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76" r:id="rId2"/>
    <p:sldId id="295" r:id="rId3"/>
    <p:sldId id="363" r:id="rId4"/>
    <p:sldId id="365" r:id="rId5"/>
    <p:sldId id="311" r:id="rId6"/>
    <p:sldId id="352" r:id="rId7"/>
    <p:sldId id="262" r:id="rId8"/>
    <p:sldId id="337" r:id="rId9"/>
    <p:sldId id="383" r:id="rId10"/>
    <p:sldId id="371" r:id="rId11"/>
    <p:sldId id="370" r:id="rId12"/>
    <p:sldId id="335" r:id="rId13"/>
    <p:sldId id="282" r:id="rId14"/>
    <p:sldId id="368" r:id="rId15"/>
    <p:sldId id="384" r:id="rId16"/>
    <p:sldId id="378" r:id="rId17"/>
    <p:sldId id="318" r:id="rId18"/>
    <p:sldId id="374" r:id="rId19"/>
    <p:sldId id="301" r:id="rId20"/>
    <p:sldId id="306" r:id="rId21"/>
    <p:sldId id="379" r:id="rId22"/>
    <p:sldId id="332" r:id="rId23"/>
    <p:sldId id="279" r:id="rId24"/>
    <p:sldId id="317" r:id="rId25"/>
    <p:sldId id="341" r:id="rId26"/>
    <p:sldId id="343" r:id="rId27"/>
    <p:sldId id="344" r:id="rId28"/>
    <p:sldId id="345" r:id="rId29"/>
    <p:sldId id="346" r:id="rId30"/>
    <p:sldId id="347" r:id="rId31"/>
    <p:sldId id="360" r:id="rId32"/>
    <p:sldId id="350" r:id="rId33"/>
    <p:sldId id="356" r:id="rId34"/>
    <p:sldId id="351" r:id="rId35"/>
    <p:sldId id="357" r:id="rId36"/>
    <p:sldId id="342" r:id="rId37"/>
    <p:sldId id="381" r:id="rId38"/>
    <p:sldId id="377" r:id="rId39"/>
    <p:sldId id="375" r:id="rId40"/>
    <p:sldId id="339" r:id="rId41"/>
    <p:sldId id="340" r:id="rId42"/>
    <p:sldId id="380" r:id="rId43"/>
    <p:sldId id="382" r:id="rId44"/>
    <p:sldId id="361"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ΕΥΘΥΜΙΟΣ ΔΡΑΓΑΤΣΗΣ" initials="ΕΔ" lastIdx="1" clrIdx="0">
    <p:extLst>
      <p:ext uri="{19B8F6BF-5375-455C-9EA6-DF929625EA0E}">
        <p15:presenceInfo xmlns:p15="http://schemas.microsoft.com/office/powerpoint/2012/main" userId="ΕΥΘΥΜΙΟΣ ΔΡΑΓΑΤΣΗΣ"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265"/>
    <a:srgbClr val="203864"/>
    <a:srgbClr val="3B61A6"/>
    <a:srgbClr val="B1B1B1"/>
    <a:srgbClr val="E7E6E6"/>
    <a:srgbClr val="F29E66"/>
    <a:srgbClr val="E3762C"/>
    <a:srgbClr val="777777"/>
    <a:srgbClr val="707070"/>
    <a:srgbClr val="509E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1" autoAdjust="0"/>
    <p:restoredTop sz="96404" autoAdjust="0"/>
  </p:normalViewPr>
  <p:slideViewPr>
    <p:cSldViewPr snapToGrid="0">
      <p:cViewPr varScale="1">
        <p:scale>
          <a:sx n="86" d="100"/>
          <a:sy n="86" d="100"/>
        </p:scale>
        <p:origin x="360" y="43"/>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15050\Desktop\business%20seg%20p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14035\Downloads\adslvdslfibe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AppData\Local\Temp\&#931;&#967;&#951;&#956;&#945;&#964;&#945;%20&#960;&#945;&#961;&#959;&#965;&#963;&#953;&#945;&#963;&#951;&#96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AppData\Local\Temp\&#931;&#967;&#951;&#956;&#945;&#964;&#945;%20&#960;&#945;&#961;&#959;&#965;&#963;&#953;&#945;&#963;&#951;&#96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x15043\Downloads\&#956;&#945;&#954;&#96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x15043\Downloads\EBITD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x15043\Downloads\EBITD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x15050\Downloads\Leverage%20new%20chart%20for%20presentati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x15050\Downloads\&#931;&#967;&#951;&#956;&#945;&#964;&#945;%20&#960;&#945;&#961;&#959;&#965;&#963;&#953;&#945;&#963;&#951;&#962;%20(1)%20(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iannis%20Stamatis\Desktop\Price%20chart%20preso.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x15043\Desktop\diagrammataki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14035\Downloads\adslvdslfibe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509E2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34E-448D-A40C-4211F4BE048B}"/>
              </c:ext>
            </c:extLst>
          </c:dPt>
          <c:dPt>
            <c:idx val="1"/>
            <c:bubble3D val="0"/>
            <c:spPr>
              <a:solidFill>
                <a:srgbClr val="B1B1B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34E-448D-A40C-4211F4BE048B}"/>
              </c:ext>
            </c:extLst>
          </c:dPt>
          <c:dPt>
            <c:idx val="2"/>
            <c:bubble3D val="0"/>
            <c:spPr>
              <a:solidFill>
                <a:srgbClr val="3B61A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34E-448D-A40C-4211F4BE048B}"/>
              </c:ext>
            </c:extLst>
          </c:dPt>
          <c:dLbls>
            <c:delete val="1"/>
          </c:dLbls>
          <c:cat>
            <c:strRef>
              <c:f>'Business description'!$A$19:$A$21</c:f>
              <c:strCache>
                <c:ptCount val="3"/>
                <c:pt idx="0">
                  <c:v>Mobile</c:v>
                </c:pt>
                <c:pt idx="1">
                  <c:v>Other</c:v>
                </c:pt>
                <c:pt idx="2">
                  <c:v>Fixed</c:v>
                </c:pt>
              </c:strCache>
            </c:strRef>
          </c:cat>
          <c:val>
            <c:numRef>
              <c:f>'Business description'!$B$19:$B$21</c:f>
              <c:numCache>
                <c:formatCode>0%</c:formatCode>
                <c:ptCount val="3"/>
                <c:pt idx="0">
                  <c:v>0.41</c:v>
                </c:pt>
                <c:pt idx="1">
                  <c:v>0.03</c:v>
                </c:pt>
                <c:pt idx="2">
                  <c:v>0.56000000000000005</c:v>
                </c:pt>
              </c:numCache>
            </c:numRef>
          </c:val>
          <c:extLst>
            <c:ext xmlns:c16="http://schemas.microsoft.com/office/drawing/2014/chart" uri="{C3380CC4-5D6E-409C-BE32-E72D297353CC}">
              <c16:uniqueId val="{00000006-434E-448D-A40C-4211F4BE048B}"/>
            </c:ext>
          </c:extLst>
        </c:ser>
        <c:dLbls>
          <c:showLegendKey val="0"/>
          <c:showVal val="0"/>
          <c:showCatName val="1"/>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5677861235181"/>
          <c:y val="4.1666666666666664E-2"/>
          <c:w val="0.85826387300595997"/>
          <c:h val="0.89814814814814814"/>
        </c:manualLayout>
      </c:layout>
      <c:barChart>
        <c:barDir val="col"/>
        <c:grouping val="stacked"/>
        <c:varyColors val="0"/>
        <c:ser>
          <c:idx val="0"/>
          <c:order val="0"/>
          <c:tx>
            <c:strRef>
              <c:f>[adslvdslfiber.xlsx]Sheet1!$A$2</c:f>
              <c:strCache>
                <c:ptCount val="1"/>
                <c:pt idx="0">
                  <c:v>ADSL</c:v>
                </c:pt>
              </c:strCache>
            </c:strRef>
          </c:tx>
          <c:spPr>
            <a:noFill/>
            <a:ln>
              <a:noFill/>
            </a:ln>
            <a:effectLst/>
          </c:spPr>
          <c:invertIfNegative val="0"/>
          <c:cat>
            <c:strRef>
              <c:f>[adslvdslfiber.xlsx]Sheet1!$B$1:$H$1</c:f>
              <c:strCache>
                <c:ptCount val="7"/>
                <c:pt idx="0">
                  <c:v>2016</c:v>
                </c:pt>
                <c:pt idx="1">
                  <c:v>2017</c:v>
                </c:pt>
                <c:pt idx="2">
                  <c:v>2018E</c:v>
                </c:pt>
                <c:pt idx="3">
                  <c:v>2019E</c:v>
                </c:pt>
                <c:pt idx="4">
                  <c:v>2020E</c:v>
                </c:pt>
                <c:pt idx="5">
                  <c:v>2021E</c:v>
                </c:pt>
                <c:pt idx="6">
                  <c:v>2022E</c:v>
                </c:pt>
              </c:strCache>
            </c:strRef>
          </c:cat>
          <c:val>
            <c:numRef>
              <c:f>[adslvdslfiber.xlsx]Sheet1!$B$2:$H$2</c:f>
              <c:numCache>
                <c:formatCode>0.00</c:formatCode>
                <c:ptCount val="7"/>
                <c:pt idx="0">
                  <c:v>453.86902800000001</c:v>
                </c:pt>
                <c:pt idx="1">
                  <c:v>450.323802</c:v>
                </c:pt>
                <c:pt idx="2">
                  <c:v>419.85735138000001</c:v>
                </c:pt>
                <c:pt idx="3">
                  <c:v>388.40590858999997</c:v>
                </c:pt>
                <c:pt idx="4">
                  <c:v>344.70545341000002</c:v>
                </c:pt>
                <c:pt idx="5">
                  <c:v>284.28917341000005</c:v>
                </c:pt>
                <c:pt idx="6">
                  <c:v>211.84849036000003</c:v>
                </c:pt>
              </c:numCache>
            </c:numRef>
          </c:val>
          <c:extLst>
            <c:ext xmlns:c16="http://schemas.microsoft.com/office/drawing/2014/chart" uri="{C3380CC4-5D6E-409C-BE32-E72D297353CC}">
              <c16:uniqueId val="{00000000-10D9-42F4-AD2C-145463D7DA18}"/>
            </c:ext>
          </c:extLst>
        </c:ser>
        <c:ser>
          <c:idx val="1"/>
          <c:order val="1"/>
          <c:tx>
            <c:strRef>
              <c:f>[adslvdslfiber.xlsx]Sheet1!$A$3</c:f>
              <c:strCache>
                <c:ptCount val="1"/>
                <c:pt idx="0">
                  <c:v>VDSL</c:v>
                </c:pt>
              </c:strCache>
            </c:strRef>
          </c:tx>
          <c:spPr>
            <a:solidFill>
              <a:srgbClr val="509E2F"/>
            </a:solidFill>
            <a:ln>
              <a:noFill/>
            </a:ln>
            <a:effectLst/>
          </c:spPr>
          <c:invertIfNegative val="0"/>
          <c:cat>
            <c:strRef>
              <c:f>[adslvdslfiber.xlsx]Sheet1!$B$1:$H$1</c:f>
              <c:strCache>
                <c:ptCount val="7"/>
                <c:pt idx="0">
                  <c:v>2016</c:v>
                </c:pt>
                <c:pt idx="1">
                  <c:v>2017</c:v>
                </c:pt>
                <c:pt idx="2">
                  <c:v>2018E</c:v>
                </c:pt>
                <c:pt idx="3">
                  <c:v>2019E</c:v>
                </c:pt>
                <c:pt idx="4">
                  <c:v>2020E</c:v>
                </c:pt>
                <c:pt idx="5">
                  <c:v>2021E</c:v>
                </c:pt>
                <c:pt idx="6">
                  <c:v>2022E</c:v>
                </c:pt>
              </c:strCache>
            </c:strRef>
          </c:cat>
          <c:val>
            <c:numRef>
              <c:f>[adslvdslfiber.xlsx]Sheet1!$B$3:$H$3</c:f>
              <c:numCache>
                <c:formatCode>0.00</c:formatCode>
                <c:ptCount val="7"/>
                <c:pt idx="0">
                  <c:v>89.419728000000006</c:v>
                </c:pt>
                <c:pt idx="1">
                  <c:v>144.536856</c:v>
                </c:pt>
                <c:pt idx="2">
                  <c:v>192.86724158999999</c:v>
                </c:pt>
                <c:pt idx="3">
                  <c:v>269.26314349</c:v>
                </c:pt>
                <c:pt idx="4">
                  <c:v>357.99011902999996</c:v>
                </c:pt>
                <c:pt idx="5">
                  <c:v>452.01180251</c:v>
                </c:pt>
                <c:pt idx="6">
                  <c:v>552.39540284999998</c:v>
                </c:pt>
              </c:numCache>
            </c:numRef>
          </c:val>
          <c:extLst>
            <c:ext xmlns:c16="http://schemas.microsoft.com/office/drawing/2014/chart" uri="{C3380CC4-5D6E-409C-BE32-E72D297353CC}">
              <c16:uniqueId val="{00000001-10D9-42F4-AD2C-145463D7DA18}"/>
            </c:ext>
          </c:extLst>
        </c:ser>
        <c:dLbls>
          <c:showLegendKey val="0"/>
          <c:showVal val="0"/>
          <c:showCatName val="0"/>
          <c:showSerName val="0"/>
          <c:showPercent val="0"/>
          <c:showBubbleSize val="0"/>
        </c:dLbls>
        <c:gapWidth val="150"/>
        <c:overlap val="100"/>
        <c:axId val="1663714176"/>
        <c:axId val="1663707936"/>
      </c:barChart>
      <c:catAx>
        <c:axId val="1663714176"/>
        <c:scaling>
          <c:orientation val="minMax"/>
        </c:scaling>
        <c:delete val="1"/>
        <c:axPos val="b"/>
        <c:numFmt formatCode="General" sourceLinked="1"/>
        <c:majorTickMark val="out"/>
        <c:minorTickMark val="none"/>
        <c:tickLblPos val="nextTo"/>
        <c:crossAx val="1663707936"/>
        <c:crosses val="autoZero"/>
        <c:auto val="1"/>
        <c:lblAlgn val="ctr"/>
        <c:lblOffset val="100"/>
        <c:noMultiLvlLbl val="0"/>
      </c:catAx>
      <c:valAx>
        <c:axId val="166370793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l-GR"/>
          </a:p>
        </c:txPr>
        <c:crossAx val="166371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Makis!$A$91</c:f>
              <c:strCache>
                <c:ptCount val="1"/>
                <c:pt idx="0">
                  <c:v>Voice + sms revenues</c:v>
                </c:pt>
              </c:strCache>
            </c:strRef>
          </c:tx>
          <c:spPr>
            <a:solidFill>
              <a:srgbClr val="3B61A6"/>
            </a:solidFill>
            <a:ln>
              <a:noFill/>
            </a:ln>
            <a:effectLst>
              <a:outerShdw blurRad="50800" dist="38100" dir="8100000" algn="tr" rotWithShape="0">
                <a:prstClr val="black">
                  <a:alpha val="40000"/>
                </a:prstClr>
              </a:outerShdw>
            </a:effectLst>
          </c:spPr>
          <c:invertIfNegative val="0"/>
          <c:dPt>
            <c:idx val="6"/>
            <c:invertIfNegative val="0"/>
            <c:bubble3D val="0"/>
            <c:spPr>
              <a:solidFill>
                <a:srgbClr val="3B61A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5498-47FD-AFD8-741614C6890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Makis!$B$90:$H$90</c:f>
              <c:strCache>
                <c:ptCount val="7"/>
                <c:pt idx="0">
                  <c:v>2016</c:v>
                </c:pt>
                <c:pt idx="1">
                  <c:v>2017</c:v>
                </c:pt>
                <c:pt idx="2">
                  <c:v>2018E</c:v>
                </c:pt>
                <c:pt idx="3">
                  <c:v>2019E</c:v>
                </c:pt>
                <c:pt idx="4">
                  <c:v>2020E</c:v>
                </c:pt>
                <c:pt idx="5">
                  <c:v>2021E</c:v>
                </c:pt>
                <c:pt idx="6">
                  <c:v>2022E</c:v>
                </c:pt>
              </c:strCache>
            </c:strRef>
          </c:cat>
          <c:val>
            <c:numRef>
              <c:f>Makis!$B$91:$H$91</c:f>
              <c:numCache>
                <c:formatCode>General</c:formatCode>
                <c:ptCount val="7"/>
                <c:pt idx="0">
                  <c:v>725</c:v>
                </c:pt>
                <c:pt idx="1">
                  <c:v>708</c:v>
                </c:pt>
                <c:pt idx="2">
                  <c:v>681</c:v>
                </c:pt>
                <c:pt idx="3">
                  <c:v>655</c:v>
                </c:pt>
                <c:pt idx="4">
                  <c:v>629</c:v>
                </c:pt>
                <c:pt idx="5">
                  <c:v>603</c:v>
                </c:pt>
                <c:pt idx="6">
                  <c:v>577</c:v>
                </c:pt>
              </c:numCache>
            </c:numRef>
          </c:val>
          <c:extLst>
            <c:ext xmlns:c16="http://schemas.microsoft.com/office/drawing/2014/chart" uri="{C3380CC4-5D6E-409C-BE32-E72D297353CC}">
              <c16:uniqueId val="{00000002-5498-47FD-AFD8-741614C6890F}"/>
            </c:ext>
          </c:extLst>
        </c:ser>
        <c:ser>
          <c:idx val="1"/>
          <c:order val="1"/>
          <c:tx>
            <c:strRef>
              <c:f>Makis!$A$92</c:f>
              <c:strCache>
                <c:ptCount val="1"/>
                <c:pt idx="0">
                  <c:v>Data revenues</c:v>
                </c:pt>
              </c:strCache>
            </c:strRef>
          </c:tx>
          <c:spPr>
            <a:solidFill>
              <a:srgbClr val="509E2F"/>
            </a:solidFill>
            <a:ln>
              <a:noFill/>
            </a:ln>
            <a:effectLst>
              <a:outerShdw blurRad="50800" dist="38100" dir="8100000" algn="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Makis!$B$90:$H$90</c:f>
              <c:strCache>
                <c:ptCount val="7"/>
                <c:pt idx="0">
                  <c:v>2016</c:v>
                </c:pt>
                <c:pt idx="1">
                  <c:v>2017</c:v>
                </c:pt>
                <c:pt idx="2">
                  <c:v>2018E</c:v>
                </c:pt>
                <c:pt idx="3">
                  <c:v>2019E</c:v>
                </c:pt>
                <c:pt idx="4">
                  <c:v>2020E</c:v>
                </c:pt>
                <c:pt idx="5">
                  <c:v>2021E</c:v>
                </c:pt>
                <c:pt idx="6">
                  <c:v>2022E</c:v>
                </c:pt>
              </c:strCache>
            </c:strRef>
          </c:cat>
          <c:val>
            <c:numRef>
              <c:f>Makis!$B$92:$H$92</c:f>
              <c:numCache>
                <c:formatCode>General</c:formatCode>
                <c:ptCount val="7"/>
                <c:pt idx="0">
                  <c:v>219</c:v>
                </c:pt>
                <c:pt idx="1">
                  <c:v>250</c:v>
                </c:pt>
                <c:pt idx="2">
                  <c:v>294</c:v>
                </c:pt>
                <c:pt idx="3">
                  <c:v>337</c:v>
                </c:pt>
                <c:pt idx="4">
                  <c:v>380</c:v>
                </c:pt>
                <c:pt idx="5">
                  <c:v>423</c:v>
                </c:pt>
                <c:pt idx="6">
                  <c:v>465</c:v>
                </c:pt>
              </c:numCache>
            </c:numRef>
          </c:val>
          <c:extLst>
            <c:ext xmlns:c16="http://schemas.microsoft.com/office/drawing/2014/chart" uri="{C3380CC4-5D6E-409C-BE32-E72D297353CC}">
              <c16:uniqueId val="{00000003-5498-47FD-AFD8-741614C6890F}"/>
            </c:ext>
          </c:extLst>
        </c:ser>
        <c:dLbls>
          <c:showLegendKey val="0"/>
          <c:showVal val="0"/>
          <c:showCatName val="0"/>
          <c:showSerName val="0"/>
          <c:showPercent val="0"/>
          <c:showBubbleSize val="0"/>
        </c:dLbls>
        <c:gapWidth val="150"/>
        <c:overlap val="100"/>
        <c:axId val="333576672"/>
        <c:axId val="340616432"/>
      </c:barChart>
      <c:lineChart>
        <c:grouping val="standard"/>
        <c:varyColors val="0"/>
        <c:ser>
          <c:idx val="2"/>
          <c:order val="2"/>
          <c:tx>
            <c:strRef>
              <c:f>Makis!$A$94</c:f>
              <c:strCache>
                <c:ptCount val="1"/>
                <c:pt idx="0">
                  <c:v>Data consumption (in GB per month)</c:v>
                </c:pt>
              </c:strCache>
            </c:strRef>
          </c:tx>
          <c:spPr>
            <a:ln w="44450" cap="rnd" cmpd="sng">
              <a:solidFill>
                <a:srgbClr val="3D5265"/>
              </a:solidFill>
              <a:prstDash val="lgDash"/>
              <a:round/>
            </a:ln>
            <a:effectLst/>
          </c:spPr>
          <c:marker>
            <c:symbol val="none"/>
          </c:marker>
          <c:val>
            <c:numRef>
              <c:f>Makis!$B$94:$H$94</c:f>
              <c:numCache>
                <c:formatCode>General</c:formatCode>
                <c:ptCount val="7"/>
              </c:numCache>
            </c:numRef>
          </c:val>
          <c:smooth val="0"/>
          <c:extLst>
            <c:ext xmlns:c16="http://schemas.microsoft.com/office/drawing/2014/chart" uri="{C3380CC4-5D6E-409C-BE32-E72D297353CC}">
              <c16:uniqueId val="{00000004-5498-47FD-AFD8-741614C6890F}"/>
            </c:ext>
          </c:extLst>
        </c:ser>
        <c:dLbls>
          <c:showLegendKey val="0"/>
          <c:showVal val="0"/>
          <c:showCatName val="0"/>
          <c:showSerName val="0"/>
          <c:showPercent val="0"/>
          <c:showBubbleSize val="0"/>
        </c:dLbls>
        <c:marker val="1"/>
        <c:smooth val="0"/>
        <c:axId val="340618672"/>
        <c:axId val="340616992"/>
      </c:lineChart>
      <c:catAx>
        <c:axId val="33357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crossAx val="340616432"/>
        <c:crosses val="autoZero"/>
        <c:auto val="1"/>
        <c:lblAlgn val="ctr"/>
        <c:lblOffset val="100"/>
        <c:noMultiLvlLbl val="0"/>
      </c:catAx>
      <c:valAx>
        <c:axId val="340616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l-GR"/>
          </a:p>
        </c:txPr>
        <c:crossAx val="333576672"/>
        <c:crosses val="autoZero"/>
        <c:crossBetween val="between"/>
      </c:valAx>
      <c:valAx>
        <c:axId val="34061699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l-GR"/>
          </a:p>
        </c:txPr>
        <c:crossAx val="340618672"/>
        <c:crosses val="max"/>
        <c:crossBetween val="between"/>
      </c:valAx>
      <c:catAx>
        <c:axId val="340618672"/>
        <c:scaling>
          <c:orientation val="minMax"/>
        </c:scaling>
        <c:delete val="1"/>
        <c:axPos val="b"/>
        <c:majorTickMark val="out"/>
        <c:minorTickMark val="none"/>
        <c:tickLblPos val="nextTo"/>
        <c:crossAx val="34061699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122985026212815E-2"/>
          <c:y val="6.1879309485374782E-2"/>
          <c:w val="0.9377540299475744"/>
          <c:h val="0.89528116856321194"/>
        </c:manualLayout>
      </c:layout>
      <c:lineChart>
        <c:grouping val="standard"/>
        <c:varyColors val="0"/>
        <c:ser>
          <c:idx val="0"/>
          <c:order val="0"/>
          <c:spPr>
            <a:ln w="28575" cap="rnd">
              <a:solidFill>
                <a:srgbClr val="3D5265"/>
              </a:solidFill>
              <a:round/>
            </a:ln>
            <a:effectLst/>
          </c:spPr>
          <c:marker>
            <c:symbol val="circle"/>
            <c:size val="5"/>
            <c:spPr>
              <a:solidFill>
                <a:srgbClr val="3D5265"/>
              </a:solidFill>
              <a:ln w="9525">
                <a:noFill/>
              </a:ln>
              <a:effectLst/>
            </c:spPr>
          </c:marker>
          <c:dLbls>
            <c:dLbl>
              <c:idx val="0"/>
              <c:layout>
                <c:manualLayout>
                  <c:x val="-4.7952484064247389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EC-4196-B27F-FE3EB3585EB1}"/>
                </c:ext>
              </c:extLst>
            </c:dLbl>
            <c:dLbl>
              <c:idx val="1"/>
              <c:layout>
                <c:manualLayout>
                  <c:x val="-4.7952484064247437E-2"/>
                  <c:y val="-4.214129483814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EC-4196-B27F-FE3EB3585EB1}"/>
                </c:ext>
              </c:extLst>
            </c:dLbl>
            <c:dLbl>
              <c:idx val="2"/>
              <c:layout>
                <c:manualLayout>
                  <c:x val="-4.7952484064247389E-2"/>
                  <c:y val="-4.6770924467774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EC-4196-B27F-FE3EB3585EB1}"/>
                </c:ext>
              </c:extLst>
            </c:dLbl>
            <c:dLbl>
              <c:idx val="3"/>
              <c:layout>
                <c:manualLayout>
                  <c:x val="-4.7952484064247389E-2"/>
                  <c:y val="-4.6770924467774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EC-4196-B27F-FE3EB3585EB1}"/>
                </c:ext>
              </c:extLst>
            </c:dLbl>
            <c:dLbl>
              <c:idx val="4"/>
              <c:layout>
                <c:manualLayout>
                  <c:x val="-4.7952484064247493E-2"/>
                  <c:y val="-4.6770924467774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EC-4196-B27F-FE3EB3585EB1}"/>
                </c:ext>
              </c:extLst>
            </c:dLbl>
            <c:dLbl>
              <c:idx val="5"/>
              <c:layout>
                <c:manualLayout>
                  <c:x val="-4.7952475119912859E-2"/>
                  <c:y val="-3.751166520851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EC-4196-B27F-FE3EB3585EB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D5265"/>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Makis!$N$100:$S$100</c:f>
              <c:numCache>
                <c:formatCode>0.00</c:formatCode>
                <c:ptCount val="6"/>
                <c:pt idx="0">
                  <c:v>0.45999999999999996</c:v>
                </c:pt>
                <c:pt idx="1">
                  <c:v>0.5083333333333333</c:v>
                </c:pt>
                <c:pt idx="2">
                  <c:v>0.60583333333333333</c:v>
                </c:pt>
                <c:pt idx="3">
                  <c:v>0.72083333333333333</c:v>
                </c:pt>
                <c:pt idx="4">
                  <c:v>0.86249999999999993</c:v>
                </c:pt>
                <c:pt idx="5">
                  <c:v>1</c:v>
                </c:pt>
              </c:numCache>
            </c:numRef>
          </c:val>
          <c:smooth val="0"/>
          <c:extLst>
            <c:ext xmlns:c16="http://schemas.microsoft.com/office/drawing/2014/chart" uri="{C3380CC4-5D6E-409C-BE32-E72D297353CC}">
              <c16:uniqueId val="{00000006-72EC-4196-B27F-FE3EB3585EB1}"/>
            </c:ext>
          </c:extLst>
        </c:ser>
        <c:dLbls>
          <c:showLegendKey val="0"/>
          <c:showVal val="0"/>
          <c:showCatName val="0"/>
          <c:showSerName val="0"/>
          <c:showPercent val="0"/>
          <c:showBubbleSize val="0"/>
        </c:dLbls>
        <c:marker val="1"/>
        <c:smooth val="0"/>
        <c:axId val="236380640"/>
        <c:axId val="236381200"/>
      </c:lineChart>
      <c:catAx>
        <c:axId val="236380640"/>
        <c:scaling>
          <c:orientation val="minMax"/>
        </c:scaling>
        <c:delete val="1"/>
        <c:axPos val="b"/>
        <c:numFmt formatCode="General" sourceLinked="1"/>
        <c:majorTickMark val="out"/>
        <c:minorTickMark val="none"/>
        <c:tickLblPos val="nextTo"/>
        <c:crossAx val="236381200"/>
        <c:crosses val="autoZero"/>
        <c:auto val="1"/>
        <c:lblAlgn val="ctr"/>
        <c:lblOffset val="100"/>
        <c:noMultiLvlLbl val="0"/>
      </c:catAx>
      <c:valAx>
        <c:axId val="236381200"/>
        <c:scaling>
          <c:orientation val="minMax"/>
          <c:max val="2"/>
        </c:scaling>
        <c:delete val="1"/>
        <c:axPos val="l"/>
        <c:numFmt formatCode="0.00" sourceLinked="1"/>
        <c:majorTickMark val="out"/>
        <c:minorTickMark val="none"/>
        <c:tickLblPos val="nextTo"/>
        <c:crossAx val="2363806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Sheet1!$C$6</c:f>
              <c:strCache>
                <c:ptCount val="1"/>
                <c:pt idx="0">
                  <c:v>Total revenues</c:v>
                </c:pt>
              </c:strCache>
            </c:strRef>
          </c:tx>
          <c:spPr>
            <a:solidFill>
              <a:srgbClr val="509E2F"/>
            </a:solidFill>
            <a:ln>
              <a:solidFill>
                <a:srgbClr val="509E2F"/>
              </a:solidFill>
            </a:ln>
            <a:effectLst>
              <a:outerShdw blurRad="50800" dist="38100" dir="8100000" algn="r" rotWithShape="0">
                <a:prstClr val="black">
                  <a:alpha val="40000"/>
                </a:prstClr>
              </a:outerShdw>
            </a:effectLst>
          </c:spPr>
          <c:invertIfNegative val="0"/>
          <c:dPt>
            <c:idx val="0"/>
            <c:invertIfNegative val="0"/>
            <c:bubble3D val="0"/>
            <c:spPr>
              <a:solidFill>
                <a:srgbClr val="3B61A6"/>
              </a:solidFill>
              <a:ln>
                <a:noFill/>
              </a:ln>
              <a:effectLst>
                <a:outerShdw blurRad="50800" dist="38100" dir="8100000" algn="r" rotWithShape="0">
                  <a:prstClr val="black">
                    <a:alpha val="40000"/>
                  </a:prstClr>
                </a:outerShdw>
              </a:effectLst>
            </c:spPr>
            <c:extLst>
              <c:ext xmlns:c16="http://schemas.microsoft.com/office/drawing/2014/chart" uri="{C3380CC4-5D6E-409C-BE32-E72D297353CC}">
                <c16:uniqueId val="{00000001-6968-4F8D-8C4C-5906E9D0B98B}"/>
              </c:ext>
            </c:extLst>
          </c:dPt>
          <c:dPt>
            <c:idx val="1"/>
            <c:invertIfNegative val="0"/>
            <c:bubble3D val="0"/>
            <c:spPr>
              <a:solidFill>
                <a:srgbClr val="3B61A6"/>
              </a:solidFill>
              <a:ln>
                <a:noFill/>
              </a:ln>
              <a:effectLst>
                <a:outerShdw blurRad="50800" dist="38100" dir="8100000" algn="r" rotWithShape="0">
                  <a:prstClr val="black">
                    <a:alpha val="40000"/>
                  </a:prstClr>
                </a:outerShdw>
              </a:effectLst>
            </c:spPr>
            <c:extLst>
              <c:ext xmlns:c16="http://schemas.microsoft.com/office/drawing/2014/chart" uri="{C3380CC4-5D6E-409C-BE32-E72D297353CC}">
                <c16:uniqueId val="{00000003-6968-4F8D-8C4C-5906E9D0B98B}"/>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Sheet1!$D$5:$J$5</c:f>
              <c:strCache>
                <c:ptCount val="7"/>
                <c:pt idx="0">
                  <c:v>2016</c:v>
                </c:pt>
                <c:pt idx="1">
                  <c:v>2017</c:v>
                </c:pt>
                <c:pt idx="2">
                  <c:v>2018E</c:v>
                </c:pt>
                <c:pt idx="3">
                  <c:v>2019E</c:v>
                </c:pt>
                <c:pt idx="4">
                  <c:v>2020E</c:v>
                </c:pt>
                <c:pt idx="5">
                  <c:v>2021E</c:v>
                </c:pt>
                <c:pt idx="6">
                  <c:v>2022E</c:v>
                </c:pt>
              </c:strCache>
            </c:strRef>
          </c:cat>
          <c:val>
            <c:numRef>
              <c:f>Sheet1!$D$6:$J$6</c:f>
              <c:numCache>
                <c:formatCode>0</c:formatCode>
                <c:ptCount val="7"/>
                <c:pt idx="0">
                  <c:v>3908.1</c:v>
                </c:pt>
                <c:pt idx="1">
                  <c:v>3857.1</c:v>
                </c:pt>
                <c:pt idx="2">
                  <c:v>3874.38</c:v>
                </c:pt>
                <c:pt idx="3">
                  <c:v>3831.81</c:v>
                </c:pt>
                <c:pt idx="4">
                  <c:v>3854.1</c:v>
                </c:pt>
                <c:pt idx="5">
                  <c:v>3879.23</c:v>
                </c:pt>
                <c:pt idx="6">
                  <c:v>3915</c:v>
                </c:pt>
              </c:numCache>
            </c:numRef>
          </c:val>
          <c:extLst>
            <c:ext xmlns:c16="http://schemas.microsoft.com/office/drawing/2014/chart" uri="{C3380CC4-5D6E-409C-BE32-E72D297353CC}">
              <c16:uniqueId val="{00000004-6968-4F8D-8C4C-5906E9D0B98B}"/>
            </c:ext>
          </c:extLst>
        </c:ser>
        <c:dLbls>
          <c:showLegendKey val="0"/>
          <c:showVal val="0"/>
          <c:showCatName val="0"/>
          <c:showSerName val="0"/>
          <c:showPercent val="0"/>
          <c:showBubbleSize val="0"/>
        </c:dLbls>
        <c:gapWidth val="150"/>
        <c:overlap val="-27"/>
        <c:axId val="77258704"/>
        <c:axId val="77254224"/>
      </c:barChart>
      <c:lineChart>
        <c:grouping val="standard"/>
        <c:varyColors val="0"/>
        <c:ser>
          <c:idx val="1"/>
          <c:order val="1"/>
          <c:tx>
            <c:strRef>
              <c:f>Sheet1!$C$7</c:f>
              <c:strCache>
                <c:ptCount val="1"/>
                <c:pt idx="0">
                  <c:v>YOY GROWTH</c:v>
                </c:pt>
              </c:strCache>
            </c:strRef>
          </c:tx>
          <c:spPr>
            <a:ln w="28575" cap="rnd">
              <a:solidFill>
                <a:srgbClr val="3D526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D5265"/>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Sheet1!$D$5:$J$5</c:f>
              <c:strCache>
                <c:ptCount val="7"/>
                <c:pt idx="0">
                  <c:v>2016</c:v>
                </c:pt>
                <c:pt idx="1">
                  <c:v>2017</c:v>
                </c:pt>
                <c:pt idx="2">
                  <c:v>2018E</c:v>
                </c:pt>
                <c:pt idx="3">
                  <c:v>2019E</c:v>
                </c:pt>
                <c:pt idx="4">
                  <c:v>2020E</c:v>
                </c:pt>
                <c:pt idx="5">
                  <c:v>2021E</c:v>
                </c:pt>
                <c:pt idx="6">
                  <c:v>2022E</c:v>
                </c:pt>
              </c:strCache>
            </c:strRef>
          </c:cat>
          <c:val>
            <c:numRef>
              <c:f>Sheet1!$D$7:$J$7</c:f>
              <c:numCache>
                <c:formatCode>0.0%</c:formatCode>
                <c:ptCount val="7"/>
                <c:pt idx="1">
                  <c:v>-1.239E-2</c:v>
                </c:pt>
                <c:pt idx="2">
                  <c:v>4.4999999999999997E-3</c:v>
                </c:pt>
                <c:pt idx="3">
                  <c:v>-1.099E-2</c:v>
                </c:pt>
                <c:pt idx="4">
                  <c:v>5.8199999999999997E-3</c:v>
                </c:pt>
                <c:pt idx="5">
                  <c:v>6.5199999999999998E-3</c:v>
                </c:pt>
                <c:pt idx="6">
                  <c:v>9.2200000000000008E-3</c:v>
                </c:pt>
              </c:numCache>
            </c:numRef>
          </c:val>
          <c:smooth val="0"/>
          <c:extLst>
            <c:ext xmlns:c16="http://schemas.microsoft.com/office/drawing/2014/chart" uri="{C3380CC4-5D6E-409C-BE32-E72D297353CC}">
              <c16:uniqueId val="{00000005-6968-4F8D-8C4C-5906E9D0B98B}"/>
            </c:ext>
          </c:extLst>
        </c:ser>
        <c:dLbls>
          <c:showLegendKey val="0"/>
          <c:showVal val="0"/>
          <c:showCatName val="0"/>
          <c:showSerName val="0"/>
          <c:showPercent val="0"/>
          <c:showBubbleSize val="0"/>
        </c:dLbls>
        <c:marker val="1"/>
        <c:smooth val="0"/>
        <c:axId val="77257584"/>
        <c:axId val="77250304"/>
      </c:lineChart>
      <c:catAx>
        <c:axId val="7725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7254224"/>
        <c:crosses val="autoZero"/>
        <c:auto val="1"/>
        <c:lblAlgn val="ctr"/>
        <c:lblOffset val="100"/>
        <c:noMultiLvlLbl val="0"/>
      </c:catAx>
      <c:valAx>
        <c:axId val="772542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l-GR"/>
          </a:p>
        </c:txPr>
        <c:crossAx val="77258704"/>
        <c:crosses val="autoZero"/>
        <c:crossBetween val="between"/>
      </c:valAx>
      <c:valAx>
        <c:axId val="77250304"/>
        <c:scaling>
          <c:orientation val="minMax"/>
          <c:max val="2.0000000000000004E-2"/>
          <c:min val="-8.0000000000000016E-2"/>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l-GR"/>
          </a:p>
        </c:txPr>
        <c:crossAx val="77257584"/>
        <c:crosses val="max"/>
        <c:crossBetween val="between"/>
      </c:valAx>
      <c:catAx>
        <c:axId val="77257584"/>
        <c:scaling>
          <c:orientation val="minMax"/>
        </c:scaling>
        <c:delete val="1"/>
        <c:axPos val="b"/>
        <c:numFmt formatCode="General" sourceLinked="1"/>
        <c:majorTickMark val="none"/>
        <c:minorTickMark val="none"/>
        <c:tickLblPos val="nextTo"/>
        <c:crossAx val="77250304"/>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6314259853897E-2"/>
          <c:y val="3.9065934530723025E-2"/>
          <c:w val="0.95336737148029216"/>
          <c:h val="0.79702863066465668"/>
        </c:manualLayout>
      </c:layout>
      <c:barChart>
        <c:barDir val="col"/>
        <c:grouping val="clustered"/>
        <c:varyColors val="0"/>
        <c:ser>
          <c:idx val="0"/>
          <c:order val="0"/>
          <c:tx>
            <c:strRef>
              <c:f>Sheet1!$A$3</c:f>
              <c:strCache>
                <c:ptCount val="1"/>
                <c:pt idx="0">
                  <c:v>Operating costs</c:v>
                </c:pt>
              </c:strCache>
            </c:strRef>
          </c:tx>
          <c:spPr>
            <a:solidFill>
              <a:srgbClr val="3B61A6"/>
            </a:solidFill>
            <a:ln>
              <a:noFill/>
            </a:ln>
            <a:effectLst>
              <a:outerShdw blurRad="50800" dist="38100" dir="8100000" algn="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Sheet1!$B$2:$H$2</c:f>
              <c:strCache>
                <c:ptCount val="7"/>
                <c:pt idx="0">
                  <c:v>2016</c:v>
                </c:pt>
                <c:pt idx="1">
                  <c:v>2017</c:v>
                </c:pt>
                <c:pt idx="2">
                  <c:v>2018E</c:v>
                </c:pt>
                <c:pt idx="3">
                  <c:v>2019E</c:v>
                </c:pt>
                <c:pt idx="4">
                  <c:v>2020E</c:v>
                </c:pt>
                <c:pt idx="5">
                  <c:v>2021E</c:v>
                </c:pt>
                <c:pt idx="6">
                  <c:v>2022E</c:v>
                </c:pt>
              </c:strCache>
            </c:strRef>
          </c:cat>
          <c:val>
            <c:numRef>
              <c:f>Sheet1!$B$3:$H$3</c:f>
              <c:numCache>
                <c:formatCode>0</c:formatCode>
                <c:ptCount val="7"/>
                <c:pt idx="0">
                  <c:v>2696.3</c:v>
                </c:pt>
                <c:pt idx="1">
                  <c:v>2666</c:v>
                </c:pt>
                <c:pt idx="2">
                  <c:v>2669.5</c:v>
                </c:pt>
                <c:pt idx="3">
                  <c:v>2567</c:v>
                </c:pt>
                <c:pt idx="4">
                  <c:v>2550.34</c:v>
                </c:pt>
                <c:pt idx="5">
                  <c:v>2525.27</c:v>
                </c:pt>
                <c:pt idx="6">
                  <c:v>2507.63</c:v>
                </c:pt>
              </c:numCache>
            </c:numRef>
          </c:val>
          <c:extLst>
            <c:ext xmlns:c16="http://schemas.microsoft.com/office/drawing/2014/chart" uri="{C3380CC4-5D6E-409C-BE32-E72D297353CC}">
              <c16:uniqueId val="{00000000-A91D-4925-8B80-12EEFE366EF0}"/>
            </c:ext>
          </c:extLst>
        </c:ser>
        <c:ser>
          <c:idx val="1"/>
          <c:order val="1"/>
          <c:tx>
            <c:strRef>
              <c:f>Sheet1!$A$4</c:f>
              <c:strCache>
                <c:ptCount val="1"/>
                <c:pt idx="0">
                  <c:v>Personnel costs</c:v>
                </c:pt>
              </c:strCache>
            </c:strRef>
          </c:tx>
          <c:spPr>
            <a:solidFill>
              <a:srgbClr val="509E2F"/>
            </a:solidFill>
            <a:ln>
              <a:noFill/>
            </a:ln>
            <a:effectLst>
              <a:outerShdw blurRad="50800" dist="38100" dir="10800000" algn="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Sheet1!$B$2:$H$2</c:f>
              <c:strCache>
                <c:ptCount val="7"/>
                <c:pt idx="0">
                  <c:v>2016</c:v>
                </c:pt>
                <c:pt idx="1">
                  <c:v>2017</c:v>
                </c:pt>
                <c:pt idx="2">
                  <c:v>2018E</c:v>
                </c:pt>
                <c:pt idx="3">
                  <c:v>2019E</c:v>
                </c:pt>
                <c:pt idx="4">
                  <c:v>2020E</c:v>
                </c:pt>
                <c:pt idx="5">
                  <c:v>2021E</c:v>
                </c:pt>
                <c:pt idx="6">
                  <c:v>2022E</c:v>
                </c:pt>
              </c:strCache>
            </c:strRef>
          </c:cat>
          <c:val>
            <c:numRef>
              <c:f>Sheet1!$B$4:$H$4</c:f>
              <c:numCache>
                <c:formatCode>0</c:formatCode>
                <c:ptCount val="7"/>
                <c:pt idx="0">
                  <c:v>642.4</c:v>
                </c:pt>
                <c:pt idx="1">
                  <c:v>622.5</c:v>
                </c:pt>
                <c:pt idx="2">
                  <c:v>597.63</c:v>
                </c:pt>
                <c:pt idx="3">
                  <c:v>566.16999999999996</c:v>
                </c:pt>
                <c:pt idx="4">
                  <c:v>538.70000000000005</c:v>
                </c:pt>
                <c:pt idx="5">
                  <c:v>511.23</c:v>
                </c:pt>
                <c:pt idx="6">
                  <c:v>483.77</c:v>
                </c:pt>
              </c:numCache>
            </c:numRef>
          </c:val>
          <c:extLst>
            <c:ext xmlns:c16="http://schemas.microsoft.com/office/drawing/2014/chart" uri="{C3380CC4-5D6E-409C-BE32-E72D297353CC}">
              <c16:uniqueId val="{00000001-A91D-4925-8B80-12EEFE366EF0}"/>
            </c:ext>
          </c:extLst>
        </c:ser>
        <c:dLbls>
          <c:showLegendKey val="0"/>
          <c:showVal val="0"/>
          <c:showCatName val="0"/>
          <c:showSerName val="0"/>
          <c:showPercent val="0"/>
          <c:showBubbleSize val="0"/>
        </c:dLbls>
        <c:gapWidth val="47"/>
        <c:overlap val="-20"/>
        <c:axId val="238901904"/>
        <c:axId val="198595024"/>
      </c:barChart>
      <c:catAx>
        <c:axId val="23890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98595024"/>
        <c:crosses val="autoZero"/>
        <c:auto val="1"/>
        <c:lblAlgn val="ctr"/>
        <c:lblOffset val="100"/>
        <c:noMultiLvlLbl val="0"/>
      </c:catAx>
      <c:valAx>
        <c:axId val="198595024"/>
        <c:scaling>
          <c:orientation val="minMax"/>
        </c:scaling>
        <c:delete val="1"/>
        <c:axPos val="l"/>
        <c:numFmt formatCode="0" sourceLinked="1"/>
        <c:majorTickMark val="none"/>
        <c:minorTickMark val="none"/>
        <c:tickLblPos val="nextTo"/>
        <c:crossAx val="238901904"/>
        <c:crosses val="autoZero"/>
        <c:crossBetween val="between"/>
      </c:valAx>
      <c:spPr>
        <a:noFill/>
        <a:ln>
          <a:noFill/>
        </a:ln>
        <a:effectLst/>
      </c:spPr>
    </c:plotArea>
    <c:legend>
      <c:legendPos val="b"/>
      <c:layout>
        <c:manualLayout>
          <c:xMode val="edge"/>
          <c:yMode val="edge"/>
          <c:x val="0.31916172161326961"/>
          <c:y val="0.89705290872474786"/>
          <c:w val="0.4031942770278158"/>
          <c:h val="5.79207797932574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12596077370452E-2"/>
          <c:y val="4.2531336035001734E-2"/>
          <c:w val="0.95457480784525905"/>
          <c:h val="0.91493732792999649"/>
        </c:manualLayout>
      </c:layout>
      <c:lineChart>
        <c:grouping val="standard"/>
        <c:varyColors val="0"/>
        <c:ser>
          <c:idx val="0"/>
          <c:order val="0"/>
          <c:tx>
            <c:strRef>
              <c:f>[μακς.xlsx]Φύλλο1!$B$17</c:f>
              <c:strCache>
                <c:ptCount val="1"/>
                <c:pt idx="0">
                  <c:v>Personnel costs YoY growth</c:v>
                </c:pt>
              </c:strCache>
            </c:strRef>
          </c:tx>
          <c:spPr>
            <a:ln w="28575" cap="rnd">
              <a:solidFill>
                <a:srgbClr val="3D5265"/>
              </a:solidFill>
              <a:round/>
            </a:ln>
            <a:effectLst/>
          </c:spPr>
          <c:marker>
            <c:symbol val="none"/>
          </c:marker>
          <c:dLbls>
            <c:dLbl>
              <c:idx val="1"/>
              <c:tx>
                <c:rich>
                  <a:bodyPr/>
                  <a:lstStyle/>
                  <a:p>
                    <a:r>
                      <a:rPr lang="en-US"/>
                      <a:t>-3.1%</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87-4140-9A7A-0B3809824F64}"/>
                </c:ext>
              </c:extLst>
            </c:dLbl>
            <c:dLbl>
              <c:idx val="2"/>
              <c:tx>
                <c:rich>
                  <a:bodyPr/>
                  <a:lstStyle/>
                  <a:p>
                    <a:r>
                      <a:rPr lang="en-US" dirty="0"/>
                      <a:t>-4.0%</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87-4140-9A7A-0B3809824F64}"/>
                </c:ext>
              </c:extLst>
            </c:dLbl>
            <c:dLbl>
              <c:idx val="3"/>
              <c:tx>
                <c:rich>
                  <a:bodyPr/>
                  <a:lstStyle/>
                  <a:p>
                    <a:r>
                      <a:rPr lang="en-US"/>
                      <a:t>-5.3%</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87-4140-9A7A-0B3809824F64}"/>
                </c:ext>
              </c:extLst>
            </c:dLbl>
            <c:dLbl>
              <c:idx val="4"/>
              <c:tx>
                <c:rich>
                  <a:bodyPr/>
                  <a:lstStyle/>
                  <a:p>
                    <a:r>
                      <a:rPr lang="en-US"/>
                      <a:t>-4.9%</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87-4140-9A7A-0B3809824F64}"/>
                </c:ext>
              </c:extLst>
            </c:dLbl>
            <c:dLbl>
              <c:idx val="5"/>
              <c:tx>
                <c:rich>
                  <a:bodyPr/>
                  <a:lstStyle/>
                  <a:p>
                    <a:r>
                      <a:rPr lang="en-US"/>
                      <a:t>-5.1%</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87-4140-9A7A-0B3809824F64}"/>
                </c:ext>
              </c:extLst>
            </c:dLbl>
            <c:dLbl>
              <c:idx val="6"/>
              <c:tx>
                <c:rich>
                  <a:bodyPr/>
                  <a:lstStyle/>
                  <a:p>
                    <a:r>
                      <a:rPr lang="en-US"/>
                      <a:t>-5.4%</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87-4140-9A7A-0B3809824F6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3D5265"/>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[μακς.xlsx]Φύλλο1!$C$17:$I$17</c:f>
              <c:numCache>
                <c:formatCode>0.0%</c:formatCode>
                <c:ptCount val="7"/>
                <c:pt idx="1">
                  <c:v>-3.0977584059775805E-2</c:v>
                </c:pt>
                <c:pt idx="2">
                  <c:v>-3.995180722891567E-2</c:v>
                </c:pt>
                <c:pt idx="3">
                  <c:v>-5.264126633535806E-2</c:v>
                </c:pt>
                <c:pt idx="4">
                  <c:v>-4.8518996061253539E-2</c:v>
                </c:pt>
                <c:pt idx="5">
                  <c:v>-5.0993131613142798E-2</c:v>
                </c:pt>
                <c:pt idx="6">
                  <c:v>-5.371359270778326E-2</c:v>
                </c:pt>
              </c:numCache>
            </c:numRef>
          </c:val>
          <c:smooth val="0"/>
          <c:extLst>
            <c:ext xmlns:c16="http://schemas.microsoft.com/office/drawing/2014/chart" uri="{C3380CC4-5D6E-409C-BE32-E72D297353CC}">
              <c16:uniqueId val="{00000000-BF63-4FAE-AB8A-F407AE38479B}"/>
            </c:ext>
          </c:extLst>
        </c:ser>
        <c:dLbls>
          <c:dLblPos val="t"/>
          <c:showLegendKey val="0"/>
          <c:showVal val="1"/>
          <c:showCatName val="0"/>
          <c:showSerName val="0"/>
          <c:showPercent val="0"/>
          <c:showBubbleSize val="0"/>
        </c:dLbls>
        <c:smooth val="0"/>
        <c:axId val="305353552"/>
        <c:axId val="305347392"/>
      </c:lineChart>
      <c:catAx>
        <c:axId val="305353552"/>
        <c:scaling>
          <c:orientation val="minMax"/>
        </c:scaling>
        <c:delete val="1"/>
        <c:axPos val="b"/>
        <c:majorTickMark val="out"/>
        <c:minorTickMark val="none"/>
        <c:tickLblPos val="nextTo"/>
        <c:crossAx val="305347392"/>
        <c:crosses val="autoZero"/>
        <c:auto val="1"/>
        <c:lblAlgn val="ctr"/>
        <c:lblOffset val="100"/>
        <c:noMultiLvlLbl val="0"/>
      </c:catAx>
      <c:valAx>
        <c:axId val="305347392"/>
        <c:scaling>
          <c:orientation val="minMax"/>
          <c:max val="0.1"/>
          <c:min val="-0.1"/>
        </c:scaling>
        <c:delete val="1"/>
        <c:axPos val="l"/>
        <c:numFmt formatCode="0.0%" sourceLinked="1"/>
        <c:majorTickMark val="out"/>
        <c:minorTickMark val="none"/>
        <c:tickLblPos val="nextTo"/>
        <c:crossAx val="30535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285664572856949E-2"/>
          <c:y val="0"/>
          <c:w val="0.94142867085428605"/>
          <c:h val="0.92892678891577973"/>
        </c:manualLayout>
      </c:layout>
      <c:barChart>
        <c:barDir val="col"/>
        <c:grouping val="clustered"/>
        <c:varyColors val="0"/>
        <c:ser>
          <c:idx val="0"/>
          <c:order val="0"/>
          <c:tx>
            <c:strRef>
              <c:f>[EBITDA.xlsx]Φύλλο1!$A$2</c:f>
              <c:strCache>
                <c:ptCount val="1"/>
                <c:pt idx="0">
                  <c:v>adj. EBITDA </c:v>
                </c:pt>
              </c:strCache>
            </c:strRef>
          </c:tx>
          <c:spPr>
            <a:solidFill>
              <a:schemeClr val="accent1"/>
            </a:solidFill>
            <a:ln>
              <a:noFill/>
            </a:ln>
            <a:effectLst>
              <a:outerShdw blurRad="50800" dist="38100" dir="8100000" algn="tr" rotWithShape="0">
                <a:prstClr val="black">
                  <a:alpha val="40000"/>
                </a:prstClr>
              </a:outerShdw>
            </a:effectLst>
          </c:spPr>
          <c:invertIfNegative val="0"/>
          <c:dPt>
            <c:idx val="0"/>
            <c:invertIfNegative val="0"/>
            <c:bubble3D val="0"/>
            <c:spPr>
              <a:solidFill>
                <a:srgbClr val="3B61A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B90E-4208-A6CE-E4BBF96A4487}"/>
              </c:ext>
            </c:extLst>
          </c:dPt>
          <c:dPt>
            <c:idx val="1"/>
            <c:invertIfNegative val="0"/>
            <c:bubble3D val="0"/>
            <c:spPr>
              <a:solidFill>
                <a:srgbClr val="3B61A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B90E-4208-A6CE-E4BBF96A4487}"/>
              </c:ext>
            </c:extLst>
          </c:dPt>
          <c:dPt>
            <c:idx val="2"/>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B90E-4208-A6CE-E4BBF96A4487}"/>
              </c:ext>
            </c:extLst>
          </c:dPt>
          <c:dPt>
            <c:idx val="3"/>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B90E-4208-A6CE-E4BBF96A4487}"/>
              </c:ext>
            </c:extLst>
          </c:dPt>
          <c:dPt>
            <c:idx val="4"/>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B90E-4208-A6CE-E4BBF96A4487}"/>
              </c:ext>
            </c:extLst>
          </c:dPt>
          <c:dPt>
            <c:idx val="5"/>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B90E-4208-A6CE-E4BBF96A4487}"/>
              </c:ext>
            </c:extLst>
          </c:dPt>
          <c:dPt>
            <c:idx val="6"/>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B90E-4208-A6CE-E4BBF96A448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[EBITDA.xlsx]Φύλλο1!$B$1:$H$1</c:f>
              <c:strCache>
                <c:ptCount val="7"/>
                <c:pt idx="0">
                  <c:v>2016</c:v>
                </c:pt>
                <c:pt idx="1">
                  <c:v>2017</c:v>
                </c:pt>
                <c:pt idx="2">
                  <c:v>2018E</c:v>
                </c:pt>
                <c:pt idx="3">
                  <c:v>2019E</c:v>
                </c:pt>
                <c:pt idx="4">
                  <c:v>2020E</c:v>
                </c:pt>
                <c:pt idx="5">
                  <c:v>2021E</c:v>
                </c:pt>
                <c:pt idx="6">
                  <c:v>2022E</c:v>
                </c:pt>
              </c:strCache>
            </c:strRef>
          </c:cat>
          <c:val>
            <c:numRef>
              <c:f>[EBITDA.xlsx]Φύλλο1!$B$2:$H$2</c:f>
              <c:numCache>
                <c:formatCode>General</c:formatCode>
                <c:ptCount val="7"/>
                <c:pt idx="0">
                  <c:v>1321</c:v>
                </c:pt>
                <c:pt idx="1">
                  <c:v>1304</c:v>
                </c:pt>
                <c:pt idx="2">
                  <c:v>1368</c:v>
                </c:pt>
                <c:pt idx="3">
                  <c:v>1410</c:v>
                </c:pt>
                <c:pt idx="4">
                  <c:v>1435</c:v>
                </c:pt>
                <c:pt idx="5">
                  <c:v>1473</c:v>
                </c:pt>
                <c:pt idx="6">
                  <c:v>1518</c:v>
                </c:pt>
              </c:numCache>
            </c:numRef>
          </c:val>
          <c:extLst>
            <c:ext xmlns:c16="http://schemas.microsoft.com/office/drawing/2014/chart" uri="{C3380CC4-5D6E-409C-BE32-E72D297353CC}">
              <c16:uniqueId val="{0000000E-B90E-4208-A6CE-E4BBF96A4487}"/>
            </c:ext>
          </c:extLst>
        </c:ser>
        <c:dLbls>
          <c:dLblPos val="inEnd"/>
          <c:showLegendKey val="0"/>
          <c:showVal val="1"/>
          <c:showCatName val="0"/>
          <c:showSerName val="0"/>
          <c:showPercent val="0"/>
          <c:showBubbleSize val="0"/>
        </c:dLbls>
        <c:gapWidth val="150"/>
        <c:overlap val="100"/>
        <c:axId val="474124016"/>
        <c:axId val="474122704"/>
      </c:barChart>
      <c:catAx>
        <c:axId val="47412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3D5265"/>
                </a:solidFill>
                <a:latin typeface="+mn-lt"/>
                <a:ea typeface="+mn-ea"/>
                <a:cs typeface="+mn-cs"/>
              </a:defRPr>
            </a:pPr>
            <a:endParaRPr lang="el-GR"/>
          </a:p>
        </c:txPr>
        <c:crossAx val="474122704"/>
        <c:crosses val="autoZero"/>
        <c:auto val="1"/>
        <c:lblAlgn val="ctr"/>
        <c:lblOffset val="100"/>
        <c:noMultiLvlLbl val="0"/>
      </c:catAx>
      <c:valAx>
        <c:axId val="474122704"/>
        <c:scaling>
          <c:orientation val="minMax"/>
        </c:scaling>
        <c:delete val="1"/>
        <c:axPos val="l"/>
        <c:numFmt formatCode="General" sourceLinked="1"/>
        <c:majorTickMark val="none"/>
        <c:minorTickMark val="none"/>
        <c:tickLblPos val="nextTo"/>
        <c:crossAx val="4741240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568254613550881"/>
          <c:w val="0.94153790192609454"/>
          <c:h val="0.81211198600174983"/>
        </c:manualLayout>
      </c:layout>
      <c:lineChart>
        <c:grouping val="standard"/>
        <c:varyColors val="0"/>
        <c:ser>
          <c:idx val="0"/>
          <c:order val="0"/>
          <c:tx>
            <c:strRef>
              <c:f>[EBITDA.xlsx]Φύλλο1!$A$4</c:f>
              <c:strCache>
                <c:ptCount val="1"/>
                <c:pt idx="0">
                  <c:v>adj. EBITDA margin</c:v>
                </c:pt>
              </c:strCache>
            </c:strRef>
          </c:tx>
          <c:spPr>
            <a:ln w="28575" cap="rnd">
              <a:solidFill>
                <a:srgbClr val="3D5265"/>
              </a:solidFill>
              <a:round/>
            </a:ln>
            <a:effectLst/>
          </c:spPr>
          <c:marker>
            <c:symbol val="circle"/>
            <c:size val="5"/>
            <c:spPr>
              <a:solidFill>
                <a:srgbClr val="3D5265"/>
              </a:solidFill>
              <a:ln w="9525">
                <a:solidFill>
                  <a:srgbClr val="3D526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3D5265"/>
                    </a:solidFill>
                    <a:latin typeface="+mn-lt"/>
                    <a:ea typeface="+mn-ea"/>
                    <a:cs typeface="+mn-cs"/>
                  </a:defRPr>
                </a:pPr>
                <a:endParaRPr lang="el-G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[EBITDA.xlsx]Φύλλο1!$B$3:$H$3</c:f>
              <c:strCache>
                <c:ptCount val="7"/>
                <c:pt idx="0">
                  <c:v>2016</c:v>
                </c:pt>
                <c:pt idx="1">
                  <c:v>2017</c:v>
                </c:pt>
                <c:pt idx="2">
                  <c:v>2018E</c:v>
                </c:pt>
                <c:pt idx="3">
                  <c:v>2019E</c:v>
                </c:pt>
                <c:pt idx="4">
                  <c:v>2020E</c:v>
                </c:pt>
                <c:pt idx="5">
                  <c:v>2021E</c:v>
                </c:pt>
                <c:pt idx="6">
                  <c:v>2022E</c:v>
                </c:pt>
              </c:strCache>
            </c:strRef>
          </c:cat>
          <c:val>
            <c:numRef>
              <c:f>[EBITDA.xlsx]Φύλλο1!$B$4:$H$4</c:f>
              <c:numCache>
                <c:formatCode>0.00%</c:formatCode>
                <c:ptCount val="7"/>
                <c:pt idx="0">
                  <c:v>0.33800000000000002</c:v>
                </c:pt>
                <c:pt idx="1">
                  <c:v>0.33810000000000001</c:v>
                </c:pt>
                <c:pt idx="2">
                  <c:v>0.35299999999999998</c:v>
                </c:pt>
                <c:pt idx="3">
                  <c:v>0.36805011746280347</c:v>
                </c:pt>
                <c:pt idx="4">
                  <c:v>0.37219999999999998</c:v>
                </c:pt>
                <c:pt idx="5">
                  <c:v>0.37980000000000003</c:v>
                </c:pt>
                <c:pt idx="6">
                  <c:v>0.38769999999999999</c:v>
                </c:pt>
              </c:numCache>
            </c:numRef>
          </c:val>
          <c:smooth val="0"/>
          <c:extLst>
            <c:ext xmlns:c16="http://schemas.microsoft.com/office/drawing/2014/chart" uri="{C3380CC4-5D6E-409C-BE32-E72D297353CC}">
              <c16:uniqueId val="{00000000-1C87-4C99-9F54-3DEE3774F51A}"/>
            </c:ext>
          </c:extLst>
        </c:ser>
        <c:dLbls>
          <c:dLblPos val="t"/>
          <c:showLegendKey val="0"/>
          <c:showVal val="1"/>
          <c:showCatName val="0"/>
          <c:showSerName val="0"/>
          <c:showPercent val="0"/>
          <c:showBubbleSize val="0"/>
        </c:dLbls>
        <c:marker val="1"/>
        <c:smooth val="0"/>
        <c:axId val="477841288"/>
        <c:axId val="477837024"/>
      </c:lineChart>
      <c:catAx>
        <c:axId val="477841288"/>
        <c:scaling>
          <c:orientation val="minMax"/>
        </c:scaling>
        <c:delete val="1"/>
        <c:axPos val="b"/>
        <c:numFmt formatCode="General" sourceLinked="1"/>
        <c:majorTickMark val="none"/>
        <c:minorTickMark val="none"/>
        <c:tickLblPos val="nextTo"/>
        <c:crossAx val="477837024"/>
        <c:crosses val="autoZero"/>
        <c:auto val="1"/>
        <c:lblAlgn val="ctr"/>
        <c:lblOffset val="100"/>
        <c:noMultiLvlLbl val="0"/>
      </c:catAx>
      <c:valAx>
        <c:axId val="477837024"/>
        <c:scaling>
          <c:orientation val="minMax"/>
        </c:scaling>
        <c:delete val="1"/>
        <c:axPos val="l"/>
        <c:numFmt formatCode="0.00%" sourceLinked="1"/>
        <c:majorTickMark val="none"/>
        <c:minorTickMark val="none"/>
        <c:tickLblPos val="nextTo"/>
        <c:crossAx val="477841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'[Leverage new chart for presentation.xlsx]Sheet1'!$C$2</c:f>
              <c:strCache>
                <c:ptCount val="1"/>
                <c:pt idx="0">
                  <c:v>Net Debt/EBITDA</c:v>
                </c:pt>
              </c:strCache>
            </c:strRef>
          </c:tx>
          <c:spPr>
            <a:solidFill>
              <a:srgbClr val="3B61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'[Leverage new chart for presentation.xlsx]Sheet1'!$B$12:$B$13</c:f>
              <c:strCache>
                <c:ptCount val="2"/>
                <c:pt idx="0">
                  <c:v>PEERS AVERAGE</c:v>
                </c:pt>
                <c:pt idx="1">
                  <c:v>OTE</c:v>
                </c:pt>
              </c:strCache>
            </c:strRef>
          </c:cat>
          <c:val>
            <c:numRef>
              <c:f>'[Leverage new chart for presentation.xlsx]Sheet1'!$C$12:$C$13</c:f>
              <c:numCache>
                <c:formatCode>0%</c:formatCode>
                <c:ptCount val="2"/>
                <c:pt idx="0">
                  <c:v>2.2475000000000001</c:v>
                </c:pt>
                <c:pt idx="1">
                  <c:v>0.52</c:v>
                </c:pt>
              </c:numCache>
            </c:numRef>
          </c:val>
          <c:extLst>
            <c:ext xmlns:c16="http://schemas.microsoft.com/office/drawing/2014/chart" uri="{C3380CC4-5D6E-409C-BE32-E72D297353CC}">
              <c16:uniqueId val="{00000000-A1FC-47E2-B89A-5282D9E93E2F}"/>
            </c:ext>
          </c:extLst>
        </c:ser>
        <c:ser>
          <c:idx val="1"/>
          <c:order val="1"/>
          <c:tx>
            <c:strRef>
              <c:f>'[Leverage new chart for presentation.xlsx]Sheet1'!$D$2</c:f>
              <c:strCache>
                <c:ptCount val="1"/>
                <c:pt idx="0">
                  <c:v>Debt/Equity</c:v>
                </c:pt>
              </c:strCache>
            </c:strRef>
          </c:tx>
          <c:spPr>
            <a:solidFill>
              <a:srgbClr val="509E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'[Leverage new chart for presentation.xlsx]Sheet1'!$B$12:$B$13</c:f>
              <c:strCache>
                <c:ptCount val="2"/>
                <c:pt idx="0">
                  <c:v>PEERS AVERAGE</c:v>
                </c:pt>
                <c:pt idx="1">
                  <c:v>OTE</c:v>
                </c:pt>
              </c:strCache>
            </c:strRef>
          </c:cat>
          <c:val>
            <c:numRef>
              <c:f>'[Leverage new chart for presentation.xlsx]Sheet1'!$D$12:$D$13</c:f>
              <c:numCache>
                <c:formatCode>0%</c:formatCode>
                <c:ptCount val="2"/>
                <c:pt idx="0">
                  <c:v>1.2637500000000002</c:v>
                </c:pt>
                <c:pt idx="1">
                  <c:v>0.79</c:v>
                </c:pt>
              </c:numCache>
            </c:numRef>
          </c:val>
          <c:extLst>
            <c:ext xmlns:c16="http://schemas.microsoft.com/office/drawing/2014/chart" uri="{C3380CC4-5D6E-409C-BE32-E72D297353CC}">
              <c16:uniqueId val="{00000001-A1FC-47E2-B89A-5282D9E93E2F}"/>
            </c:ext>
          </c:extLst>
        </c:ser>
        <c:dLbls>
          <c:dLblPos val="inEnd"/>
          <c:showLegendKey val="0"/>
          <c:showVal val="1"/>
          <c:showCatName val="0"/>
          <c:showSerName val="0"/>
          <c:showPercent val="0"/>
          <c:showBubbleSize val="0"/>
        </c:dLbls>
        <c:gapWidth val="167"/>
        <c:overlap val="-21"/>
        <c:axId val="232925728"/>
        <c:axId val="234427696"/>
      </c:barChart>
      <c:catAx>
        <c:axId val="232925728"/>
        <c:scaling>
          <c:orientation val="minMax"/>
        </c:scaling>
        <c:delete val="1"/>
        <c:axPos val="l"/>
        <c:numFmt formatCode="General" sourceLinked="1"/>
        <c:majorTickMark val="none"/>
        <c:minorTickMark val="none"/>
        <c:tickLblPos val="nextTo"/>
        <c:crossAx val="234427696"/>
        <c:crosses val="autoZero"/>
        <c:auto val="1"/>
        <c:lblAlgn val="ctr"/>
        <c:lblOffset val="100"/>
        <c:noMultiLvlLbl val="0"/>
      </c:catAx>
      <c:valAx>
        <c:axId val="23442769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l-GR"/>
          </a:p>
        </c:txPr>
        <c:crossAx val="23292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'[Σχηματα παρουσιασης (1) (1).xlsx]Φύλλο1 (2)'!$A$5</c:f>
              <c:strCache>
                <c:ptCount val="1"/>
                <c:pt idx="0">
                  <c:v>FCFE</c:v>
                </c:pt>
              </c:strCache>
            </c:strRef>
          </c:tx>
          <c:spPr>
            <a:solidFill>
              <a:schemeClr val="accent1"/>
            </a:solidFill>
            <a:ln>
              <a:noFill/>
            </a:ln>
            <a:effectLst>
              <a:outerShdw blurRad="50800" dist="38100" dir="8100000" algn="tr" rotWithShape="0">
                <a:prstClr val="black">
                  <a:alpha val="40000"/>
                </a:prstClr>
              </a:outerShdw>
            </a:effectLst>
          </c:spPr>
          <c:invertIfNegative val="0"/>
          <c:dPt>
            <c:idx val="0"/>
            <c:invertIfNegative val="0"/>
            <c:bubble3D val="0"/>
            <c:spPr>
              <a:solidFill>
                <a:srgbClr val="3B61A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6EDE-43DF-A543-A22440735896}"/>
              </c:ext>
            </c:extLst>
          </c:dPt>
          <c:dPt>
            <c:idx val="1"/>
            <c:invertIfNegative val="0"/>
            <c:bubble3D val="0"/>
            <c:spPr>
              <a:solidFill>
                <a:srgbClr val="3B61A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6EDE-43DF-A543-A22440735896}"/>
              </c:ext>
            </c:extLst>
          </c:dPt>
          <c:dPt>
            <c:idx val="2"/>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6EDE-43DF-A543-A22440735896}"/>
              </c:ext>
            </c:extLst>
          </c:dPt>
          <c:dPt>
            <c:idx val="3"/>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6EDE-43DF-A543-A22440735896}"/>
              </c:ext>
            </c:extLst>
          </c:dPt>
          <c:dPt>
            <c:idx val="4"/>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6EDE-43DF-A543-A22440735896}"/>
              </c:ext>
            </c:extLst>
          </c:dPt>
          <c:dPt>
            <c:idx val="5"/>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6EDE-43DF-A543-A22440735896}"/>
              </c:ext>
            </c:extLst>
          </c:dPt>
          <c:dPt>
            <c:idx val="6"/>
            <c:invertIfNegative val="0"/>
            <c:bubble3D val="0"/>
            <c:spPr>
              <a:solidFill>
                <a:srgbClr val="509E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6EDE-43DF-A543-A22440735896}"/>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'[Σχηματα παρουσιασης (1) (1).xlsx]Φύλλο1 (2)'!$B$1:$H$1</c:f>
              <c:strCache>
                <c:ptCount val="7"/>
                <c:pt idx="0">
                  <c:v>2016</c:v>
                </c:pt>
                <c:pt idx="1">
                  <c:v>2017</c:v>
                </c:pt>
                <c:pt idx="2">
                  <c:v>2018E</c:v>
                </c:pt>
                <c:pt idx="3">
                  <c:v>2019E</c:v>
                </c:pt>
                <c:pt idx="4">
                  <c:v>2020E</c:v>
                </c:pt>
                <c:pt idx="5">
                  <c:v>2021E</c:v>
                </c:pt>
                <c:pt idx="6">
                  <c:v>2022E</c:v>
                </c:pt>
              </c:strCache>
            </c:strRef>
          </c:cat>
          <c:val>
            <c:numRef>
              <c:f>'[Σχηματα παρουσιασης (1) (1).xlsx]Φύλλο1 (2)'!$B$5:$H$5</c:f>
              <c:numCache>
                <c:formatCode>0</c:formatCode>
                <c:ptCount val="7"/>
                <c:pt idx="0">
                  <c:v>372.1</c:v>
                </c:pt>
                <c:pt idx="1">
                  <c:v>-119.3</c:v>
                </c:pt>
                <c:pt idx="2">
                  <c:v>260.5</c:v>
                </c:pt>
                <c:pt idx="3">
                  <c:v>335.9</c:v>
                </c:pt>
                <c:pt idx="4">
                  <c:v>400.9</c:v>
                </c:pt>
                <c:pt idx="5">
                  <c:v>469.2</c:v>
                </c:pt>
                <c:pt idx="6">
                  <c:v>535.1</c:v>
                </c:pt>
              </c:numCache>
            </c:numRef>
          </c:val>
          <c:extLst>
            <c:ext xmlns:c16="http://schemas.microsoft.com/office/drawing/2014/chart" uri="{C3380CC4-5D6E-409C-BE32-E72D297353CC}">
              <c16:uniqueId val="{0000000E-6EDE-43DF-A543-A22440735896}"/>
            </c:ext>
          </c:extLst>
        </c:ser>
        <c:dLbls>
          <c:dLblPos val="inEnd"/>
          <c:showLegendKey val="0"/>
          <c:showVal val="1"/>
          <c:showCatName val="0"/>
          <c:showSerName val="0"/>
          <c:showPercent val="0"/>
          <c:showBubbleSize val="0"/>
        </c:dLbls>
        <c:gapWidth val="150"/>
        <c:overlap val="100"/>
        <c:axId val="190697840"/>
        <c:axId val="190698400"/>
      </c:barChart>
      <c:catAx>
        <c:axId val="19069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noFill/>
                <a:latin typeface="+mn-lt"/>
                <a:ea typeface="+mn-ea"/>
                <a:cs typeface="+mn-cs"/>
              </a:defRPr>
            </a:pPr>
            <a:endParaRPr lang="el-GR"/>
          </a:p>
        </c:txPr>
        <c:crossAx val="190698400"/>
        <c:crosses val="autoZero"/>
        <c:auto val="1"/>
        <c:lblAlgn val="ctr"/>
        <c:lblOffset val="100"/>
        <c:noMultiLvlLbl val="0"/>
      </c:catAx>
      <c:valAx>
        <c:axId val="190698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l-GR"/>
          </a:p>
        </c:txPr>
        <c:crossAx val="190697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78499562554681"/>
          <c:y val="0.20412037037037037"/>
          <c:w val="0.40287467191601051"/>
          <c:h val="0.6714577865266842"/>
        </c:manualLayout>
      </c:layout>
      <c:doughnutChart>
        <c:varyColors val="1"/>
        <c:ser>
          <c:idx val="0"/>
          <c:order val="0"/>
          <c:spPr>
            <a:solidFill>
              <a:srgbClr val="B1B1B3"/>
            </a:solidFill>
          </c:spPr>
          <c:dPt>
            <c:idx val="0"/>
            <c:bubble3D val="0"/>
            <c:spPr>
              <a:solidFill>
                <a:srgbClr val="3B61A6"/>
              </a:solidFill>
              <a:ln w="19050">
                <a:solidFill>
                  <a:schemeClr val="lt1"/>
                </a:solidFill>
              </a:ln>
              <a:effectLst/>
            </c:spPr>
            <c:extLst>
              <c:ext xmlns:c16="http://schemas.microsoft.com/office/drawing/2014/chart" uri="{C3380CC4-5D6E-409C-BE32-E72D297353CC}">
                <c16:uniqueId val="{00000001-FE5B-4DDA-B15F-75F76F781F54}"/>
              </c:ext>
            </c:extLst>
          </c:dPt>
          <c:dPt>
            <c:idx val="1"/>
            <c:bubble3D val="0"/>
            <c:spPr>
              <a:solidFill>
                <a:srgbClr val="B1B1B3"/>
              </a:solidFill>
              <a:ln w="19050">
                <a:solidFill>
                  <a:schemeClr val="lt1"/>
                </a:solidFill>
              </a:ln>
              <a:effectLst/>
            </c:spPr>
            <c:extLst>
              <c:ext xmlns:c16="http://schemas.microsoft.com/office/drawing/2014/chart" uri="{C3380CC4-5D6E-409C-BE32-E72D297353CC}">
                <c16:uniqueId val="{00000003-FE5B-4DDA-B15F-75F76F781F54}"/>
              </c:ext>
            </c:extLst>
          </c:dPt>
          <c:cat>
            <c:strRef>
              <c:f>Sheet1!$D$22:$D$23</c:f>
              <c:strCache>
                <c:ptCount val="2"/>
                <c:pt idx="0">
                  <c:v>Romania</c:v>
                </c:pt>
                <c:pt idx="1">
                  <c:v>Other</c:v>
                </c:pt>
              </c:strCache>
            </c:strRef>
          </c:cat>
          <c:val>
            <c:numRef>
              <c:f>Sheet1!$E$22:$E$23</c:f>
              <c:numCache>
                <c:formatCode>0%</c:formatCode>
                <c:ptCount val="2"/>
                <c:pt idx="0">
                  <c:v>0.25</c:v>
                </c:pt>
                <c:pt idx="1">
                  <c:v>0.77</c:v>
                </c:pt>
              </c:numCache>
            </c:numRef>
          </c:val>
          <c:extLst>
            <c:ext xmlns:c16="http://schemas.microsoft.com/office/drawing/2014/chart" uri="{C3380CC4-5D6E-409C-BE32-E72D297353CC}">
              <c16:uniqueId val="{00000004-FE5B-4DDA-B15F-75F76F781F5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78499562554681"/>
          <c:y val="0.20412037037037037"/>
          <c:w val="0.40287467191601051"/>
          <c:h val="0.6714577865266842"/>
        </c:manualLayout>
      </c:layout>
      <c:doughnutChart>
        <c:varyColors val="1"/>
        <c:ser>
          <c:idx val="0"/>
          <c:order val="0"/>
          <c:dPt>
            <c:idx val="0"/>
            <c:bubble3D val="0"/>
            <c:spPr>
              <a:solidFill>
                <a:srgbClr val="3B61A6"/>
              </a:solidFill>
              <a:ln w="19050">
                <a:solidFill>
                  <a:schemeClr val="lt1"/>
                </a:solidFill>
              </a:ln>
              <a:effectLst/>
            </c:spPr>
            <c:extLst>
              <c:ext xmlns:c16="http://schemas.microsoft.com/office/drawing/2014/chart" uri="{C3380CC4-5D6E-409C-BE32-E72D297353CC}">
                <c16:uniqueId val="{00000001-6E8B-4D4A-9E0C-10B35904DC67}"/>
              </c:ext>
            </c:extLst>
          </c:dPt>
          <c:dPt>
            <c:idx val="1"/>
            <c:bubble3D val="0"/>
            <c:spPr>
              <a:solidFill>
                <a:srgbClr val="B1B1B3"/>
              </a:solidFill>
              <a:ln w="19050">
                <a:solidFill>
                  <a:schemeClr val="lt1"/>
                </a:solidFill>
              </a:ln>
              <a:effectLst/>
            </c:spPr>
            <c:extLst>
              <c:ext xmlns:c16="http://schemas.microsoft.com/office/drawing/2014/chart" uri="{C3380CC4-5D6E-409C-BE32-E72D297353CC}">
                <c16:uniqueId val="{00000003-6E8B-4D4A-9E0C-10B35904DC67}"/>
              </c:ext>
            </c:extLst>
          </c:dPt>
          <c:cat>
            <c:strRef>
              <c:f>Sheet1!$H$7:$H$8</c:f>
              <c:strCache>
                <c:ptCount val="2"/>
                <c:pt idx="0">
                  <c:v>Greece</c:v>
                </c:pt>
                <c:pt idx="1">
                  <c:v>Other</c:v>
                </c:pt>
              </c:strCache>
            </c:strRef>
          </c:cat>
          <c:val>
            <c:numRef>
              <c:f>Sheet1!$I$7:$I$8</c:f>
              <c:numCache>
                <c:formatCode>0%</c:formatCode>
                <c:ptCount val="2"/>
                <c:pt idx="0">
                  <c:v>0.73</c:v>
                </c:pt>
                <c:pt idx="1">
                  <c:v>0.27</c:v>
                </c:pt>
              </c:numCache>
            </c:numRef>
          </c:val>
          <c:extLst>
            <c:ext xmlns:c16="http://schemas.microsoft.com/office/drawing/2014/chart" uri="{C3380CC4-5D6E-409C-BE32-E72D297353CC}">
              <c16:uniqueId val="{00000004-6E8B-4D4A-9E0C-10B35904DC6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78499562554681"/>
          <c:y val="0.20412037037037037"/>
          <c:w val="0.40287467191601051"/>
          <c:h val="0.6714577865266842"/>
        </c:manualLayout>
      </c:layout>
      <c:doughnutChart>
        <c:varyColors val="1"/>
        <c:ser>
          <c:idx val="0"/>
          <c:order val="0"/>
          <c:dPt>
            <c:idx val="0"/>
            <c:bubble3D val="0"/>
            <c:spPr>
              <a:solidFill>
                <a:srgbClr val="3B61A6"/>
              </a:solidFill>
              <a:ln w="19050">
                <a:solidFill>
                  <a:schemeClr val="lt1"/>
                </a:solidFill>
              </a:ln>
              <a:effectLst/>
            </c:spPr>
            <c:extLst>
              <c:ext xmlns:c16="http://schemas.microsoft.com/office/drawing/2014/chart" uri="{C3380CC4-5D6E-409C-BE32-E72D297353CC}">
                <c16:uniqueId val="{00000001-491F-4BCD-B68B-789C1FE6FEAC}"/>
              </c:ext>
            </c:extLst>
          </c:dPt>
          <c:dPt>
            <c:idx val="1"/>
            <c:bubble3D val="0"/>
            <c:spPr>
              <a:solidFill>
                <a:srgbClr val="B1B1B3"/>
              </a:solidFill>
              <a:ln w="19050">
                <a:solidFill>
                  <a:schemeClr val="lt1"/>
                </a:solidFill>
              </a:ln>
              <a:effectLst/>
            </c:spPr>
            <c:extLst>
              <c:ext xmlns:c16="http://schemas.microsoft.com/office/drawing/2014/chart" uri="{C3380CC4-5D6E-409C-BE32-E72D297353CC}">
                <c16:uniqueId val="{00000003-491F-4BCD-B68B-789C1FE6FE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1F-4BCD-B68B-789C1FE6FEAC}"/>
              </c:ext>
            </c:extLst>
          </c:dPt>
          <c:cat>
            <c:strRef>
              <c:f>Sheet1!$D$22:$D$23</c:f>
              <c:strCache>
                <c:ptCount val="2"/>
                <c:pt idx="0">
                  <c:v>Romania</c:v>
                </c:pt>
                <c:pt idx="1">
                  <c:v>Other</c:v>
                </c:pt>
              </c:strCache>
            </c:strRef>
          </c:cat>
          <c:val>
            <c:numRef>
              <c:f>Sheet1!$E$27:$E$29</c:f>
              <c:numCache>
                <c:formatCode>0%</c:formatCode>
                <c:ptCount val="3"/>
                <c:pt idx="0">
                  <c:v>0.02</c:v>
                </c:pt>
                <c:pt idx="1">
                  <c:v>0.98</c:v>
                </c:pt>
              </c:numCache>
            </c:numRef>
          </c:val>
          <c:extLst>
            <c:ext xmlns:c16="http://schemas.microsoft.com/office/drawing/2014/chart" uri="{C3380CC4-5D6E-409C-BE32-E72D297353CC}">
              <c16:uniqueId val="{00000006-491F-4BCD-B68B-789C1FE6FEA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'Price chart preso'!$B$2</c:f>
              <c:strCache>
                <c:ptCount val="1"/>
                <c:pt idx="0">
                  <c:v>Closing price</c:v>
                </c:pt>
              </c:strCache>
            </c:strRef>
          </c:tx>
          <c:spPr>
            <a:ln w="28575" cap="rnd">
              <a:solidFill>
                <a:srgbClr val="3B61A6"/>
              </a:solidFill>
              <a:round/>
            </a:ln>
            <a:effectLst/>
          </c:spPr>
          <c:marker>
            <c:symbol val="none"/>
          </c:marker>
          <c:cat>
            <c:numRef>
              <c:f>'Price chart preso'!$A$3:$A$313</c:f>
              <c:numCache>
                <c:formatCode>[$-409]mmm\-yy;@</c:formatCode>
                <c:ptCount val="311"/>
                <c:pt idx="0">
                  <c:v>43556</c:v>
                </c:pt>
                <c:pt idx="1">
                  <c:v>43553</c:v>
                </c:pt>
                <c:pt idx="2">
                  <c:v>43552</c:v>
                </c:pt>
                <c:pt idx="3">
                  <c:v>43551</c:v>
                </c:pt>
                <c:pt idx="4">
                  <c:v>43550</c:v>
                </c:pt>
                <c:pt idx="5">
                  <c:v>43546</c:v>
                </c:pt>
                <c:pt idx="6">
                  <c:v>43545</c:v>
                </c:pt>
                <c:pt idx="7">
                  <c:v>43544</c:v>
                </c:pt>
                <c:pt idx="8">
                  <c:v>43543</c:v>
                </c:pt>
                <c:pt idx="9">
                  <c:v>43542</c:v>
                </c:pt>
                <c:pt idx="10">
                  <c:v>43539</c:v>
                </c:pt>
                <c:pt idx="11">
                  <c:v>43538</c:v>
                </c:pt>
                <c:pt idx="12">
                  <c:v>43537</c:v>
                </c:pt>
                <c:pt idx="13">
                  <c:v>43536</c:v>
                </c:pt>
                <c:pt idx="14">
                  <c:v>43532</c:v>
                </c:pt>
                <c:pt idx="15">
                  <c:v>43531</c:v>
                </c:pt>
                <c:pt idx="16">
                  <c:v>43530</c:v>
                </c:pt>
                <c:pt idx="17">
                  <c:v>43529</c:v>
                </c:pt>
                <c:pt idx="18">
                  <c:v>43528</c:v>
                </c:pt>
                <c:pt idx="19">
                  <c:v>43525</c:v>
                </c:pt>
                <c:pt idx="20">
                  <c:v>43524</c:v>
                </c:pt>
                <c:pt idx="21">
                  <c:v>43523</c:v>
                </c:pt>
                <c:pt idx="22">
                  <c:v>43522</c:v>
                </c:pt>
                <c:pt idx="23">
                  <c:v>43521</c:v>
                </c:pt>
                <c:pt idx="24">
                  <c:v>43518</c:v>
                </c:pt>
                <c:pt idx="25">
                  <c:v>43517</c:v>
                </c:pt>
                <c:pt idx="26">
                  <c:v>43516</c:v>
                </c:pt>
                <c:pt idx="27">
                  <c:v>43515</c:v>
                </c:pt>
                <c:pt idx="28">
                  <c:v>43514</c:v>
                </c:pt>
                <c:pt idx="29">
                  <c:v>43511</c:v>
                </c:pt>
                <c:pt idx="30">
                  <c:v>43510</c:v>
                </c:pt>
                <c:pt idx="31">
                  <c:v>43509</c:v>
                </c:pt>
                <c:pt idx="32">
                  <c:v>43508</c:v>
                </c:pt>
                <c:pt idx="33">
                  <c:v>43507</c:v>
                </c:pt>
                <c:pt idx="34">
                  <c:v>43504</c:v>
                </c:pt>
                <c:pt idx="35">
                  <c:v>43503</c:v>
                </c:pt>
                <c:pt idx="36">
                  <c:v>43502</c:v>
                </c:pt>
                <c:pt idx="37">
                  <c:v>43501</c:v>
                </c:pt>
                <c:pt idx="38">
                  <c:v>43500</c:v>
                </c:pt>
                <c:pt idx="39">
                  <c:v>43497</c:v>
                </c:pt>
                <c:pt idx="40">
                  <c:v>43496</c:v>
                </c:pt>
                <c:pt idx="41">
                  <c:v>43495</c:v>
                </c:pt>
                <c:pt idx="42">
                  <c:v>43494</c:v>
                </c:pt>
                <c:pt idx="43">
                  <c:v>43493</c:v>
                </c:pt>
                <c:pt idx="44">
                  <c:v>43490</c:v>
                </c:pt>
                <c:pt idx="45">
                  <c:v>43489</c:v>
                </c:pt>
                <c:pt idx="46">
                  <c:v>43488</c:v>
                </c:pt>
                <c:pt idx="47">
                  <c:v>43487</c:v>
                </c:pt>
                <c:pt idx="48">
                  <c:v>43486</c:v>
                </c:pt>
                <c:pt idx="49">
                  <c:v>43483</c:v>
                </c:pt>
                <c:pt idx="50">
                  <c:v>43482</c:v>
                </c:pt>
                <c:pt idx="51">
                  <c:v>43481</c:v>
                </c:pt>
                <c:pt idx="52">
                  <c:v>43480</c:v>
                </c:pt>
                <c:pt idx="53">
                  <c:v>43479</c:v>
                </c:pt>
                <c:pt idx="54">
                  <c:v>43476</c:v>
                </c:pt>
                <c:pt idx="55">
                  <c:v>43475</c:v>
                </c:pt>
                <c:pt idx="56">
                  <c:v>43474</c:v>
                </c:pt>
                <c:pt idx="57">
                  <c:v>43473</c:v>
                </c:pt>
                <c:pt idx="58">
                  <c:v>43472</c:v>
                </c:pt>
                <c:pt idx="59">
                  <c:v>43469</c:v>
                </c:pt>
                <c:pt idx="60">
                  <c:v>43468</c:v>
                </c:pt>
                <c:pt idx="61">
                  <c:v>43467</c:v>
                </c:pt>
                <c:pt idx="62">
                  <c:v>43465</c:v>
                </c:pt>
                <c:pt idx="63">
                  <c:v>43462</c:v>
                </c:pt>
                <c:pt idx="64">
                  <c:v>43461</c:v>
                </c:pt>
                <c:pt idx="65">
                  <c:v>43455</c:v>
                </c:pt>
                <c:pt idx="66">
                  <c:v>43454</c:v>
                </c:pt>
                <c:pt idx="67">
                  <c:v>43453</c:v>
                </c:pt>
                <c:pt idx="68">
                  <c:v>43452</c:v>
                </c:pt>
                <c:pt idx="69">
                  <c:v>43451</c:v>
                </c:pt>
                <c:pt idx="70">
                  <c:v>43448</c:v>
                </c:pt>
                <c:pt idx="71">
                  <c:v>43447</c:v>
                </c:pt>
                <c:pt idx="72">
                  <c:v>43446</c:v>
                </c:pt>
                <c:pt idx="73">
                  <c:v>43445</c:v>
                </c:pt>
                <c:pt idx="74">
                  <c:v>43444</c:v>
                </c:pt>
                <c:pt idx="75">
                  <c:v>43441</c:v>
                </c:pt>
                <c:pt idx="76">
                  <c:v>43440</c:v>
                </c:pt>
                <c:pt idx="77">
                  <c:v>43439</c:v>
                </c:pt>
                <c:pt idx="78">
                  <c:v>43438</c:v>
                </c:pt>
                <c:pt idx="79">
                  <c:v>43437</c:v>
                </c:pt>
                <c:pt idx="80">
                  <c:v>43434</c:v>
                </c:pt>
                <c:pt idx="81">
                  <c:v>43433</c:v>
                </c:pt>
                <c:pt idx="82">
                  <c:v>43432</c:v>
                </c:pt>
                <c:pt idx="83">
                  <c:v>43431</c:v>
                </c:pt>
                <c:pt idx="84">
                  <c:v>43430</c:v>
                </c:pt>
                <c:pt idx="85">
                  <c:v>43427</c:v>
                </c:pt>
                <c:pt idx="86">
                  <c:v>43426</c:v>
                </c:pt>
                <c:pt idx="87">
                  <c:v>43425</c:v>
                </c:pt>
                <c:pt idx="88">
                  <c:v>43424</c:v>
                </c:pt>
                <c:pt idx="89">
                  <c:v>43423</c:v>
                </c:pt>
                <c:pt idx="90">
                  <c:v>43420</c:v>
                </c:pt>
                <c:pt idx="91">
                  <c:v>43419</c:v>
                </c:pt>
                <c:pt idx="92">
                  <c:v>43418</c:v>
                </c:pt>
                <c:pt idx="93">
                  <c:v>43417</c:v>
                </c:pt>
                <c:pt idx="94">
                  <c:v>43416</c:v>
                </c:pt>
                <c:pt idx="95">
                  <c:v>43413</c:v>
                </c:pt>
                <c:pt idx="96">
                  <c:v>43412</c:v>
                </c:pt>
                <c:pt idx="97">
                  <c:v>43411</c:v>
                </c:pt>
                <c:pt idx="98">
                  <c:v>43410</c:v>
                </c:pt>
                <c:pt idx="99">
                  <c:v>43409</c:v>
                </c:pt>
                <c:pt idx="100">
                  <c:v>43406</c:v>
                </c:pt>
                <c:pt idx="101">
                  <c:v>43405</c:v>
                </c:pt>
                <c:pt idx="102">
                  <c:v>43404</c:v>
                </c:pt>
                <c:pt idx="103">
                  <c:v>43403</c:v>
                </c:pt>
                <c:pt idx="104">
                  <c:v>43402</c:v>
                </c:pt>
                <c:pt idx="105">
                  <c:v>43399</c:v>
                </c:pt>
                <c:pt idx="106">
                  <c:v>43398</c:v>
                </c:pt>
                <c:pt idx="107">
                  <c:v>43397</c:v>
                </c:pt>
                <c:pt idx="108">
                  <c:v>43396</c:v>
                </c:pt>
                <c:pt idx="109">
                  <c:v>43395</c:v>
                </c:pt>
                <c:pt idx="110">
                  <c:v>43392</c:v>
                </c:pt>
                <c:pt idx="111">
                  <c:v>43391</c:v>
                </c:pt>
                <c:pt idx="112">
                  <c:v>43390</c:v>
                </c:pt>
                <c:pt idx="113">
                  <c:v>43389</c:v>
                </c:pt>
                <c:pt idx="114">
                  <c:v>43388</c:v>
                </c:pt>
                <c:pt idx="115">
                  <c:v>43385</c:v>
                </c:pt>
                <c:pt idx="116">
                  <c:v>43384</c:v>
                </c:pt>
                <c:pt idx="117">
                  <c:v>43383</c:v>
                </c:pt>
                <c:pt idx="118">
                  <c:v>43382</c:v>
                </c:pt>
                <c:pt idx="119">
                  <c:v>43381</c:v>
                </c:pt>
                <c:pt idx="120">
                  <c:v>43378</c:v>
                </c:pt>
                <c:pt idx="121">
                  <c:v>43377</c:v>
                </c:pt>
                <c:pt idx="122">
                  <c:v>43376</c:v>
                </c:pt>
                <c:pt idx="123">
                  <c:v>43375</c:v>
                </c:pt>
                <c:pt idx="124">
                  <c:v>43374</c:v>
                </c:pt>
                <c:pt idx="125">
                  <c:v>43371</c:v>
                </c:pt>
                <c:pt idx="126">
                  <c:v>43370</c:v>
                </c:pt>
                <c:pt idx="127">
                  <c:v>43369</c:v>
                </c:pt>
                <c:pt idx="128">
                  <c:v>43368</c:v>
                </c:pt>
                <c:pt idx="129">
                  <c:v>43367</c:v>
                </c:pt>
                <c:pt idx="130">
                  <c:v>43364</c:v>
                </c:pt>
                <c:pt idx="131">
                  <c:v>43363</c:v>
                </c:pt>
                <c:pt idx="132">
                  <c:v>43362</c:v>
                </c:pt>
                <c:pt idx="133">
                  <c:v>43361</c:v>
                </c:pt>
                <c:pt idx="134">
                  <c:v>43360</c:v>
                </c:pt>
                <c:pt idx="135">
                  <c:v>43357</c:v>
                </c:pt>
                <c:pt idx="136">
                  <c:v>43356</c:v>
                </c:pt>
                <c:pt idx="137">
                  <c:v>43355</c:v>
                </c:pt>
                <c:pt idx="138">
                  <c:v>43354</c:v>
                </c:pt>
                <c:pt idx="139">
                  <c:v>43353</c:v>
                </c:pt>
                <c:pt idx="140">
                  <c:v>43350</c:v>
                </c:pt>
                <c:pt idx="141">
                  <c:v>43349</c:v>
                </c:pt>
                <c:pt idx="142">
                  <c:v>43348</c:v>
                </c:pt>
                <c:pt idx="143">
                  <c:v>43347</c:v>
                </c:pt>
                <c:pt idx="144">
                  <c:v>43346</c:v>
                </c:pt>
                <c:pt idx="145">
                  <c:v>43343</c:v>
                </c:pt>
                <c:pt idx="146">
                  <c:v>43342</c:v>
                </c:pt>
                <c:pt idx="147">
                  <c:v>43341</c:v>
                </c:pt>
                <c:pt idx="148">
                  <c:v>43340</c:v>
                </c:pt>
                <c:pt idx="149">
                  <c:v>43339</c:v>
                </c:pt>
                <c:pt idx="150">
                  <c:v>43336</c:v>
                </c:pt>
                <c:pt idx="151">
                  <c:v>43335</c:v>
                </c:pt>
                <c:pt idx="152">
                  <c:v>43334</c:v>
                </c:pt>
                <c:pt idx="153">
                  <c:v>43333</c:v>
                </c:pt>
                <c:pt idx="154">
                  <c:v>43332</c:v>
                </c:pt>
                <c:pt idx="155">
                  <c:v>43329</c:v>
                </c:pt>
                <c:pt idx="156">
                  <c:v>43328</c:v>
                </c:pt>
                <c:pt idx="157">
                  <c:v>43326</c:v>
                </c:pt>
                <c:pt idx="158">
                  <c:v>43325</c:v>
                </c:pt>
                <c:pt idx="159">
                  <c:v>43322</c:v>
                </c:pt>
                <c:pt idx="160">
                  <c:v>43321</c:v>
                </c:pt>
                <c:pt idx="161">
                  <c:v>43320</c:v>
                </c:pt>
                <c:pt idx="162">
                  <c:v>43319</c:v>
                </c:pt>
                <c:pt idx="163">
                  <c:v>43318</c:v>
                </c:pt>
                <c:pt idx="164">
                  <c:v>43315</c:v>
                </c:pt>
                <c:pt idx="165">
                  <c:v>43314</c:v>
                </c:pt>
                <c:pt idx="166">
                  <c:v>43313</c:v>
                </c:pt>
                <c:pt idx="167">
                  <c:v>43312</c:v>
                </c:pt>
                <c:pt idx="168">
                  <c:v>43311</c:v>
                </c:pt>
                <c:pt idx="169">
                  <c:v>43308</c:v>
                </c:pt>
                <c:pt idx="170">
                  <c:v>43307</c:v>
                </c:pt>
                <c:pt idx="171">
                  <c:v>43306</c:v>
                </c:pt>
                <c:pt idx="172">
                  <c:v>43305</c:v>
                </c:pt>
                <c:pt idx="173">
                  <c:v>43304</c:v>
                </c:pt>
                <c:pt idx="174">
                  <c:v>43301</c:v>
                </c:pt>
                <c:pt idx="175">
                  <c:v>43300</c:v>
                </c:pt>
                <c:pt idx="176">
                  <c:v>43299</c:v>
                </c:pt>
                <c:pt idx="177">
                  <c:v>43298</c:v>
                </c:pt>
                <c:pt idx="178">
                  <c:v>43297</c:v>
                </c:pt>
                <c:pt idx="179">
                  <c:v>43294</c:v>
                </c:pt>
                <c:pt idx="180">
                  <c:v>43293</c:v>
                </c:pt>
                <c:pt idx="181">
                  <c:v>43292</c:v>
                </c:pt>
                <c:pt idx="182">
                  <c:v>43291</c:v>
                </c:pt>
                <c:pt idx="183">
                  <c:v>43290</c:v>
                </c:pt>
                <c:pt idx="184">
                  <c:v>43287</c:v>
                </c:pt>
                <c:pt idx="185">
                  <c:v>43286</c:v>
                </c:pt>
                <c:pt idx="186">
                  <c:v>43285</c:v>
                </c:pt>
                <c:pt idx="187">
                  <c:v>43284</c:v>
                </c:pt>
                <c:pt idx="188">
                  <c:v>43283</c:v>
                </c:pt>
                <c:pt idx="189">
                  <c:v>43280</c:v>
                </c:pt>
                <c:pt idx="190">
                  <c:v>43279</c:v>
                </c:pt>
                <c:pt idx="191">
                  <c:v>43278</c:v>
                </c:pt>
                <c:pt idx="192">
                  <c:v>43277</c:v>
                </c:pt>
                <c:pt idx="193">
                  <c:v>43276</c:v>
                </c:pt>
                <c:pt idx="194">
                  <c:v>43273</c:v>
                </c:pt>
                <c:pt idx="195">
                  <c:v>43272</c:v>
                </c:pt>
                <c:pt idx="196">
                  <c:v>43271</c:v>
                </c:pt>
                <c:pt idx="197">
                  <c:v>43270</c:v>
                </c:pt>
                <c:pt idx="198">
                  <c:v>43269</c:v>
                </c:pt>
                <c:pt idx="199">
                  <c:v>43266</c:v>
                </c:pt>
                <c:pt idx="200">
                  <c:v>43265</c:v>
                </c:pt>
                <c:pt idx="201">
                  <c:v>43264</c:v>
                </c:pt>
                <c:pt idx="202">
                  <c:v>43263</c:v>
                </c:pt>
                <c:pt idx="203">
                  <c:v>43262</c:v>
                </c:pt>
                <c:pt idx="204">
                  <c:v>43259</c:v>
                </c:pt>
                <c:pt idx="205">
                  <c:v>43258</c:v>
                </c:pt>
                <c:pt idx="206">
                  <c:v>43257</c:v>
                </c:pt>
                <c:pt idx="207">
                  <c:v>43256</c:v>
                </c:pt>
                <c:pt idx="208">
                  <c:v>43255</c:v>
                </c:pt>
                <c:pt idx="209">
                  <c:v>43252</c:v>
                </c:pt>
                <c:pt idx="210">
                  <c:v>43251</c:v>
                </c:pt>
                <c:pt idx="211">
                  <c:v>43250</c:v>
                </c:pt>
                <c:pt idx="212">
                  <c:v>43249</c:v>
                </c:pt>
                <c:pt idx="213">
                  <c:v>43245</c:v>
                </c:pt>
                <c:pt idx="214">
                  <c:v>43244</c:v>
                </c:pt>
                <c:pt idx="215">
                  <c:v>43243</c:v>
                </c:pt>
                <c:pt idx="216">
                  <c:v>43242</c:v>
                </c:pt>
                <c:pt idx="217">
                  <c:v>43241</c:v>
                </c:pt>
                <c:pt idx="218">
                  <c:v>43238</c:v>
                </c:pt>
                <c:pt idx="219">
                  <c:v>43237</c:v>
                </c:pt>
                <c:pt idx="220">
                  <c:v>43236</c:v>
                </c:pt>
                <c:pt idx="221">
                  <c:v>43235</c:v>
                </c:pt>
                <c:pt idx="222">
                  <c:v>43234</c:v>
                </c:pt>
                <c:pt idx="223">
                  <c:v>43231</c:v>
                </c:pt>
                <c:pt idx="224">
                  <c:v>43230</c:v>
                </c:pt>
                <c:pt idx="225">
                  <c:v>43229</c:v>
                </c:pt>
                <c:pt idx="226">
                  <c:v>43228</c:v>
                </c:pt>
                <c:pt idx="227">
                  <c:v>43227</c:v>
                </c:pt>
                <c:pt idx="228">
                  <c:v>43224</c:v>
                </c:pt>
                <c:pt idx="229">
                  <c:v>43223</c:v>
                </c:pt>
                <c:pt idx="230">
                  <c:v>43222</c:v>
                </c:pt>
                <c:pt idx="231">
                  <c:v>43220</c:v>
                </c:pt>
                <c:pt idx="232">
                  <c:v>43217</c:v>
                </c:pt>
                <c:pt idx="233">
                  <c:v>43216</c:v>
                </c:pt>
                <c:pt idx="234">
                  <c:v>43215</c:v>
                </c:pt>
                <c:pt idx="235">
                  <c:v>43214</c:v>
                </c:pt>
                <c:pt idx="236">
                  <c:v>43213</c:v>
                </c:pt>
                <c:pt idx="237">
                  <c:v>43210</c:v>
                </c:pt>
                <c:pt idx="238">
                  <c:v>43209</c:v>
                </c:pt>
                <c:pt idx="239">
                  <c:v>43208</c:v>
                </c:pt>
                <c:pt idx="240">
                  <c:v>43207</c:v>
                </c:pt>
                <c:pt idx="241">
                  <c:v>43206</c:v>
                </c:pt>
                <c:pt idx="242">
                  <c:v>43203</c:v>
                </c:pt>
                <c:pt idx="243">
                  <c:v>43202</c:v>
                </c:pt>
                <c:pt idx="244">
                  <c:v>43201</c:v>
                </c:pt>
                <c:pt idx="245">
                  <c:v>43200</c:v>
                </c:pt>
                <c:pt idx="246">
                  <c:v>43195</c:v>
                </c:pt>
                <c:pt idx="247">
                  <c:v>43194</c:v>
                </c:pt>
                <c:pt idx="248">
                  <c:v>43193</c:v>
                </c:pt>
                <c:pt idx="249">
                  <c:v>43188</c:v>
                </c:pt>
                <c:pt idx="250">
                  <c:v>43187</c:v>
                </c:pt>
                <c:pt idx="251">
                  <c:v>43186</c:v>
                </c:pt>
                <c:pt idx="252">
                  <c:v>43185</c:v>
                </c:pt>
                <c:pt idx="253">
                  <c:v>43182</c:v>
                </c:pt>
                <c:pt idx="254">
                  <c:v>43181</c:v>
                </c:pt>
                <c:pt idx="255">
                  <c:v>43180</c:v>
                </c:pt>
                <c:pt idx="256">
                  <c:v>43179</c:v>
                </c:pt>
                <c:pt idx="257">
                  <c:v>43178</c:v>
                </c:pt>
                <c:pt idx="258">
                  <c:v>43175</c:v>
                </c:pt>
                <c:pt idx="259">
                  <c:v>43174</c:v>
                </c:pt>
                <c:pt idx="260">
                  <c:v>43173</c:v>
                </c:pt>
                <c:pt idx="261">
                  <c:v>43172</c:v>
                </c:pt>
                <c:pt idx="262">
                  <c:v>43171</c:v>
                </c:pt>
                <c:pt idx="263">
                  <c:v>43168</c:v>
                </c:pt>
                <c:pt idx="264">
                  <c:v>43167</c:v>
                </c:pt>
                <c:pt idx="265">
                  <c:v>43166</c:v>
                </c:pt>
                <c:pt idx="266">
                  <c:v>43165</c:v>
                </c:pt>
                <c:pt idx="267">
                  <c:v>43164</c:v>
                </c:pt>
                <c:pt idx="268">
                  <c:v>43161</c:v>
                </c:pt>
                <c:pt idx="269">
                  <c:v>43160</c:v>
                </c:pt>
                <c:pt idx="270">
                  <c:v>43159</c:v>
                </c:pt>
                <c:pt idx="271">
                  <c:v>43158</c:v>
                </c:pt>
                <c:pt idx="272">
                  <c:v>43157</c:v>
                </c:pt>
                <c:pt idx="273">
                  <c:v>43154</c:v>
                </c:pt>
                <c:pt idx="274">
                  <c:v>43153</c:v>
                </c:pt>
                <c:pt idx="275">
                  <c:v>43152</c:v>
                </c:pt>
                <c:pt idx="276">
                  <c:v>43151</c:v>
                </c:pt>
                <c:pt idx="277">
                  <c:v>43147</c:v>
                </c:pt>
                <c:pt idx="278">
                  <c:v>43146</c:v>
                </c:pt>
                <c:pt idx="279">
                  <c:v>43145</c:v>
                </c:pt>
                <c:pt idx="280">
                  <c:v>43144</c:v>
                </c:pt>
                <c:pt idx="281">
                  <c:v>43143</c:v>
                </c:pt>
                <c:pt idx="282">
                  <c:v>43140</c:v>
                </c:pt>
                <c:pt idx="283">
                  <c:v>43139</c:v>
                </c:pt>
                <c:pt idx="284">
                  <c:v>43138</c:v>
                </c:pt>
                <c:pt idx="285">
                  <c:v>43137</c:v>
                </c:pt>
                <c:pt idx="286">
                  <c:v>43136</c:v>
                </c:pt>
                <c:pt idx="287">
                  <c:v>43133</c:v>
                </c:pt>
                <c:pt idx="288">
                  <c:v>43132</c:v>
                </c:pt>
                <c:pt idx="289">
                  <c:v>43131</c:v>
                </c:pt>
                <c:pt idx="290">
                  <c:v>43130</c:v>
                </c:pt>
                <c:pt idx="291">
                  <c:v>43129</c:v>
                </c:pt>
                <c:pt idx="292">
                  <c:v>43126</c:v>
                </c:pt>
                <c:pt idx="293">
                  <c:v>43125</c:v>
                </c:pt>
                <c:pt idx="294">
                  <c:v>43124</c:v>
                </c:pt>
                <c:pt idx="295">
                  <c:v>43123</c:v>
                </c:pt>
                <c:pt idx="296">
                  <c:v>43122</c:v>
                </c:pt>
                <c:pt idx="297">
                  <c:v>43119</c:v>
                </c:pt>
                <c:pt idx="298">
                  <c:v>43118</c:v>
                </c:pt>
                <c:pt idx="299">
                  <c:v>43117</c:v>
                </c:pt>
                <c:pt idx="300">
                  <c:v>43116</c:v>
                </c:pt>
                <c:pt idx="301">
                  <c:v>43115</c:v>
                </c:pt>
                <c:pt idx="302">
                  <c:v>43112</c:v>
                </c:pt>
                <c:pt idx="303">
                  <c:v>43111</c:v>
                </c:pt>
                <c:pt idx="304">
                  <c:v>43110</c:v>
                </c:pt>
                <c:pt idx="305">
                  <c:v>43109</c:v>
                </c:pt>
                <c:pt idx="306">
                  <c:v>43108</c:v>
                </c:pt>
                <c:pt idx="307">
                  <c:v>43105</c:v>
                </c:pt>
                <c:pt idx="308">
                  <c:v>43104</c:v>
                </c:pt>
                <c:pt idx="309">
                  <c:v>43103</c:v>
                </c:pt>
                <c:pt idx="310">
                  <c:v>43102</c:v>
                </c:pt>
              </c:numCache>
            </c:numRef>
          </c:cat>
          <c:val>
            <c:numRef>
              <c:f>'Price chart preso'!$B$3:$B$313</c:f>
              <c:numCache>
                <c:formatCode>#,##0\ "€"</c:formatCode>
                <c:ptCount val="311"/>
                <c:pt idx="0">
                  <c:v>12</c:v>
                </c:pt>
                <c:pt idx="1">
                  <c:v>11.94</c:v>
                </c:pt>
                <c:pt idx="2">
                  <c:v>11.93</c:v>
                </c:pt>
                <c:pt idx="3">
                  <c:v>11.66</c:v>
                </c:pt>
                <c:pt idx="4">
                  <c:v>11.58</c:v>
                </c:pt>
                <c:pt idx="5">
                  <c:v>11.32</c:v>
                </c:pt>
                <c:pt idx="6">
                  <c:v>11.27</c:v>
                </c:pt>
                <c:pt idx="7">
                  <c:v>11.12</c:v>
                </c:pt>
                <c:pt idx="8">
                  <c:v>11.15</c:v>
                </c:pt>
                <c:pt idx="9">
                  <c:v>11.18</c:v>
                </c:pt>
                <c:pt idx="10">
                  <c:v>11.02</c:v>
                </c:pt>
                <c:pt idx="11">
                  <c:v>11.05</c:v>
                </c:pt>
                <c:pt idx="12">
                  <c:v>10.76</c:v>
                </c:pt>
                <c:pt idx="13">
                  <c:v>10.7</c:v>
                </c:pt>
                <c:pt idx="14">
                  <c:v>10.75</c:v>
                </c:pt>
                <c:pt idx="15">
                  <c:v>10.67</c:v>
                </c:pt>
                <c:pt idx="16">
                  <c:v>10.67</c:v>
                </c:pt>
                <c:pt idx="17">
                  <c:v>10.7</c:v>
                </c:pt>
                <c:pt idx="18">
                  <c:v>10.75</c:v>
                </c:pt>
                <c:pt idx="19">
                  <c:v>10.95</c:v>
                </c:pt>
                <c:pt idx="20">
                  <c:v>11.15</c:v>
                </c:pt>
                <c:pt idx="21">
                  <c:v>11.2</c:v>
                </c:pt>
                <c:pt idx="22">
                  <c:v>11.2</c:v>
                </c:pt>
                <c:pt idx="23">
                  <c:v>11.05</c:v>
                </c:pt>
                <c:pt idx="24">
                  <c:v>10.79</c:v>
                </c:pt>
                <c:pt idx="25">
                  <c:v>10.64</c:v>
                </c:pt>
                <c:pt idx="26">
                  <c:v>10.7</c:v>
                </c:pt>
                <c:pt idx="27">
                  <c:v>10.65</c:v>
                </c:pt>
                <c:pt idx="28">
                  <c:v>10.68</c:v>
                </c:pt>
                <c:pt idx="29">
                  <c:v>10.55</c:v>
                </c:pt>
                <c:pt idx="30">
                  <c:v>10.45</c:v>
                </c:pt>
                <c:pt idx="31">
                  <c:v>10.44</c:v>
                </c:pt>
                <c:pt idx="32">
                  <c:v>10.45</c:v>
                </c:pt>
                <c:pt idx="33">
                  <c:v>10.6</c:v>
                </c:pt>
                <c:pt idx="34">
                  <c:v>10.57</c:v>
                </c:pt>
                <c:pt idx="35">
                  <c:v>10.53</c:v>
                </c:pt>
                <c:pt idx="36">
                  <c:v>10.66</c:v>
                </c:pt>
                <c:pt idx="37">
                  <c:v>10.7</c:v>
                </c:pt>
                <c:pt idx="38">
                  <c:v>10.74</c:v>
                </c:pt>
                <c:pt idx="39">
                  <c:v>10.99</c:v>
                </c:pt>
                <c:pt idx="40">
                  <c:v>10.95</c:v>
                </c:pt>
                <c:pt idx="41">
                  <c:v>10.99</c:v>
                </c:pt>
                <c:pt idx="42">
                  <c:v>11.16</c:v>
                </c:pt>
                <c:pt idx="43">
                  <c:v>10.91</c:v>
                </c:pt>
                <c:pt idx="44">
                  <c:v>11.04</c:v>
                </c:pt>
                <c:pt idx="45">
                  <c:v>11.1</c:v>
                </c:pt>
                <c:pt idx="46">
                  <c:v>11.09</c:v>
                </c:pt>
                <c:pt idx="47">
                  <c:v>11.01</c:v>
                </c:pt>
                <c:pt idx="48">
                  <c:v>10.7</c:v>
                </c:pt>
                <c:pt idx="49">
                  <c:v>10.7</c:v>
                </c:pt>
                <c:pt idx="50">
                  <c:v>10.79</c:v>
                </c:pt>
                <c:pt idx="51">
                  <c:v>10.8</c:v>
                </c:pt>
                <c:pt idx="52">
                  <c:v>10.77</c:v>
                </c:pt>
                <c:pt idx="53">
                  <c:v>10.9</c:v>
                </c:pt>
                <c:pt idx="54">
                  <c:v>10.8</c:v>
                </c:pt>
                <c:pt idx="55">
                  <c:v>10.73</c:v>
                </c:pt>
                <c:pt idx="56">
                  <c:v>10.8</c:v>
                </c:pt>
                <c:pt idx="57">
                  <c:v>10.55</c:v>
                </c:pt>
                <c:pt idx="58">
                  <c:v>10.55</c:v>
                </c:pt>
                <c:pt idx="59">
                  <c:v>10.59</c:v>
                </c:pt>
                <c:pt idx="60">
                  <c:v>10.050000000000001</c:v>
                </c:pt>
                <c:pt idx="61">
                  <c:v>9.6199999999999992</c:v>
                </c:pt>
                <c:pt idx="62">
                  <c:v>9.52</c:v>
                </c:pt>
                <c:pt idx="63">
                  <c:v>9.61</c:v>
                </c:pt>
                <c:pt idx="64">
                  <c:v>9.75</c:v>
                </c:pt>
                <c:pt idx="65">
                  <c:v>9.85</c:v>
                </c:pt>
                <c:pt idx="66">
                  <c:v>10</c:v>
                </c:pt>
                <c:pt idx="67">
                  <c:v>10.16</c:v>
                </c:pt>
                <c:pt idx="68">
                  <c:v>10.38</c:v>
                </c:pt>
                <c:pt idx="69">
                  <c:v>10.74</c:v>
                </c:pt>
                <c:pt idx="70">
                  <c:v>10.94</c:v>
                </c:pt>
                <c:pt idx="71">
                  <c:v>10.87</c:v>
                </c:pt>
                <c:pt idx="72">
                  <c:v>10.81</c:v>
                </c:pt>
                <c:pt idx="73">
                  <c:v>10.68</c:v>
                </c:pt>
                <c:pt idx="74">
                  <c:v>10.69</c:v>
                </c:pt>
                <c:pt idx="75">
                  <c:v>10.93</c:v>
                </c:pt>
                <c:pt idx="76">
                  <c:v>10.96</c:v>
                </c:pt>
                <c:pt idx="77">
                  <c:v>10.89</c:v>
                </c:pt>
                <c:pt idx="78">
                  <c:v>10.88</c:v>
                </c:pt>
                <c:pt idx="79">
                  <c:v>10.91</c:v>
                </c:pt>
                <c:pt idx="80">
                  <c:v>10.44</c:v>
                </c:pt>
                <c:pt idx="81">
                  <c:v>10.119999999999999</c:v>
                </c:pt>
                <c:pt idx="82">
                  <c:v>10.1</c:v>
                </c:pt>
                <c:pt idx="83">
                  <c:v>10.1</c:v>
                </c:pt>
                <c:pt idx="84">
                  <c:v>9.9</c:v>
                </c:pt>
                <c:pt idx="85">
                  <c:v>9.91</c:v>
                </c:pt>
                <c:pt idx="86">
                  <c:v>10.06</c:v>
                </c:pt>
                <c:pt idx="87">
                  <c:v>10.1</c:v>
                </c:pt>
                <c:pt idx="88">
                  <c:v>9.81</c:v>
                </c:pt>
                <c:pt idx="89">
                  <c:v>10.199999999999999</c:v>
                </c:pt>
                <c:pt idx="90">
                  <c:v>10.36</c:v>
                </c:pt>
                <c:pt idx="91">
                  <c:v>10.4</c:v>
                </c:pt>
                <c:pt idx="92">
                  <c:v>10.199999999999999</c:v>
                </c:pt>
                <c:pt idx="93">
                  <c:v>10.19</c:v>
                </c:pt>
                <c:pt idx="94">
                  <c:v>10.18</c:v>
                </c:pt>
                <c:pt idx="95">
                  <c:v>10.43</c:v>
                </c:pt>
                <c:pt idx="96">
                  <c:v>10.199999999999999</c:v>
                </c:pt>
                <c:pt idx="97">
                  <c:v>10.17</c:v>
                </c:pt>
                <c:pt idx="98">
                  <c:v>9.9499999999999993</c:v>
                </c:pt>
                <c:pt idx="99">
                  <c:v>9.83</c:v>
                </c:pt>
                <c:pt idx="100">
                  <c:v>9.75</c:v>
                </c:pt>
                <c:pt idx="101">
                  <c:v>9.61</c:v>
                </c:pt>
                <c:pt idx="102">
                  <c:v>9.85</c:v>
                </c:pt>
                <c:pt idx="103">
                  <c:v>9.8000000000000007</c:v>
                </c:pt>
                <c:pt idx="104">
                  <c:v>9.76</c:v>
                </c:pt>
                <c:pt idx="105">
                  <c:v>9.86</c:v>
                </c:pt>
                <c:pt idx="106">
                  <c:v>9.77</c:v>
                </c:pt>
                <c:pt idx="107">
                  <c:v>9.73</c:v>
                </c:pt>
                <c:pt idx="108">
                  <c:v>9.57</c:v>
                </c:pt>
                <c:pt idx="109">
                  <c:v>9.65</c:v>
                </c:pt>
                <c:pt idx="110">
                  <c:v>9.6</c:v>
                </c:pt>
                <c:pt idx="111">
                  <c:v>9.6199999999999992</c:v>
                </c:pt>
                <c:pt idx="112">
                  <c:v>9.85</c:v>
                </c:pt>
                <c:pt idx="113">
                  <c:v>10.14</c:v>
                </c:pt>
                <c:pt idx="114">
                  <c:v>9.9</c:v>
                </c:pt>
                <c:pt idx="115">
                  <c:v>9.67</c:v>
                </c:pt>
                <c:pt idx="116">
                  <c:v>9.52</c:v>
                </c:pt>
                <c:pt idx="117">
                  <c:v>9.75</c:v>
                </c:pt>
                <c:pt idx="118">
                  <c:v>9.69</c:v>
                </c:pt>
                <c:pt idx="119">
                  <c:v>9.8699999999999992</c:v>
                </c:pt>
                <c:pt idx="120">
                  <c:v>10.029999999999999</c:v>
                </c:pt>
                <c:pt idx="121">
                  <c:v>10.41</c:v>
                </c:pt>
                <c:pt idx="122">
                  <c:v>10.35</c:v>
                </c:pt>
                <c:pt idx="123">
                  <c:v>10.54</c:v>
                </c:pt>
                <c:pt idx="124">
                  <c:v>10.55</c:v>
                </c:pt>
                <c:pt idx="125">
                  <c:v>10.57</c:v>
                </c:pt>
                <c:pt idx="126">
                  <c:v>11.04</c:v>
                </c:pt>
                <c:pt idx="127">
                  <c:v>10.91</c:v>
                </c:pt>
                <c:pt idx="128">
                  <c:v>10.96</c:v>
                </c:pt>
                <c:pt idx="129">
                  <c:v>10.73</c:v>
                </c:pt>
                <c:pt idx="130">
                  <c:v>10.7</c:v>
                </c:pt>
                <c:pt idx="131">
                  <c:v>10.41</c:v>
                </c:pt>
                <c:pt idx="132">
                  <c:v>10.35</c:v>
                </c:pt>
                <c:pt idx="133">
                  <c:v>10.38</c:v>
                </c:pt>
                <c:pt idx="134">
                  <c:v>10.48</c:v>
                </c:pt>
                <c:pt idx="135">
                  <c:v>10.64</c:v>
                </c:pt>
                <c:pt idx="136">
                  <c:v>10.83</c:v>
                </c:pt>
                <c:pt idx="137">
                  <c:v>10.85</c:v>
                </c:pt>
                <c:pt idx="138">
                  <c:v>10.72</c:v>
                </c:pt>
                <c:pt idx="139">
                  <c:v>10.77</c:v>
                </c:pt>
                <c:pt idx="140">
                  <c:v>10.26</c:v>
                </c:pt>
                <c:pt idx="141">
                  <c:v>10.15</c:v>
                </c:pt>
                <c:pt idx="142">
                  <c:v>10.46</c:v>
                </c:pt>
                <c:pt idx="143">
                  <c:v>10.58</c:v>
                </c:pt>
                <c:pt idx="144">
                  <c:v>10.96</c:v>
                </c:pt>
                <c:pt idx="145">
                  <c:v>10.99</c:v>
                </c:pt>
                <c:pt idx="146">
                  <c:v>11.2</c:v>
                </c:pt>
                <c:pt idx="147">
                  <c:v>11.2</c:v>
                </c:pt>
                <c:pt idx="148">
                  <c:v>11.25</c:v>
                </c:pt>
                <c:pt idx="149">
                  <c:v>11.28</c:v>
                </c:pt>
                <c:pt idx="150">
                  <c:v>11.16</c:v>
                </c:pt>
                <c:pt idx="151">
                  <c:v>11.2</c:v>
                </c:pt>
                <c:pt idx="152">
                  <c:v>11.21</c:v>
                </c:pt>
                <c:pt idx="153">
                  <c:v>10.82</c:v>
                </c:pt>
                <c:pt idx="154">
                  <c:v>10.78</c:v>
                </c:pt>
                <c:pt idx="155">
                  <c:v>10.65</c:v>
                </c:pt>
                <c:pt idx="156">
                  <c:v>10.38</c:v>
                </c:pt>
                <c:pt idx="157">
                  <c:v>10.8</c:v>
                </c:pt>
                <c:pt idx="158">
                  <c:v>10.88</c:v>
                </c:pt>
                <c:pt idx="159">
                  <c:v>11.25</c:v>
                </c:pt>
                <c:pt idx="160">
                  <c:v>11.28</c:v>
                </c:pt>
                <c:pt idx="161">
                  <c:v>11.28</c:v>
                </c:pt>
                <c:pt idx="162">
                  <c:v>11.24</c:v>
                </c:pt>
                <c:pt idx="163">
                  <c:v>11.14</c:v>
                </c:pt>
                <c:pt idx="164">
                  <c:v>11</c:v>
                </c:pt>
                <c:pt idx="165">
                  <c:v>10.99</c:v>
                </c:pt>
                <c:pt idx="166">
                  <c:v>11.14</c:v>
                </c:pt>
                <c:pt idx="167">
                  <c:v>11.1</c:v>
                </c:pt>
                <c:pt idx="168">
                  <c:v>11</c:v>
                </c:pt>
                <c:pt idx="169">
                  <c:v>10.85</c:v>
                </c:pt>
                <c:pt idx="170">
                  <c:v>10.92</c:v>
                </c:pt>
                <c:pt idx="171">
                  <c:v>10.75</c:v>
                </c:pt>
                <c:pt idx="172">
                  <c:v>10.82</c:v>
                </c:pt>
                <c:pt idx="173">
                  <c:v>10.73</c:v>
                </c:pt>
                <c:pt idx="174">
                  <c:v>10.54</c:v>
                </c:pt>
                <c:pt idx="175">
                  <c:v>10.89</c:v>
                </c:pt>
                <c:pt idx="176">
                  <c:v>10.96</c:v>
                </c:pt>
                <c:pt idx="177">
                  <c:v>10.85</c:v>
                </c:pt>
                <c:pt idx="178">
                  <c:v>10.89</c:v>
                </c:pt>
                <c:pt idx="179">
                  <c:v>10.79</c:v>
                </c:pt>
                <c:pt idx="180">
                  <c:v>10.37</c:v>
                </c:pt>
                <c:pt idx="181">
                  <c:v>10.48</c:v>
                </c:pt>
                <c:pt idx="182">
                  <c:v>10.66</c:v>
                </c:pt>
                <c:pt idx="183">
                  <c:v>10.52</c:v>
                </c:pt>
                <c:pt idx="184">
                  <c:v>10.37</c:v>
                </c:pt>
                <c:pt idx="185">
                  <c:v>10.5</c:v>
                </c:pt>
                <c:pt idx="186">
                  <c:v>10.199999999999999</c:v>
                </c:pt>
                <c:pt idx="187">
                  <c:v>10.33</c:v>
                </c:pt>
                <c:pt idx="188">
                  <c:v>10.36</c:v>
                </c:pt>
                <c:pt idx="189">
                  <c:v>10.6</c:v>
                </c:pt>
                <c:pt idx="190">
                  <c:v>10.49</c:v>
                </c:pt>
                <c:pt idx="191">
                  <c:v>10.93</c:v>
                </c:pt>
                <c:pt idx="192">
                  <c:v>10.8</c:v>
                </c:pt>
                <c:pt idx="193">
                  <c:v>10.77</c:v>
                </c:pt>
                <c:pt idx="194">
                  <c:v>10.54</c:v>
                </c:pt>
                <c:pt idx="195">
                  <c:v>10.25</c:v>
                </c:pt>
                <c:pt idx="196">
                  <c:v>10.199999999999999</c:v>
                </c:pt>
                <c:pt idx="197">
                  <c:v>10.26</c:v>
                </c:pt>
                <c:pt idx="198">
                  <c:v>10.36</c:v>
                </c:pt>
                <c:pt idx="199">
                  <c:v>10.1</c:v>
                </c:pt>
                <c:pt idx="200">
                  <c:v>10.41</c:v>
                </c:pt>
                <c:pt idx="201">
                  <c:v>10.47</c:v>
                </c:pt>
                <c:pt idx="202">
                  <c:v>10.35</c:v>
                </c:pt>
                <c:pt idx="203">
                  <c:v>10.3</c:v>
                </c:pt>
                <c:pt idx="204">
                  <c:v>10.28</c:v>
                </c:pt>
                <c:pt idx="205">
                  <c:v>10.14</c:v>
                </c:pt>
                <c:pt idx="206">
                  <c:v>10.37</c:v>
                </c:pt>
                <c:pt idx="207">
                  <c:v>10.65</c:v>
                </c:pt>
                <c:pt idx="208">
                  <c:v>10.42</c:v>
                </c:pt>
                <c:pt idx="209">
                  <c:v>10.6</c:v>
                </c:pt>
                <c:pt idx="210">
                  <c:v>10.25</c:v>
                </c:pt>
                <c:pt idx="211">
                  <c:v>10.1</c:v>
                </c:pt>
                <c:pt idx="212">
                  <c:v>10.1</c:v>
                </c:pt>
                <c:pt idx="213">
                  <c:v>10.69</c:v>
                </c:pt>
                <c:pt idx="214">
                  <c:v>10.81</c:v>
                </c:pt>
                <c:pt idx="215">
                  <c:v>10.78</c:v>
                </c:pt>
                <c:pt idx="216">
                  <c:v>10.9</c:v>
                </c:pt>
                <c:pt idx="217">
                  <c:v>10.6</c:v>
                </c:pt>
                <c:pt idx="218">
                  <c:v>10.6</c:v>
                </c:pt>
                <c:pt idx="219">
                  <c:v>10.8</c:v>
                </c:pt>
                <c:pt idx="220">
                  <c:v>10.8</c:v>
                </c:pt>
                <c:pt idx="221">
                  <c:v>11</c:v>
                </c:pt>
                <c:pt idx="222">
                  <c:v>11</c:v>
                </c:pt>
                <c:pt idx="223">
                  <c:v>11.25</c:v>
                </c:pt>
                <c:pt idx="224">
                  <c:v>11.35</c:v>
                </c:pt>
                <c:pt idx="225">
                  <c:v>11.5</c:v>
                </c:pt>
                <c:pt idx="226">
                  <c:v>11.34</c:v>
                </c:pt>
                <c:pt idx="227">
                  <c:v>11.65</c:v>
                </c:pt>
                <c:pt idx="228">
                  <c:v>11.47</c:v>
                </c:pt>
                <c:pt idx="229">
                  <c:v>11.52</c:v>
                </c:pt>
                <c:pt idx="230">
                  <c:v>11.99</c:v>
                </c:pt>
                <c:pt idx="231">
                  <c:v>12.05</c:v>
                </c:pt>
                <c:pt idx="232">
                  <c:v>11.94</c:v>
                </c:pt>
                <c:pt idx="233">
                  <c:v>11.8</c:v>
                </c:pt>
                <c:pt idx="234">
                  <c:v>11.59</c:v>
                </c:pt>
                <c:pt idx="235">
                  <c:v>11.6</c:v>
                </c:pt>
                <c:pt idx="236">
                  <c:v>11.64</c:v>
                </c:pt>
                <c:pt idx="237">
                  <c:v>11.68</c:v>
                </c:pt>
                <c:pt idx="238">
                  <c:v>11.8</c:v>
                </c:pt>
                <c:pt idx="239">
                  <c:v>11.5</c:v>
                </c:pt>
                <c:pt idx="240">
                  <c:v>11.4</c:v>
                </c:pt>
                <c:pt idx="241">
                  <c:v>11.27</c:v>
                </c:pt>
                <c:pt idx="242">
                  <c:v>11.27</c:v>
                </c:pt>
                <c:pt idx="243">
                  <c:v>11.27</c:v>
                </c:pt>
                <c:pt idx="244">
                  <c:v>11.24</c:v>
                </c:pt>
                <c:pt idx="245">
                  <c:v>11.28</c:v>
                </c:pt>
                <c:pt idx="246">
                  <c:v>11.03</c:v>
                </c:pt>
                <c:pt idx="247">
                  <c:v>10.8</c:v>
                </c:pt>
                <c:pt idx="248">
                  <c:v>10.75</c:v>
                </c:pt>
                <c:pt idx="249">
                  <c:v>10.98</c:v>
                </c:pt>
                <c:pt idx="250">
                  <c:v>11.12</c:v>
                </c:pt>
                <c:pt idx="251">
                  <c:v>11.28</c:v>
                </c:pt>
                <c:pt idx="252">
                  <c:v>11.4</c:v>
                </c:pt>
                <c:pt idx="253">
                  <c:v>11</c:v>
                </c:pt>
                <c:pt idx="254">
                  <c:v>11.09</c:v>
                </c:pt>
                <c:pt idx="255">
                  <c:v>11.44</c:v>
                </c:pt>
                <c:pt idx="256">
                  <c:v>11.24</c:v>
                </c:pt>
                <c:pt idx="257">
                  <c:v>11.2</c:v>
                </c:pt>
                <c:pt idx="258">
                  <c:v>11.22</c:v>
                </c:pt>
                <c:pt idx="259">
                  <c:v>11.26</c:v>
                </c:pt>
                <c:pt idx="260">
                  <c:v>11.45</c:v>
                </c:pt>
                <c:pt idx="261">
                  <c:v>11.51</c:v>
                </c:pt>
                <c:pt idx="262">
                  <c:v>11.49</c:v>
                </c:pt>
                <c:pt idx="263">
                  <c:v>11.46</c:v>
                </c:pt>
                <c:pt idx="264">
                  <c:v>11.2</c:v>
                </c:pt>
                <c:pt idx="265">
                  <c:v>11.16</c:v>
                </c:pt>
                <c:pt idx="266">
                  <c:v>11.07</c:v>
                </c:pt>
                <c:pt idx="267">
                  <c:v>10.9</c:v>
                </c:pt>
                <c:pt idx="268">
                  <c:v>11.3</c:v>
                </c:pt>
                <c:pt idx="269">
                  <c:v>11.56</c:v>
                </c:pt>
                <c:pt idx="270">
                  <c:v>11.69</c:v>
                </c:pt>
                <c:pt idx="271">
                  <c:v>11.98</c:v>
                </c:pt>
                <c:pt idx="272">
                  <c:v>11.8</c:v>
                </c:pt>
                <c:pt idx="273">
                  <c:v>11.92</c:v>
                </c:pt>
                <c:pt idx="274">
                  <c:v>12.05</c:v>
                </c:pt>
                <c:pt idx="275">
                  <c:v>12.1</c:v>
                </c:pt>
                <c:pt idx="276">
                  <c:v>12.21</c:v>
                </c:pt>
                <c:pt idx="277">
                  <c:v>12.14</c:v>
                </c:pt>
                <c:pt idx="278">
                  <c:v>12.2</c:v>
                </c:pt>
                <c:pt idx="279">
                  <c:v>11.67</c:v>
                </c:pt>
                <c:pt idx="280">
                  <c:v>11.7</c:v>
                </c:pt>
                <c:pt idx="281">
                  <c:v>11.7</c:v>
                </c:pt>
                <c:pt idx="282">
                  <c:v>11.65</c:v>
                </c:pt>
                <c:pt idx="283">
                  <c:v>11.86</c:v>
                </c:pt>
                <c:pt idx="284">
                  <c:v>12</c:v>
                </c:pt>
                <c:pt idx="285">
                  <c:v>11.78</c:v>
                </c:pt>
                <c:pt idx="286">
                  <c:v>12</c:v>
                </c:pt>
                <c:pt idx="287">
                  <c:v>12.27</c:v>
                </c:pt>
                <c:pt idx="288">
                  <c:v>12.5</c:v>
                </c:pt>
                <c:pt idx="289">
                  <c:v>12.65</c:v>
                </c:pt>
                <c:pt idx="290">
                  <c:v>12.64</c:v>
                </c:pt>
                <c:pt idx="291">
                  <c:v>12.64</c:v>
                </c:pt>
                <c:pt idx="292">
                  <c:v>12.72</c:v>
                </c:pt>
                <c:pt idx="293">
                  <c:v>12.6</c:v>
                </c:pt>
                <c:pt idx="294">
                  <c:v>12.7</c:v>
                </c:pt>
                <c:pt idx="295">
                  <c:v>12.69</c:v>
                </c:pt>
                <c:pt idx="296">
                  <c:v>12.25</c:v>
                </c:pt>
                <c:pt idx="297">
                  <c:v>12.31</c:v>
                </c:pt>
                <c:pt idx="298">
                  <c:v>11.75</c:v>
                </c:pt>
                <c:pt idx="299">
                  <c:v>11.66</c:v>
                </c:pt>
                <c:pt idx="300">
                  <c:v>11.68</c:v>
                </c:pt>
                <c:pt idx="301">
                  <c:v>11.45</c:v>
                </c:pt>
                <c:pt idx="302">
                  <c:v>11.45</c:v>
                </c:pt>
                <c:pt idx="303">
                  <c:v>11.45</c:v>
                </c:pt>
                <c:pt idx="304">
                  <c:v>11.48</c:v>
                </c:pt>
                <c:pt idx="305">
                  <c:v>11.6</c:v>
                </c:pt>
                <c:pt idx="306">
                  <c:v>11.58</c:v>
                </c:pt>
                <c:pt idx="307">
                  <c:v>11.44</c:v>
                </c:pt>
                <c:pt idx="308">
                  <c:v>11.65</c:v>
                </c:pt>
                <c:pt idx="309">
                  <c:v>11.65</c:v>
                </c:pt>
                <c:pt idx="310">
                  <c:v>11.69</c:v>
                </c:pt>
              </c:numCache>
            </c:numRef>
          </c:val>
          <c:smooth val="0"/>
          <c:extLst>
            <c:ext xmlns:c16="http://schemas.microsoft.com/office/drawing/2014/chart" uri="{C3380CC4-5D6E-409C-BE32-E72D297353CC}">
              <c16:uniqueId val="{00000000-7DBF-4315-B73C-1B6815514F65}"/>
            </c:ext>
          </c:extLst>
        </c:ser>
        <c:dLbls>
          <c:showLegendKey val="0"/>
          <c:showVal val="0"/>
          <c:showCatName val="0"/>
          <c:showSerName val="0"/>
          <c:showPercent val="0"/>
          <c:showBubbleSize val="0"/>
        </c:dLbls>
        <c:smooth val="0"/>
        <c:axId val="2068311504"/>
        <c:axId val="2065959600"/>
      </c:lineChart>
      <c:dateAx>
        <c:axId val="2068311504"/>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1200" b="1" i="0" u="none" strike="noStrike" kern="1200" baseline="0">
                <a:solidFill>
                  <a:srgbClr val="3D5265"/>
                </a:solidFill>
                <a:latin typeface="+mn-lt"/>
                <a:ea typeface="+mn-ea"/>
                <a:cs typeface="+mn-cs"/>
              </a:defRPr>
            </a:pPr>
            <a:endParaRPr lang="el-GR"/>
          </a:p>
        </c:txPr>
        <c:crossAx val="2065959600"/>
        <c:crosses val="autoZero"/>
        <c:auto val="1"/>
        <c:lblOffset val="100"/>
        <c:baseTimeUnit val="days"/>
        <c:majorUnit val="3"/>
        <c:majorTimeUnit val="months"/>
        <c:minorUnit val="1"/>
        <c:minorTimeUnit val="months"/>
      </c:dateAx>
      <c:valAx>
        <c:axId val="2065959600"/>
        <c:scaling>
          <c:orientation val="minMax"/>
          <c:max val="14"/>
          <c:min val="8"/>
        </c:scaling>
        <c:delete val="0"/>
        <c:axPos val="l"/>
        <c:numFmt formatCode="&quot;€&quot;\ #,##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l-GR"/>
          </a:p>
        </c:txPr>
        <c:crossAx val="2068311504"/>
        <c:crosses val="autoZero"/>
        <c:crossBetween val="between"/>
        <c:majorUnit val="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54807697472911E-2"/>
          <c:y val="4.5153057355614347E-2"/>
          <c:w val="0.98644295093849288"/>
          <c:h val="0.93651914183218488"/>
        </c:manualLayout>
      </c:layout>
      <c:doughnutChart>
        <c:varyColors val="1"/>
        <c:ser>
          <c:idx val="0"/>
          <c:order val="0"/>
          <c:tx>
            <c:strRef>
              <c:f>Sheet1!$B$1</c:f>
              <c:strCache>
                <c:ptCount val="1"/>
                <c:pt idx="0">
                  <c:v>Greece mobile</c:v>
                </c:pt>
              </c:strCache>
            </c:strRef>
          </c:tx>
          <c:spPr>
            <a:effectLst/>
          </c:spPr>
          <c:explosion val="1"/>
          <c:dPt>
            <c:idx val="0"/>
            <c:bubble3D val="0"/>
            <c:spPr>
              <a:solidFill>
                <a:srgbClr val="3B61A6"/>
              </a:solidFill>
              <a:ln>
                <a:noFill/>
              </a:ln>
              <a:effectLst/>
            </c:spPr>
            <c:extLst>
              <c:ext xmlns:c16="http://schemas.microsoft.com/office/drawing/2014/chart" uri="{C3380CC4-5D6E-409C-BE32-E72D297353CC}">
                <c16:uniqueId val="{00000001-0221-4511-AAA6-03EA96374E6B}"/>
              </c:ext>
            </c:extLst>
          </c:dPt>
          <c:dPt>
            <c:idx val="1"/>
            <c:bubble3D val="0"/>
            <c:spPr>
              <a:solidFill>
                <a:srgbClr val="EF1605"/>
              </a:solidFill>
              <a:ln>
                <a:noFill/>
              </a:ln>
              <a:effectLst/>
            </c:spPr>
            <c:extLst>
              <c:ext xmlns:c16="http://schemas.microsoft.com/office/drawing/2014/chart" uri="{C3380CC4-5D6E-409C-BE32-E72D297353CC}">
                <c16:uniqueId val="{00000002-0221-4511-AAA6-03EA96374E6B}"/>
              </c:ext>
            </c:extLst>
          </c:dPt>
          <c:dPt>
            <c:idx val="2"/>
            <c:bubble3D val="0"/>
            <c:spPr>
              <a:solidFill>
                <a:srgbClr val="00A0DC"/>
              </a:solidFill>
              <a:ln>
                <a:noFill/>
              </a:ln>
              <a:effectLst/>
            </c:spPr>
            <c:extLst>
              <c:ext xmlns:c16="http://schemas.microsoft.com/office/drawing/2014/chart" uri="{C3380CC4-5D6E-409C-BE32-E72D297353CC}">
                <c16:uniqueId val="{00000003-0221-4511-AAA6-03EA96374E6B}"/>
              </c:ext>
            </c:extLst>
          </c:dPt>
          <c:dLbls>
            <c:dLbl>
              <c:idx val="0"/>
              <c:delete val="1"/>
              <c:extLst>
                <c:ext xmlns:c15="http://schemas.microsoft.com/office/drawing/2012/chart" uri="{CE6537A1-D6FC-4f65-9D91-7224C49458BB}"/>
                <c:ext xmlns:c16="http://schemas.microsoft.com/office/drawing/2014/chart" uri="{C3380CC4-5D6E-409C-BE32-E72D297353CC}">
                  <c16:uniqueId val="{00000001-0221-4511-AAA6-03EA96374E6B}"/>
                </c:ext>
              </c:extLst>
            </c:dLbl>
            <c:dLbl>
              <c:idx val="1"/>
              <c:delete val="1"/>
              <c:extLst>
                <c:ext xmlns:c15="http://schemas.microsoft.com/office/drawing/2012/chart" uri="{CE6537A1-D6FC-4f65-9D91-7224C49458BB}"/>
                <c:ext xmlns:c16="http://schemas.microsoft.com/office/drawing/2014/chart" uri="{C3380CC4-5D6E-409C-BE32-E72D297353CC}">
                  <c16:uniqueId val="{00000002-0221-4511-AAA6-03EA96374E6B}"/>
                </c:ext>
              </c:extLst>
            </c:dLbl>
            <c:dLbl>
              <c:idx val="2"/>
              <c:layout>
                <c:manualLayout>
                  <c:x val="3.2236798263568255E-2"/>
                  <c:y val="-7.4139881119498312E-3"/>
                </c:manualLayout>
              </c:layout>
              <c:showLegendKey val="0"/>
              <c:showVal val="0"/>
              <c:showCatName val="0"/>
              <c:showSerName val="0"/>
              <c:showPercent val="1"/>
              <c:showBubbleSize val="0"/>
              <c:extLst>
                <c:ext xmlns:c15="http://schemas.microsoft.com/office/drawing/2012/chart" uri="{CE6537A1-D6FC-4f65-9D91-7224C49458BB}">
                  <c15:layout>
                    <c:manualLayout>
                      <c:w val="0.22964828160319528"/>
                      <c:h val="0.23673122738904084"/>
                    </c:manualLayout>
                  </c15:layout>
                </c:ext>
                <c:ext xmlns:c16="http://schemas.microsoft.com/office/drawing/2014/chart" uri="{C3380CC4-5D6E-409C-BE32-E72D297353CC}">
                  <c16:uniqueId val="{00000003-0221-4511-AAA6-03EA96374E6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OTE</c:v>
                </c:pt>
                <c:pt idx="1">
                  <c:v>Vodafone</c:v>
                </c:pt>
                <c:pt idx="2">
                  <c:v>Wind</c:v>
                </c:pt>
              </c:strCache>
            </c:strRef>
          </c:cat>
          <c:val>
            <c:numRef>
              <c:f>Sheet1!$B$2:$B$4</c:f>
              <c:numCache>
                <c:formatCode>0%</c:formatCode>
                <c:ptCount val="3"/>
                <c:pt idx="0">
                  <c:v>0.46</c:v>
                </c:pt>
                <c:pt idx="1">
                  <c:v>0.32</c:v>
                </c:pt>
                <c:pt idx="2">
                  <c:v>0.22</c:v>
                </c:pt>
              </c:numCache>
            </c:numRef>
          </c:val>
          <c:extLst>
            <c:ext xmlns:c16="http://schemas.microsoft.com/office/drawing/2014/chart" uri="{C3380CC4-5D6E-409C-BE32-E72D297353CC}">
              <c16:uniqueId val="{00000000-0221-4511-AAA6-03EA96374E6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l-GR"/>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10424063963209"/>
          <c:y val="0.2132839066818461"/>
          <c:w val="0.57684230079903942"/>
          <c:h val="0.74247958395511382"/>
        </c:manualLayout>
      </c:layout>
      <c:doughnutChart>
        <c:varyColors val="1"/>
        <c:ser>
          <c:idx val="0"/>
          <c:order val="0"/>
          <c:tx>
            <c:strRef>
              <c:f>Sheet1!$B$1</c:f>
              <c:strCache>
                <c:ptCount val="1"/>
                <c:pt idx="0">
                  <c:v>Mobile market share</c:v>
                </c:pt>
              </c:strCache>
            </c:strRef>
          </c:tx>
          <c:spPr>
            <a:solidFill>
              <a:schemeClr val="accent2"/>
            </a:solidFill>
            <a:effectLst/>
          </c:spPr>
          <c:explosion val="1"/>
          <c:dPt>
            <c:idx val="0"/>
            <c:bubble3D val="0"/>
            <c:spPr>
              <a:solidFill>
                <a:srgbClr val="3B61A6"/>
              </a:solidFill>
              <a:ln>
                <a:noFill/>
              </a:ln>
              <a:effectLst/>
            </c:spPr>
            <c:extLst>
              <c:ext xmlns:c16="http://schemas.microsoft.com/office/drawing/2014/chart" uri="{C3380CC4-5D6E-409C-BE32-E72D297353CC}">
                <c16:uniqueId val="{00000001-3285-4C9C-9DA9-5A8752CBA645}"/>
              </c:ext>
            </c:extLst>
          </c:dPt>
          <c:dPt>
            <c:idx val="1"/>
            <c:bubble3D val="0"/>
            <c:spPr>
              <a:solidFill>
                <a:schemeClr val="accent2"/>
              </a:solidFill>
              <a:ln>
                <a:noFill/>
              </a:ln>
              <a:effectLst/>
            </c:spPr>
            <c:extLst>
              <c:ext xmlns:c16="http://schemas.microsoft.com/office/drawing/2014/chart" uri="{C3380CC4-5D6E-409C-BE32-E72D297353CC}">
                <c16:uniqueId val="{00000003-3285-4C9C-9DA9-5A8752CBA645}"/>
              </c:ext>
            </c:extLst>
          </c:dPt>
          <c:dPt>
            <c:idx val="2"/>
            <c:bubble3D val="0"/>
            <c:spPr>
              <a:solidFill>
                <a:srgbClr val="FF0000"/>
              </a:solidFill>
              <a:ln>
                <a:noFill/>
              </a:ln>
              <a:effectLst/>
            </c:spPr>
            <c:extLst>
              <c:ext xmlns:c16="http://schemas.microsoft.com/office/drawing/2014/chart" uri="{C3380CC4-5D6E-409C-BE32-E72D297353CC}">
                <c16:uniqueId val="{00000005-3285-4C9C-9DA9-5A8752CBA645}"/>
              </c:ext>
            </c:extLst>
          </c:dPt>
          <c:dPt>
            <c:idx val="3"/>
            <c:bubble3D val="0"/>
            <c:spPr>
              <a:solidFill>
                <a:srgbClr val="B1B1B3"/>
              </a:solidFill>
              <a:ln>
                <a:noFill/>
              </a:ln>
              <a:effectLst/>
            </c:spPr>
            <c:extLst>
              <c:ext xmlns:c16="http://schemas.microsoft.com/office/drawing/2014/chart" uri="{C3380CC4-5D6E-409C-BE32-E72D297353CC}">
                <c16:uniqueId val="{00000007-3285-4C9C-9DA9-5A8752CBA645}"/>
              </c:ext>
            </c:extLst>
          </c:dPt>
          <c:dLbls>
            <c:dLbl>
              <c:idx val="0"/>
              <c:layout>
                <c:manualLayout>
                  <c:x val="-4.5032985775604537E-3"/>
                  <c:y val="2.882871430744068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285-4C9C-9DA9-5A8752CBA645}"/>
                </c:ext>
              </c:extLst>
            </c:dLbl>
            <c:dLbl>
              <c:idx val="3"/>
              <c:layout>
                <c:manualLayout>
                  <c:x val="-6.7549478663406796E-3"/>
                  <c:y val="-1.441435715372060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285-4C9C-9DA9-5A8752CBA64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OTE</c:v>
                </c:pt>
                <c:pt idx="1">
                  <c:v>Orange</c:v>
                </c:pt>
                <c:pt idx="2">
                  <c:v>Vodafone</c:v>
                </c:pt>
                <c:pt idx="3">
                  <c:v>Digi</c:v>
                </c:pt>
              </c:strCache>
            </c:strRef>
          </c:cat>
          <c:val>
            <c:numRef>
              <c:f>Sheet1!$B$2:$B$5</c:f>
              <c:numCache>
                <c:formatCode>0%</c:formatCode>
                <c:ptCount val="4"/>
                <c:pt idx="0">
                  <c:v>0.17</c:v>
                </c:pt>
                <c:pt idx="1">
                  <c:v>0.36</c:v>
                </c:pt>
                <c:pt idx="2">
                  <c:v>0.34</c:v>
                </c:pt>
                <c:pt idx="3">
                  <c:v>0.12</c:v>
                </c:pt>
              </c:numCache>
            </c:numRef>
          </c:val>
          <c:extLst>
            <c:ext xmlns:c16="http://schemas.microsoft.com/office/drawing/2014/chart" uri="{C3380CC4-5D6E-409C-BE32-E72D297353CC}">
              <c16:uniqueId val="{00000008-3285-4C9C-9DA9-5A8752CBA645}"/>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17869641294835"/>
          <c:y val="5.5555555555555552E-2"/>
          <c:w val="0.81193241469816269"/>
          <c:h val="0.73577136191309422"/>
        </c:manualLayout>
      </c:layout>
      <c:barChart>
        <c:barDir val="bar"/>
        <c:grouping val="clustered"/>
        <c:varyColors val="0"/>
        <c:ser>
          <c:idx val="0"/>
          <c:order val="0"/>
          <c:tx>
            <c:strRef>
              <c:f>Sheet1!$F$10</c:f>
              <c:strCache>
                <c:ptCount val="1"/>
                <c:pt idx="0">
                  <c:v>Cosmote</c:v>
                </c:pt>
              </c:strCache>
            </c:strRef>
          </c:tx>
          <c:spPr>
            <a:solidFill>
              <a:srgbClr val="3B61A6"/>
            </a:solidFill>
            <a:ln>
              <a:noFill/>
            </a:ln>
            <a:effectLst/>
          </c:spPr>
          <c:invertIfNegative val="0"/>
          <c:dLbls>
            <c:dLbl>
              <c:idx val="0"/>
              <c:tx>
                <c:rich>
                  <a:bodyPr/>
                  <a:lstStyle/>
                  <a:p>
                    <a:r>
                      <a:rPr lang="en-US"/>
                      <a:t>45.5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23-4FAD-936F-2016C693FC9B}"/>
                </c:ext>
              </c:extLst>
            </c:dLbl>
            <c:dLbl>
              <c:idx val="1"/>
              <c:tx>
                <c:rich>
                  <a:bodyPr/>
                  <a:lstStyle/>
                  <a:p>
                    <a:r>
                      <a:rPr lang="en-US"/>
                      <a:t>12.5</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23-4FAD-936F-2016C693FC9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Sheet1!$E$11:$E$12</c:f>
              <c:strCache>
                <c:ptCount val="2"/>
                <c:pt idx="0">
                  <c:v>Download</c:v>
                </c:pt>
                <c:pt idx="1">
                  <c:v>Upload</c:v>
                </c:pt>
              </c:strCache>
            </c:strRef>
          </c:cat>
          <c:val>
            <c:numRef>
              <c:f>Sheet1!$F$11:$F$12</c:f>
              <c:numCache>
                <c:formatCode>General</c:formatCode>
                <c:ptCount val="2"/>
                <c:pt idx="0">
                  <c:v>45.5</c:v>
                </c:pt>
                <c:pt idx="1">
                  <c:v>12.5</c:v>
                </c:pt>
              </c:numCache>
            </c:numRef>
          </c:val>
          <c:extLst>
            <c:ext xmlns:c16="http://schemas.microsoft.com/office/drawing/2014/chart" uri="{C3380CC4-5D6E-409C-BE32-E72D297353CC}">
              <c16:uniqueId val="{00000000-FB28-442F-B462-EA9993A73C22}"/>
            </c:ext>
          </c:extLst>
        </c:ser>
        <c:ser>
          <c:idx val="1"/>
          <c:order val="1"/>
          <c:tx>
            <c:strRef>
              <c:f>Sheet1!$G$10</c:f>
              <c:strCache>
                <c:ptCount val="1"/>
                <c:pt idx="0">
                  <c:v>Vodafone</c:v>
                </c:pt>
              </c:strCache>
            </c:strRef>
          </c:tx>
          <c:spPr>
            <a:solidFill>
              <a:srgbClr val="E60000"/>
            </a:solidFill>
            <a:ln>
              <a:noFill/>
            </a:ln>
            <a:effectLst/>
          </c:spPr>
          <c:invertIfNegative val="0"/>
          <c:dLbls>
            <c:dLbl>
              <c:idx val="0"/>
              <c:tx>
                <c:rich>
                  <a:bodyPr/>
                  <a:lstStyle/>
                  <a:p>
                    <a:fld id="{D3CF3410-49A5-4270-AE53-984835F42922}" type="VALUE">
                      <a:rPr lang="en-US" smtClean="0"/>
                      <a:pPr/>
                      <a:t>[VALUE]</a:t>
                    </a:fld>
                    <a:r>
                      <a:rPr lang="en-US"/>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ED0-413E-AA3B-2271C9D9036C}"/>
                </c:ext>
              </c:extLst>
            </c:dLbl>
            <c:dLbl>
              <c:idx val="1"/>
              <c:tx>
                <c:rich>
                  <a:bodyPr/>
                  <a:lstStyle/>
                  <a:p>
                    <a:r>
                      <a:rPr lang="en-US"/>
                      <a:t>11.2</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23-4FAD-936F-2016C693FC9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Sheet1!$E$11:$E$12</c:f>
              <c:strCache>
                <c:ptCount val="2"/>
                <c:pt idx="0">
                  <c:v>Download</c:v>
                </c:pt>
                <c:pt idx="1">
                  <c:v>Upload</c:v>
                </c:pt>
              </c:strCache>
            </c:strRef>
          </c:cat>
          <c:val>
            <c:numRef>
              <c:f>Sheet1!$G$11:$G$12</c:f>
              <c:numCache>
                <c:formatCode>General</c:formatCode>
                <c:ptCount val="2"/>
                <c:pt idx="0">
                  <c:v>27</c:v>
                </c:pt>
                <c:pt idx="1">
                  <c:v>11.2</c:v>
                </c:pt>
              </c:numCache>
            </c:numRef>
          </c:val>
          <c:extLst>
            <c:ext xmlns:c16="http://schemas.microsoft.com/office/drawing/2014/chart" uri="{C3380CC4-5D6E-409C-BE32-E72D297353CC}">
              <c16:uniqueId val="{00000001-FB28-442F-B462-EA9993A73C22}"/>
            </c:ext>
          </c:extLst>
        </c:ser>
        <c:ser>
          <c:idx val="2"/>
          <c:order val="2"/>
          <c:tx>
            <c:strRef>
              <c:f>Sheet1!$H$10</c:f>
              <c:strCache>
                <c:ptCount val="1"/>
                <c:pt idx="0">
                  <c:v>Wind</c:v>
                </c:pt>
              </c:strCache>
            </c:strRef>
          </c:tx>
          <c:spPr>
            <a:solidFill>
              <a:srgbClr val="00A0DC"/>
            </a:solidFill>
            <a:ln>
              <a:noFill/>
            </a:ln>
            <a:effectLst/>
          </c:spPr>
          <c:invertIfNegative val="0"/>
          <c:dLbls>
            <c:dLbl>
              <c:idx val="0"/>
              <c:tx>
                <c:rich>
                  <a:bodyPr/>
                  <a:lstStyle/>
                  <a:p>
                    <a:r>
                      <a:rPr lang="en-US"/>
                      <a:t>22.2</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23-4FAD-936F-2016C693FC9B}"/>
                </c:ext>
              </c:extLst>
            </c:dLbl>
            <c:dLbl>
              <c:idx val="1"/>
              <c:tx>
                <c:rich>
                  <a:bodyPr/>
                  <a:lstStyle/>
                  <a:p>
                    <a:r>
                      <a:rPr lang="en-US"/>
                      <a:t>8.7</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23-4FAD-936F-2016C693FC9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Sheet1!$E$11:$E$12</c:f>
              <c:strCache>
                <c:ptCount val="2"/>
                <c:pt idx="0">
                  <c:v>Download</c:v>
                </c:pt>
                <c:pt idx="1">
                  <c:v>Upload</c:v>
                </c:pt>
              </c:strCache>
            </c:strRef>
          </c:cat>
          <c:val>
            <c:numRef>
              <c:f>Sheet1!$H$11:$H$12</c:f>
              <c:numCache>
                <c:formatCode>General</c:formatCode>
                <c:ptCount val="2"/>
                <c:pt idx="0">
                  <c:v>22.2</c:v>
                </c:pt>
                <c:pt idx="1">
                  <c:v>8.6999999999999993</c:v>
                </c:pt>
              </c:numCache>
            </c:numRef>
          </c:val>
          <c:extLst>
            <c:ext xmlns:c16="http://schemas.microsoft.com/office/drawing/2014/chart" uri="{C3380CC4-5D6E-409C-BE32-E72D297353CC}">
              <c16:uniqueId val="{00000002-FB28-442F-B462-EA9993A73C22}"/>
            </c:ext>
          </c:extLst>
        </c:ser>
        <c:dLbls>
          <c:dLblPos val="inEnd"/>
          <c:showLegendKey val="0"/>
          <c:showVal val="1"/>
          <c:showCatName val="0"/>
          <c:showSerName val="0"/>
          <c:showPercent val="0"/>
          <c:showBubbleSize val="0"/>
        </c:dLbls>
        <c:gapWidth val="75"/>
        <c:axId val="183928960"/>
        <c:axId val="235329120"/>
      </c:barChart>
      <c:catAx>
        <c:axId val="183928960"/>
        <c:scaling>
          <c:orientation val="minMax"/>
        </c:scaling>
        <c:delete val="1"/>
        <c:axPos val="l"/>
        <c:numFmt formatCode="General" sourceLinked="1"/>
        <c:majorTickMark val="none"/>
        <c:minorTickMark val="none"/>
        <c:tickLblPos val="nextTo"/>
        <c:crossAx val="235329120"/>
        <c:crosses val="autoZero"/>
        <c:auto val="1"/>
        <c:lblAlgn val="ctr"/>
        <c:lblOffset val="100"/>
        <c:noMultiLvlLbl val="0"/>
      </c:catAx>
      <c:valAx>
        <c:axId val="235329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l-GR"/>
          </a:p>
        </c:txPr>
        <c:crossAx val="1839289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bg1"/>
          </a:solidFill>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13731144237127"/>
          <c:y val="4.1666666666666664E-2"/>
          <c:w val="0.85796930453886855"/>
          <c:h val="0.89814814814814814"/>
        </c:manualLayout>
      </c:layout>
      <c:barChart>
        <c:barDir val="col"/>
        <c:grouping val="stacked"/>
        <c:varyColors val="0"/>
        <c:ser>
          <c:idx val="0"/>
          <c:order val="0"/>
          <c:tx>
            <c:strRef>
              <c:f>[adslvdslfiber.xlsx]Sheet1!$A$2</c:f>
              <c:strCache>
                <c:ptCount val="1"/>
                <c:pt idx="0">
                  <c:v>ADSL</c:v>
                </c:pt>
              </c:strCache>
            </c:strRef>
          </c:tx>
          <c:spPr>
            <a:solidFill>
              <a:srgbClr val="3B61A6"/>
            </a:solidFill>
            <a:ln>
              <a:noFill/>
            </a:ln>
            <a:effectLst/>
          </c:spPr>
          <c:invertIfNegative val="0"/>
          <c:cat>
            <c:strRef>
              <c:f>[adslvdslfiber.xlsx]Sheet1!$B$1:$H$1</c:f>
              <c:strCache>
                <c:ptCount val="7"/>
                <c:pt idx="0">
                  <c:v>2016</c:v>
                </c:pt>
                <c:pt idx="1">
                  <c:v>2017</c:v>
                </c:pt>
                <c:pt idx="2">
                  <c:v>2018E</c:v>
                </c:pt>
                <c:pt idx="3">
                  <c:v>2019E</c:v>
                </c:pt>
                <c:pt idx="4">
                  <c:v>2020E</c:v>
                </c:pt>
                <c:pt idx="5">
                  <c:v>2021E</c:v>
                </c:pt>
                <c:pt idx="6">
                  <c:v>2022E</c:v>
                </c:pt>
              </c:strCache>
            </c:strRef>
          </c:cat>
          <c:val>
            <c:numRef>
              <c:f>[adslvdslfiber.xlsx]Sheet1!$B$2:$H$2</c:f>
              <c:numCache>
                <c:formatCode>0.00</c:formatCode>
                <c:ptCount val="7"/>
                <c:pt idx="0">
                  <c:v>453.86902800000001</c:v>
                </c:pt>
                <c:pt idx="1">
                  <c:v>450.323802</c:v>
                </c:pt>
                <c:pt idx="2">
                  <c:v>419.85735138000001</c:v>
                </c:pt>
                <c:pt idx="3">
                  <c:v>388.40590858999997</c:v>
                </c:pt>
                <c:pt idx="4">
                  <c:v>344.70545341000002</c:v>
                </c:pt>
                <c:pt idx="5">
                  <c:v>284.28917341000005</c:v>
                </c:pt>
                <c:pt idx="6">
                  <c:v>211.84849036000003</c:v>
                </c:pt>
              </c:numCache>
            </c:numRef>
          </c:val>
          <c:extLst>
            <c:ext xmlns:c16="http://schemas.microsoft.com/office/drawing/2014/chart" uri="{C3380CC4-5D6E-409C-BE32-E72D297353CC}">
              <c16:uniqueId val="{00000000-604F-41AF-8A42-11A1FCDA4B25}"/>
            </c:ext>
          </c:extLst>
        </c:ser>
        <c:ser>
          <c:idx val="1"/>
          <c:order val="1"/>
          <c:tx>
            <c:strRef>
              <c:f>[adslvdslfiber.xlsx]Sheet1!$A$3</c:f>
              <c:strCache>
                <c:ptCount val="1"/>
                <c:pt idx="0">
                  <c:v>VDSL</c:v>
                </c:pt>
              </c:strCache>
            </c:strRef>
          </c:tx>
          <c:spPr>
            <a:noFill/>
            <a:ln>
              <a:noFill/>
            </a:ln>
            <a:effectLst/>
          </c:spPr>
          <c:invertIfNegative val="0"/>
          <c:cat>
            <c:strRef>
              <c:f>[adslvdslfiber.xlsx]Sheet1!$B$1:$H$1</c:f>
              <c:strCache>
                <c:ptCount val="7"/>
                <c:pt idx="0">
                  <c:v>2016</c:v>
                </c:pt>
                <c:pt idx="1">
                  <c:v>2017</c:v>
                </c:pt>
                <c:pt idx="2">
                  <c:v>2018E</c:v>
                </c:pt>
                <c:pt idx="3">
                  <c:v>2019E</c:v>
                </c:pt>
                <c:pt idx="4">
                  <c:v>2020E</c:v>
                </c:pt>
                <c:pt idx="5">
                  <c:v>2021E</c:v>
                </c:pt>
                <c:pt idx="6">
                  <c:v>2022E</c:v>
                </c:pt>
              </c:strCache>
            </c:strRef>
          </c:cat>
          <c:val>
            <c:numRef>
              <c:f>[adslvdslfiber.xlsx]Sheet1!$B$3:$H$3</c:f>
              <c:numCache>
                <c:formatCode>0.00</c:formatCode>
                <c:ptCount val="7"/>
                <c:pt idx="0">
                  <c:v>89.419728000000006</c:v>
                </c:pt>
                <c:pt idx="1">
                  <c:v>144.536856</c:v>
                </c:pt>
                <c:pt idx="2">
                  <c:v>192.86724158999999</c:v>
                </c:pt>
                <c:pt idx="3">
                  <c:v>269.26314349</c:v>
                </c:pt>
                <c:pt idx="4">
                  <c:v>357.99011902999996</c:v>
                </c:pt>
                <c:pt idx="5">
                  <c:v>452.01180251</c:v>
                </c:pt>
                <c:pt idx="6">
                  <c:v>552.39540284999998</c:v>
                </c:pt>
              </c:numCache>
            </c:numRef>
          </c:val>
          <c:extLst>
            <c:ext xmlns:c16="http://schemas.microsoft.com/office/drawing/2014/chart" uri="{C3380CC4-5D6E-409C-BE32-E72D297353CC}">
              <c16:uniqueId val="{00000001-604F-41AF-8A42-11A1FCDA4B25}"/>
            </c:ext>
          </c:extLst>
        </c:ser>
        <c:ser>
          <c:idx val="2"/>
          <c:order val="2"/>
          <c:tx>
            <c:strRef>
              <c:f>[adslvdslfiber.xlsx]Sheet1!$A$4</c:f>
              <c:strCache>
                <c:ptCount val="1"/>
                <c:pt idx="0">
                  <c:v>Fiber</c:v>
                </c:pt>
              </c:strCache>
            </c:strRef>
          </c:tx>
          <c:spPr>
            <a:noFill/>
            <a:ln>
              <a:noFill/>
            </a:ln>
            <a:effectLst/>
          </c:spPr>
          <c:invertIfNegative val="0"/>
          <c:cat>
            <c:strRef>
              <c:f>[adslvdslfiber.xlsx]Sheet1!$B$1:$H$1</c:f>
              <c:strCache>
                <c:ptCount val="7"/>
                <c:pt idx="0">
                  <c:v>2016</c:v>
                </c:pt>
                <c:pt idx="1">
                  <c:v>2017</c:v>
                </c:pt>
                <c:pt idx="2">
                  <c:v>2018E</c:v>
                </c:pt>
                <c:pt idx="3">
                  <c:v>2019E</c:v>
                </c:pt>
                <c:pt idx="4">
                  <c:v>2020E</c:v>
                </c:pt>
                <c:pt idx="5">
                  <c:v>2021E</c:v>
                </c:pt>
                <c:pt idx="6">
                  <c:v>2022E</c:v>
                </c:pt>
              </c:strCache>
            </c:strRef>
          </c:cat>
          <c:val>
            <c:numRef>
              <c:f>[adslvdslfiber.xlsx]Sheet1!$B$4:$H$4</c:f>
              <c:numCache>
                <c:formatCode>0.00</c:formatCode>
                <c:ptCount val="7"/>
                <c:pt idx="0">
                  <c:v>0</c:v>
                </c:pt>
                <c:pt idx="1">
                  <c:v>0</c:v>
                </c:pt>
                <c:pt idx="2">
                  <c:v>7.2896695899999999</c:v>
                </c:pt>
                <c:pt idx="3">
                  <c:v>12.3924383</c:v>
                </c:pt>
                <c:pt idx="4">
                  <c:v>21.067145109999998</c:v>
                </c:pt>
                <c:pt idx="5">
                  <c:v>35.81414668</c:v>
                </c:pt>
                <c:pt idx="6">
                  <c:v>60.884049359999999</c:v>
                </c:pt>
              </c:numCache>
            </c:numRef>
          </c:val>
          <c:extLst>
            <c:ext xmlns:c16="http://schemas.microsoft.com/office/drawing/2014/chart" uri="{C3380CC4-5D6E-409C-BE32-E72D297353CC}">
              <c16:uniqueId val="{00000002-604F-41AF-8A42-11A1FCDA4B25}"/>
            </c:ext>
          </c:extLst>
        </c:ser>
        <c:dLbls>
          <c:showLegendKey val="0"/>
          <c:showVal val="0"/>
          <c:showCatName val="0"/>
          <c:showSerName val="0"/>
          <c:showPercent val="0"/>
          <c:showBubbleSize val="0"/>
        </c:dLbls>
        <c:gapWidth val="150"/>
        <c:overlap val="100"/>
        <c:axId val="1663714176"/>
        <c:axId val="1663707936"/>
      </c:barChart>
      <c:catAx>
        <c:axId val="1663714176"/>
        <c:scaling>
          <c:orientation val="minMax"/>
        </c:scaling>
        <c:delete val="1"/>
        <c:axPos val="b"/>
        <c:numFmt formatCode="General" sourceLinked="1"/>
        <c:majorTickMark val="out"/>
        <c:minorTickMark val="none"/>
        <c:tickLblPos val="nextTo"/>
        <c:crossAx val="1663707936"/>
        <c:crosses val="autoZero"/>
        <c:auto val="1"/>
        <c:lblAlgn val="ctr"/>
        <c:lblOffset val="100"/>
        <c:noMultiLvlLbl val="0"/>
      </c:catAx>
      <c:valAx>
        <c:axId val="166370793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l-GR"/>
          </a:p>
        </c:txPr>
        <c:crossAx val="166371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4"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3.emf"/></Relationships>
</file>

<file path=ppt/drawings/drawing1.xml><?xml version="1.0" encoding="utf-8"?>
<c:userShapes xmlns:c="http://schemas.openxmlformats.org/drawingml/2006/chart">
  <cdr:relSizeAnchor xmlns:cdr="http://schemas.openxmlformats.org/drawingml/2006/chartDrawing">
    <cdr:from>
      <cdr:x>0.33094</cdr:x>
      <cdr:y>0.33598</cdr:y>
    </cdr:from>
    <cdr:to>
      <cdr:x>0.6723</cdr:x>
      <cdr:y>0.7141</cdr:y>
    </cdr:to>
    <cdr:sp macro="" textlink="">
      <cdr:nvSpPr>
        <cdr:cNvPr id="2" name="TextBox 1"/>
        <cdr:cNvSpPr txBox="1"/>
      </cdr:nvSpPr>
      <cdr:spPr>
        <a:xfrm xmlns:a="http://schemas.openxmlformats.org/drawingml/2006/main">
          <a:off x="933564" y="676744"/>
          <a:ext cx="962969" cy="7615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200" b="1" i="0" u="none" strike="noStrike" kern="1200" spc="0" baseline="0">
              <a:solidFill>
                <a:prstClr val="white"/>
              </a:solidFill>
              <a:latin typeface="+mn-lt"/>
              <a:ea typeface="+mn-ea"/>
              <a:cs typeface="+mn-cs"/>
            </a:defRPr>
          </a:pPr>
          <a:r>
            <a:rPr lang="en-US" sz="1600" b="1" kern="1200" dirty="0">
              <a:solidFill>
                <a:srgbClr val="3D5265"/>
              </a:solidFill>
            </a:rPr>
            <a:t>Total Revenues</a:t>
          </a:r>
          <a:endParaRPr lang="el-GR" sz="1600" b="1" kern="1200" dirty="0">
            <a:solidFill>
              <a:srgbClr val="3D5265"/>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0.37534</cdr:x>
      <cdr:y>0.37827</cdr:y>
    </cdr:from>
    <cdr:to>
      <cdr:x>0.57436</cdr:x>
      <cdr:y>0.68852</cdr:y>
    </cdr:to>
    <cdr:sp macro="" textlink="">
      <cdr:nvSpPr>
        <cdr:cNvPr id="2" name="TextBox 2"/>
        <cdr:cNvSpPr txBox="1"/>
      </cdr:nvSpPr>
      <cdr:spPr>
        <a:xfrm xmlns:a="http://schemas.openxmlformats.org/drawingml/2006/main">
          <a:off x="1550558" y="753539"/>
          <a:ext cx="822188" cy="61804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b="1" dirty="0">
              <a:solidFill>
                <a:srgbClr val="3D5265"/>
              </a:solidFill>
            </a:rPr>
            <a:t>Greece 73%</a:t>
          </a:r>
          <a:endParaRPr lang="el-GR" sz="1400" b="1" dirty="0">
            <a:solidFill>
              <a:srgbClr val="3D5265"/>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0.12128</cdr:x>
      <cdr:y>0.67872</cdr:y>
    </cdr:from>
    <cdr:to>
      <cdr:x>0.41341</cdr:x>
      <cdr:y>0.96897</cdr:y>
    </cdr:to>
    <cdr:sp macro="" textlink="">
      <cdr:nvSpPr>
        <cdr:cNvPr id="2" name="TextBox 1">
          <a:extLst xmlns:a="http://schemas.openxmlformats.org/drawingml/2006/main">
            <a:ext uri="{FF2B5EF4-FFF2-40B4-BE49-F238E27FC236}">
              <a16:creationId xmlns:a16="http://schemas.microsoft.com/office/drawing/2014/main" id="{0F19B974-4CD5-4A01-94DE-1ED21F315902}"/>
            </a:ext>
          </a:extLst>
        </cdr:cNvPr>
        <cdr:cNvSpPr txBox="1"/>
      </cdr:nvSpPr>
      <cdr:spPr>
        <a:xfrm xmlns:a="http://schemas.openxmlformats.org/drawingml/2006/main">
          <a:off x="229320" y="1353781"/>
          <a:ext cx="552349" cy="5789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bg1"/>
              </a:solidFill>
              <a:effectLst>
                <a:outerShdw blurRad="38100" dist="38100" dir="2700000" algn="tl">
                  <a:srgbClr val="000000">
                    <a:alpha val="43137"/>
                  </a:srgbClr>
                </a:outerShdw>
              </a:effectLst>
            </a:rPr>
            <a:t>32</a:t>
          </a:r>
          <a:r>
            <a:rPr lang="en-US" sz="1600" b="1" dirty="0">
              <a:solidFill>
                <a:schemeClr val="bg1"/>
              </a:solidFill>
            </a:rPr>
            <a:t>%</a:t>
          </a:r>
          <a:endParaRPr lang="el-GR" sz="16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D9E37-D27D-422D-B01E-5F0611E5E16C}" type="datetimeFigureOut">
              <a:rPr lang="el-GR" smtClean="0"/>
              <a:t>03/Απρ/2019</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3029A-B8BF-4AA0-AB15-1D6DE980F418}" type="slidenum">
              <a:rPr lang="el-GR" smtClean="0"/>
              <a:t>‹#›</a:t>
            </a:fld>
            <a:endParaRPr lang="el-GR"/>
          </a:p>
        </p:txBody>
      </p:sp>
    </p:spTree>
    <p:extLst>
      <p:ext uri="{BB962C8B-B14F-4D97-AF65-F5344CB8AC3E}">
        <p14:creationId xmlns:p14="http://schemas.microsoft.com/office/powerpoint/2010/main" val="304365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a:t>
            </a:fld>
            <a:endParaRPr lang="el-GR"/>
          </a:p>
        </p:txBody>
      </p:sp>
    </p:spTree>
    <p:extLst>
      <p:ext uri="{BB962C8B-B14F-4D97-AF65-F5344CB8AC3E}">
        <p14:creationId xmlns:p14="http://schemas.microsoft.com/office/powerpoint/2010/main" val="142732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dirty="0" err="1"/>
              <a:t>Χαρτες</a:t>
            </a:r>
            <a:r>
              <a:rPr lang="el-GR" dirty="0"/>
              <a:t> με</a:t>
            </a:r>
            <a:r>
              <a:rPr lang="el-GR" baseline="0" dirty="0"/>
              <a:t> </a:t>
            </a:r>
            <a:r>
              <a:rPr lang="el-GR" baseline="0" dirty="0" err="1"/>
              <a:t>καμπινες</a:t>
            </a: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12</a:t>
            </a:fld>
            <a:endParaRPr lang="el-GR"/>
          </a:p>
        </p:txBody>
      </p:sp>
    </p:spTree>
    <p:extLst>
      <p:ext uri="{BB962C8B-B14F-4D97-AF65-F5344CB8AC3E}">
        <p14:creationId xmlns:p14="http://schemas.microsoft.com/office/powerpoint/2010/main" val="1133467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13</a:t>
            </a:fld>
            <a:endParaRPr lang="el-GR"/>
          </a:p>
        </p:txBody>
      </p:sp>
    </p:spTree>
    <p:extLst>
      <p:ext uri="{BB962C8B-B14F-4D97-AF65-F5344CB8AC3E}">
        <p14:creationId xmlns:p14="http://schemas.microsoft.com/office/powerpoint/2010/main" val="43657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14</a:t>
            </a:fld>
            <a:endParaRPr lang="el-GR"/>
          </a:p>
        </p:txBody>
      </p:sp>
    </p:spTree>
    <p:extLst>
      <p:ext uri="{BB962C8B-B14F-4D97-AF65-F5344CB8AC3E}">
        <p14:creationId xmlns:p14="http://schemas.microsoft.com/office/powerpoint/2010/main" val="386652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1653029A-B8BF-4AA0-AB15-1D6DE980F418}" type="slidenum">
              <a:rPr lang="el-GR" smtClean="0"/>
              <a:t>15</a:t>
            </a:fld>
            <a:endParaRPr lang="el-GR"/>
          </a:p>
        </p:txBody>
      </p:sp>
    </p:spTree>
    <p:extLst>
      <p:ext uri="{BB962C8B-B14F-4D97-AF65-F5344CB8AC3E}">
        <p14:creationId xmlns:p14="http://schemas.microsoft.com/office/powerpoint/2010/main" val="354481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16</a:t>
            </a:fld>
            <a:endParaRPr lang="el-GR"/>
          </a:p>
        </p:txBody>
      </p:sp>
    </p:spTree>
    <p:extLst>
      <p:ext uri="{BB962C8B-B14F-4D97-AF65-F5344CB8AC3E}">
        <p14:creationId xmlns:p14="http://schemas.microsoft.com/office/powerpoint/2010/main" val="14788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17</a:t>
            </a:fld>
            <a:endParaRPr lang="el-GR"/>
          </a:p>
        </p:txBody>
      </p:sp>
    </p:spTree>
    <p:extLst>
      <p:ext uri="{BB962C8B-B14F-4D97-AF65-F5344CB8AC3E}">
        <p14:creationId xmlns:p14="http://schemas.microsoft.com/office/powerpoint/2010/main" val="211388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18</a:t>
            </a:fld>
            <a:endParaRPr lang="el-GR"/>
          </a:p>
        </p:txBody>
      </p:sp>
    </p:spTree>
    <p:extLst>
      <p:ext uri="{BB962C8B-B14F-4D97-AF65-F5344CB8AC3E}">
        <p14:creationId xmlns:p14="http://schemas.microsoft.com/office/powerpoint/2010/main" val="170794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19</a:t>
            </a:fld>
            <a:endParaRPr lang="el-GR"/>
          </a:p>
        </p:txBody>
      </p:sp>
    </p:spTree>
    <p:extLst>
      <p:ext uri="{BB962C8B-B14F-4D97-AF65-F5344CB8AC3E}">
        <p14:creationId xmlns:p14="http://schemas.microsoft.com/office/powerpoint/2010/main" val="2989153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20</a:t>
            </a:fld>
            <a:endParaRPr lang="el-GR"/>
          </a:p>
        </p:txBody>
      </p:sp>
    </p:spTree>
    <p:extLst>
      <p:ext uri="{BB962C8B-B14F-4D97-AF65-F5344CB8AC3E}">
        <p14:creationId xmlns:p14="http://schemas.microsoft.com/office/powerpoint/2010/main" val="1779673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Multiples Analysis</a:t>
            </a:r>
            <a:r>
              <a:rPr lang="en-US" baseline="0" dirty="0"/>
              <a:t> </a:t>
            </a:r>
          </a:p>
          <a:p>
            <a:pPr marL="0" indent="0">
              <a:buFont typeface="Arial" panose="020B0604020202020204" pitchFamily="34" charset="0"/>
              <a:buNone/>
            </a:pPr>
            <a:r>
              <a:rPr lang="en-US" baseline="0" dirty="0"/>
              <a:t>EV/</a:t>
            </a:r>
            <a:r>
              <a:rPr lang="en-US" baseline="0" dirty="0" err="1"/>
              <a:t>Ebitda</a:t>
            </a:r>
            <a:r>
              <a:rPr lang="en-US" baseline="0" dirty="0"/>
              <a:t> </a:t>
            </a:r>
            <a:r>
              <a:rPr lang="el-GR" baseline="0" dirty="0"/>
              <a:t>και το </a:t>
            </a:r>
            <a:r>
              <a:rPr lang="en-US" baseline="0" dirty="0"/>
              <a:t>target price  </a:t>
            </a:r>
            <a:r>
              <a:rPr lang="el-GR" baseline="0" dirty="0"/>
              <a:t>ΝΑ ΤΟΝΙΣΟΥΜΕ ΤΟ 25</a:t>
            </a:r>
            <a:r>
              <a:rPr lang="en-US" baseline="30000" dirty="0"/>
              <a:t>TH</a:t>
            </a:r>
            <a:r>
              <a:rPr lang="en-US" baseline="0" dirty="0"/>
              <a:t> PERCENTILE</a:t>
            </a:r>
          </a:p>
          <a:p>
            <a:pPr marL="0" indent="0">
              <a:buFont typeface="Arial" panose="020B0604020202020204" pitchFamily="34" charset="0"/>
              <a:buNone/>
            </a:pPr>
            <a:r>
              <a:rPr lang="el-GR" baseline="0" dirty="0" err="1"/>
              <a:t>Οπωσδηποτε</a:t>
            </a:r>
            <a:r>
              <a:rPr lang="el-GR" baseline="0" dirty="0"/>
              <a:t> </a:t>
            </a:r>
            <a:r>
              <a:rPr lang="en-US" baseline="0" dirty="0"/>
              <a:t>figure 26</a:t>
            </a: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21</a:t>
            </a:fld>
            <a:endParaRPr lang="el-GR"/>
          </a:p>
        </p:txBody>
      </p:sp>
    </p:spTree>
    <p:extLst>
      <p:ext uri="{BB962C8B-B14F-4D97-AF65-F5344CB8AC3E}">
        <p14:creationId xmlns:p14="http://schemas.microsoft.com/office/powerpoint/2010/main" val="408676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a:t>
            </a:fld>
            <a:endParaRPr lang="el-GR"/>
          </a:p>
        </p:txBody>
      </p:sp>
    </p:spTree>
    <p:extLst>
      <p:ext uri="{BB962C8B-B14F-4D97-AF65-F5344CB8AC3E}">
        <p14:creationId xmlns:p14="http://schemas.microsoft.com/office/powerpoint/2010/main" val="382205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22</a:t>
            </a:fld>
            <a:endParaRPr lang="el-GR"/>
          </a:p>
        </p:txBody>
      </p:sp>
    </p:spTree>
    <p:extLst>
      <p:ext uri="{BB962C8B-B14F-4D97-AF65-F5344CB8AC3E}">
        <p14:creationId xmlns:p14="http://schemas.microsoft.com/office/powerpoint/2010/main" val="100434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23</a:t>
            </a:fld>
            <a:endParaRPr lang="el-GR"/>
          </a:p>
        </p:txBody>
      </p:sp>
    </p:spTree>
    <p:extLst>
      <p:ext uri="{BB962C8B-B14F-4D97-AF65-F5344CB8AC3E}">
        <p14:creationId xmlns:p14="http://schemas.microsoft.com/office/powerpoint/2010/main" val="7682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24</a:t>
            </a:fld>
            <a:endParaRPr lang="el-GR"/>
          </a:p>
        </p:txBody>
      </p:sp>
    </p:spTree>
    <p:extLst>
      <p:ext uri="{BB962C8B-B14F-4D97-AF65-F5344CB8AC3E}">
        <p14:creationId xmlns:p14="http://schemas.microsoft.com/office/powerpoint/2010/main" val="1404694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29</a:t>
            </a:fld>
            <a:endParaRPr lang="el-GR"/>
          </a:p>
        </p:txBody>
      </p:sp>
    </p:spTree>
    <p:extLst>
      <p:ext uri="{BB962C8B-B14F-4D97-AF65-F5344CB8AC3E}">
        <p14:creationId xmlns:p14="http://schemas.microsoft.com/office/powerpoint/2010/main" val="177225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30</a:t>
            </a:fld>
            <a:endParaRPr lang="el-GR"/>
          </a:p>
        </p:txBody>
      </p:sp>
    </p:spTree>
    <p:extLst>
      <p:ext uri="{BB962C8B-B14F-4D97-AF65-F5344CB8AC3E}">
        <p14:creationId xmlns:p14="http://schemas.microsoft.com/office/powerpoint/2010/main" val="2823283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31</a:t>
            </a:fld>
            <a:endParaRPr lang="el-GR"/>
          </a:p>
        </p:txBody>
      </p:sp>
    </p:spTree>
    <p:extLst>
      <p:ext uri="{BB962C8B-B14F-4D97-AF65-F5344CB8AC3E}">
        <p14:creationId xmlns:p14="http://schemas.microsoft.com/office/powerpoint/2010/main" val="30874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1653029A-B8BF-4AA0-AB15-1D6DE980F418}" type="slidenum">
              <a:rPr lang="el-GR" smtClean="0"/>
              <a:t>43</a:t>
            </a:fld>
            <a:endParaRPr lang="el-GR"/>
          </a:p>
        </p:txBody>
      </p:sp>
    </p:spTree>
    <p:extLst>
      <p:ext uri="{BB962C8B-B14F-4D97-AF65-F5344CB8AC3E}">
        <p14:creationId xmlns:p14="http://schemas.microsoft.com/office/powerpoint/2010/main" val="373611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Geographical</a:t>
            </a:r>
            <a:r>
              <a:rPr lang="en-US" baseline="0" dirty="0"/>
              <a:t> Segments</a:t>
            </a:r>
            <a:endParaRPr lang="el-GR" baseline="0" dirty="0"/>
          </a:p>
          <a:p>
            <a:pPr marL="171450" indent="-171450">
              <a:buFont typeface="Arial" panose="020B0604020202020204" pitchFamily="34" charset="0"/>
              <a:buChar char="•"/>
            </a:pPr>
            <a:r>
              <a:rPr lang="el-GR" baseline="0" dirty="0" err="1"/>
              <a:t>Χαρτης</a:t>
            </a:r>
            <a:r>
              <a:rPr lang="el-GR" baseline="0" dirty="0"/>
              <a:t> </a:t>
            </a:r>
            <a:r>
              <a:rPr lang="el-GR" baseline="0" dirty="0" err="1"/>
              <a:t>Ευρωπης</a:t>
            </a:r>
            <a:r>
              <a:rPr lang="el-GR" baseline="0" dirty="0"/>
              <a:t> και με </a:t>
            </a:r>
            <a:r>
              <a:rPr lang="el-GR" baseline="0" dirty="0" err="1"/>
              <a:t>χρωμα</a:t>
            </a:r>
            <a:r>
              <a:rPr lang="el-GR" baseline="0" dirty="0"/>
              <a:t> οι </a:t>
            </a:r>
            <a:r>
              <a:rPr lang="el-GR" baseline="0" dirty="0" err="1"/>
              <a:t>χωρες</a:t>
            </a:r>
            <a:r>
              <a:rPr lang="el-GR" baseline="0" dirty="0"/>
              <a:t>  που </a:t>
            </a:r>
            <a:r>
              <a:rPr lang="el-GR" baseline="0" dirty="0" err="1"/>
              <a:t>δραστηριοποιειται</a:t>
            </a:r>
            <a:r>
              <a:rPr lang="el-GR" baseline="0" dirty="0"/>
              <a:t> ο ΟΤΕ</a:t>
            </a:r>
          </a:p>
          <a:p>
            <a:pPr marL="171450" indent="-171450">
              <a:buFont typeface="Arial" panose="020B0604020202020204" pitchFamily="34" charset="0"/>
              <a:buChar char="•"/>
            </a:pPr>
            <a:r>
              <a:rPr lang="el-GR" baseline="0" dirty="0"/>
              <a:t>Στην </a:t>
            </a:r>
            <a:r>
              <a:rPr lang="el-GR" baseline="0" dirty="0" err="1"/>
              <a:t>αναφορα</a:t>
            </a:r>
            <a:r>
              <a:rPr lang="el-GR" baseline="0" dirty="0"/>
              <a:t> που </a:t>
            </a:r>
            <a:r>
              <a:rPr lang="el-GR" baseline="0" dirty="0" err="1"/>
              <a:t>κανουμε</a:t>
            </a:r>
            <a:r>
              <a:rPr lang="el-GR" baseline="0" dirty="0"/>
              <a:t> </a:t>
            </a:r>
            <a:r>
              <a:rPr lang="el-GR" baseline="0" dirty="0" err="1"/>
              <a:t>γα</a:t>
            </a:r>
            <a:r>
              <a:rPr lang="el-GR" baseline="0" dirty="0"/>
              <a:t> την </a:t>
            </a:r>
            <a:r>
              <a:rPr lang="el-GR" baseline="0" dirty="0" err="1"/>
              <a:t>Αλβανια</a:t>
            </a:r>
            <a:r>
              <a:rPr lang="el-GR" baseline="0" dirty="0"/>
              <a:t> θα </a:t>
            </a:r>
            <a:r>
              <a:rPr lang="el-GR" baseline="0" dirty="0" err="1"/>
              <a:t>φευγει</a:t>
            </a:r>
            <a:r>
              <a:rPr lang="el-GR" baseline="0" dirty="0"/>
              <a:t> το </a:t>
            </a:r>
            <a:r>
              <a:rPr lang="el-GR" baseline="0" dirty="0" err="1"/>
              <a:t>χρωμα</a:t>
            </a:r>
            <a:r>
              <a:rPr lang="el-GR" baseline="0" dirty="0"/>
              <a:t> από </a:t>
            </a:r>
            <a:r>
              <a:rPr lang="el-GR" baseline="0" dirty="0" err="1"/>
              <a:t>Αλβανια</a:t>
            </a:r>
            <a:endParaRPr lang="el-GR" baseline="0" dirty="0"/>
          </a:p>
          <a:p>
            <a:pPr marL="171450" indent="-171450">
              <a:buFont typeface="Arial" panose="020B0604020202020204" pitchFamily="34" charset="0"/>
              <a:buChar char="•"/>
            </a:pPr>
            <a:r>
              <a:rPr lang="el-GR" baseline="0" dirty="0" err="1"/>
              <a:t>Διαγραμμα</a:t>
            </a:r>
            <a:r>
              <a:rPr lang="el-GR" baseline="0" dirty="0"/>
              <a:t> που θα </a:t>
            </a:r>
            <a:r>
              <a:rPr lang="el-GR" baseline="0" dirty="0" err="1"/>
              <a:t>δειχνει</a:t>
            </a:r>
            <a:r>
              <a:rPr lang="el-GR" baseline="0" dirty="0"/>
              <a:t> τι </a:t>
            </a:r>
            <a:r>
              <a:rPr lang="el-GR" baseline="0" dirty="0" err="1"/>
              <a:t>ποσοστο</a:t>
            </a:r>
            <a:r>
              <a:rPr lang="el-GR" baseline="0" dirty="0"/>
              <a:t> </a:t>
            </a:r>
            <a:r>
              <a:rPr lang="el-GR" baseline="0" dirty="0" err="1"/>
              <a:t>εσοδων</a:t>
            </a:r>
            <a:r>
              <a:rPr lang="el-GR" baseline="0" dirty="0"/>
              <a:t> </a:t>
            </a:r>
            <a:r>
              <a:rPr lang="el-GR" baseline="0" dirty="0" err="1"/>
              <a:t>εχει</a:t>
            </a:r>
            <a:r>
              <a:rPr lang="el-GR" baseline="0" dirty="0"/>
              <a:t> ο ΟΤΕ από κάθε </a:t>
            </a:r>
            <a:r>
              <a:rPr lang="el-GR" baseline="0" dirty="0" err="1"/>
              <a:t>χωρα</a:t>
            </a:r>
            <a:endParaRPr lang="el-GR" baseline="0" dirty="0"/>
          </a:p>
        </p:txBody>
      </p:sp>
      <p:sp>
        <p:nvSpPr>
          <p:cNvPr id="4" name="Slide Number Placeholder 3"/>
          <p:cNvSpPr>
            <a:spLocks noGrp="1"/>
          </p:cNvSpPr>
          <p:nvPr>
            <p:ph type="sldNum" sz="quarter" idx="10"/>
          </p:nvPr>
        </p:nvSpPr>
        <p:spPr/>
        <p:txBody>
          <a:bodyPr/>
          <a:lstStyle/>
          <a:p>
            <a:fld id="{1653029A-B8BF-4AA0-AB15-1D6DE980F418}" type="slidenum">
              <a:rPr lang="el-GR" smtClean="0"/>
              <a:t>3</a:t>
            </a:fld>
            <a:endParaRPr lang="el-GR"/>
          </a:p>
        </p:txBody>
      </p:sp>
    </p:spTree>
    <p:extLst>
      <p:ext uri="{BB962C8B-B14F-4D97-AF65-F5344CB8AC3E}">
        <p14:creationId xmlns:p14="http://schemas.microsoft.com/office/powerpoint/2010/main" val="308741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Geographical</a:t>
            </a:r>
            <a:r>
              <a:rPr lang="en-US" baseline="0" dirty="0"/>
              <a:t> Segments</a:t>
            </a:r>
            <a:endParaRPr lang="el-GR" baseline="0" dirty="0"/>
          </a:p>
          <a:p>
            <a:pPr marL="171450" indent="-171450">
              <a:buFont typeface="Arial" panose="020B0604020202020204" pitchFamily="34" charset="0"/>
              <a:buChar char="•"/>
            </a:pPr>
            <a:r>
              <a:rPr lang="el-GR" baseline="0" dirty="0" err="1"/>
              <a:t>Χαρτης</a:t>
            </a:r>
            <a:r>
              <a:rPr lang="el-GR" baseline="0" dirty="0"/>
              <a:t> </a:t>
            </a:r>
            <a:r>
              <a:rPr lang="el-GR" baseline="0" dirty="0" err="1"/>
              <a:t>Ευρωπης</a:t>
            </a:r>
            <a:r>
              <a:rPr lang="el-GR" baseline="0" dirty="0"/>
              <a:t> και με </a:t>
            </a:r>
            <a:r>
              <a:rPr lang="el-GR" baseline="0" dirty="0" err="1"/>
              <a:t>χρωμα</a:t>
            </a:r>
            <a:r>
              <a:rPr lang="el-GR" baseline="0" dirty="0"/>
              <a:t> οι </a:t>
            </a:r>
            <a:r>
              <a:rPr lang="el-GR" baseline="0" dirty="0" err="1"/>
              <a:t>χωρες</a:t>
            </a:r>
            <a:r>
              <a:rPr lang="el-GR" baseline="0" dirty="0"/>
              <a:t>  που </a:t>
            </a:r>
            <a:r>
              <a:rPr lang="el-GR" baseline="0" dirty="0" err="1"/>
              <a:t>δραστηριοποιειται</a:t>
            </a:r>
            <a:r>
              <a:rPr lang="el-GR" baseline="0" dirty="0"/>
              <a:t> ο ΟΤΕ</a:t>
            </a:r>
          </a:p>
          <a:p>
            <a:pPr marL="171450" indent="-171450">
              <a:buFont typeface="Arial" panose="020B0604020202020204" pitchFamily="34" charset="0"/>
              <a:buChar char="•"/>
            </a:pPr>
            <a:r>
              <a:rPr lang="el-GR" baseline="0" dirty="0"/>
              <a:t>Στην </a:t>
            </a:r>
            <a:r>
              <a:rPr lang="el-GR" baseline="0" dirty="0" err="1"/>
              <a:t>αναφορα</a:t>
            </a:r>
            <a:r>
              <a:rPr lang="el-GR" baseline="0" dirty="0"/>
              <a:t> που </a:t>
            </a:r>
            <a:r>
              <a:rPr lang="el-GR" baseline="0" dirty="0" err="1"/>
              <a:t>κανουμε</a:t>
            </a:r>
            <a:r>
              <a:rPr lang="el-GR" baseline="0" dirty="0"/>
              <a:t> </a:t>
            </a:r>
            <a:r>
              <a:rPr lang="el-GR" baseline="0" dirty="0" err="1"/>
              <a:t>γα</a:t>
            </a:r>
            <a:r>
              <a:rPr lang="el-GR" baseline="0" dirty="0"/>
              <a:t> την </a:t>
            </a:r>
            <a:r>
              <a:rPr lang="el-GR" baseline="0" dirty="0" err="1"/>
              <a:t>Αλβανια</a:t>
            </a:r>
            <a:r>
              <a:rPr lang="el-GR" baseline="0" dirty="0"/>
              <a:t> θα </a:t>
            </a:r>
            <a:r>
              <a:rPr lang="el-GR" baseline="0" dirty="0" err="1"/>
              <a:t>φευγει</a:t>
            </a:r>
            <a:r>
              <a:rPr lang="el-GR" baseline="0" dirty="0"/>
              <a:t> το </a:t>
            </a:r>
            <a:r>
              <a:rPr lang="el-GR" baseline="0" dirty="0" err="1"/>
              <a:t>χρωμα</a:t>
            </a:r>
            <a:r>
              <a:rPr lang="el-GR" baseline="0" dirty="0"/>
              <a:t> από </a:t>
            </a:r>
            <a:r>
              <a:rPr lang="el-GR" baseline="0" dirty="0" err="1"/>
              <a:t>Αλβανια</a:t>
            </a:r>
            <a:endParaRPr lang="el-GR" baseline="0" dirty="0"/>
          </a:p>
          <a:p>
            <a:pPr marL="171450" indent="-171450">
              <a:buFont typeface="Arial" panose="020B0604020202020204" pitchFamily="34" charset="0"/>
              <a:buChar char="•"/>
            </a:pPr>
            <a:r>
              <a:rPr lang="el-GR" baseline="0" dirty="0" err="1"/>
              <a:t>Διαγραμμα</a:t>
            </a:r>
            <a:r>
              <a:rPr lang="el-GR" baseline="0" dirty="0"/>
              <a:t> που θα </a:t>
            </a:r>
            <a:r>
              <a:rPr lang="el-GR" baseline="0" dirty="0" err="1"/>
              <a:t>δειχνει</a:t>
            </a:r>
            <a:r>
              <a:rPr lang="el-GR" baseline="0" dirty="0"/>
              <a:t> τι </a:t>
            </a:r>
            <a:r>
              <a:rPr lang="el-GR" baseline="0" dirty="0" err="1"/>
              <a:t>ποσοστο</a:t>
            </a:r>
            <a:r>
              <a:rPr lang="el-GR" baseline="0" dirty="0"/>
              <a:t> </a:t>
            </a:r>
            <a:r>
              <a:rPr lang="el-GR" baseline="0" dirty="0" err="1"/>
              <a:t>εσοδων</a:t>
            </a:r>
            <a:r>
              <a:rPr lang="el-GR" baseline="0" dirty="0"/>
              <a:t> </a:t>
            </a:r>
            <a:r>
              <a:rPr lang="el-GR" baseline="0" dirty="0" err="1"/>
              <a:t>εχει</a:t>
            </a:r>
            <a:r>
              <a:rPr lang="el-GR" baseline="0" dirty="0"/>
              <a:t> ο ΟΤΕ από κάθε </a:t>
            </a:r>
            <a:r>
              <a:rPr lang="el-GR" baseline="0" dirty="0" err="1"/>
              <a:t>χωρα</a:t>
            </a:r>
            <a:endParaRPr lang="el-GR" baseline="0" dirty="0"/>
          </a:p>
        </p:txBody>
      </p:sp>
      <p:sp>
        <p:nvSpPr>
          <p:cNvPr id="4" name="Slide Number Placeholder 3"/>
          <p:cNvSpPr>
            <a:spLocks noGrp="1"/>
          </p:cNvSpPr>
          <p:nvPr>
            <p:ph type="sldNum" sz="quarter" idx="10"/>
          </p:nvPr>
        </p:nvSpPr>
        <p:spPr/>
        <p:txBody>
          <a:bodyPr/>
          <a:lstStyle/>
          <a:p>
            <a:fld id="{1653029A-B8BF-4AA0-AB15-1D6DE980F418}" type="slidenum">
              <a:rPr lang="el-GR" smtClean="0"/>
              <a:t>4</a:t>
            </a:fld>
            <a:endParaRPr lang="el-GR"/>
          </a:p>
        </p:txBody>
      </p:sp>
    </p:spTree>
    <p:extLst>
      <p:ext uri="{BB962C8B-B14F-4D97-AF65-F5344CB8AC3E}">
        <p14:creationId xmlns:p14="http://schemas.microsoft.com/office/powerpoint/2010/main" val="240364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3029A-B8BF-4AA0-AB15-1D6DE980F418}"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04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6</a:t>
            </a:fld>
            <a:endParaRPr lang="el-GR"/>
          </a:p>
        </p:txBody>
      </p:sp>
    </p:spTree>
    <p:extLst>
      <p:ext uri="{BB962C8B-B14F-4D97-AF65-F5344CB8AC3E}">
        <p14:creationId xmlns:p14="http://schemas.microsoft.com/office/powerpoint/2010/main" val="369901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7</a:t>
            </a:fld>
            <a:endParaRPr lang="el-GR"/>
          </a:p>
        </p:txBody>
      </p:sp>
    </p:spTree>
    <p:extLst>
      <p:ext uri="{BB962C8B-B14F-4D97-AF65-F5344CB8AC3E}">
        <p14:creationId xmlns:p14="http://schemas.microsoft.com/office/powerpoint/2010/main" val="274551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8</a:t>
            </a:fld>
            <a:endParaRPr lang="el-GR"/>
          </a:p>
        </p:txBody>
      </p:sp>
    </p:spTree>
    <p:extLst>
      <p:ext uri="{BB962C8B-B14F-4D97-AF65-F5344CB8AC3E}">
        <p14:creationId xmlns:p14="http://schemas.microsoft.com/office/powerpoint/2010/main" val="29317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10"/>
          </p:nvPr>
        </p:nvSpPr>
        <p:spPr/>
        <p:txBody>
          <a:bodyPr/>
          <a:lstStyle/>
          <a:p>
            <a:fld id="{1653029A-B8BF-4AA0-AB15-1D6DE980F418}" type="slidenum">
              <a:rPr lang="el-GR" smtClean="0"/>
              <a:t>11</a:t>
            </a:fld>
            <a:endParaRPr lang="el-GR"/>
          </a:p>
        </p:txBody>
      </p:sp>
    </p:spTree>
    <p:extLst>
      <p:ext uri="{BB962C8B-B14F-4D97-AF65-F5344CB8AC3E}">
        <p14:creationId xmlns:p14="http://schemas.microsoft.com/office/powerpoint/2010/main" val="12246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D95A28A8-FB47-454D-8F06-AF97AFB27233}" type="datetimeFigureOut">
              <a:rPr lang="el-GR" smtClean="0"/>
              <a:t>03/Απρ/2019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98584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95A28A8-FB47-454D-8F06-AF97AFB27233}" type="datetimeFigureOut">
              <a:rPr lang="el-GR" smtClean="0"/>
              <a:t>03/Απρ/2019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24244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95A28A8-FB47-454D-8F06-AF97AFB27233}" type="datetimeFigureOut">
              <a:rPr lang="el-GR" smtClean="0"/>
              <a:t>03/Απρ/2019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208720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95A28A8-FB47-454D-8F06-AF97AFB27233}" type="datetimeFigureOut">
              <a:rPr lang="el-GR" smtClean="0"/>
              <a:t>03/Απρ/2019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261378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5A28A8-FB47-454D-8F06-AF97AFB27233}" type="datetimeFigureOut">
              <a:rPr lang="el-GR" smtClean="0"/>
              <a:t>03/Απρ/2019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31156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D95A28A8-FB47-454D-8F06-AF97AFB27233}" type="datetimeFigureOut">
              <a:rPr lang="el-GR" smtClean="0"/>
              <a:t>03/Απρ/2019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49403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95A28A8-FB47-454D-8F06-AF97AFB27233}" type="datetimeFigureOut">
              <a:rPr lang="el-GR" smtClean="0"/>
              <a:t>03/Απρ/2019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1764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D95A28A8-FB47-454D-8F06-AF97AFB27233}" type="datetimeFigureOut">
              <a:rPr lang="el-GR" smtClean="0"/>
              <a:t>03/Απρ/2019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26395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28A8-FB47-454D-8F06-AF97AFB27233}" type="datetimeFigureOut">
              <a:rPr lang="el-GR" smtClean="0"/>
              <a:t>03/Απρ/2019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00897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5A28A8-FB47-454D-8F06-AF97AFB27233}" type="datetimeFigureOut">
              <a:rPr lang="el-GR" smtClean="0"/>
              <a:t>03/Απρ/2019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153548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5A28A8-FB47-454D-8F06-AF97AFB27233}" type="datetimeFigureOut">
              <a:rPr lang="el-GR" smtClean="0"/>
              <a:t>03/Απρ/2019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FA1769-B673-4061-9DB1-1B5CE4293D6A}" type="slidenum">
              <a:rPr lang="el-GR" smtClean="0"/>
              <a:t>‹#›</a:t>
            </a:fld>
            <a:endParaRPr lang="el-GR"/>
          </a:p>
        </p:txBody>
      </p:sp>
    </p:spTree>
    <p:extLst>
      <p:ext uri="{BB962C8B-B14F-4D97-AF65-F5344CB8AC3E}">
        <p14:creationId xmlns:p14="http://schemas.microsoft.com/office/powerpoint/2010/main" val="38397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28A8-FB47-454D-8F06-AF97AFB27233}" type="datetimeFigureOut">
              <a:rPr lang="el-GR" smtClean="0"/>
              <a:t>03/Απρ/2019</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A1769-B673-4061-9DB1-1B5CE4293D6A}" type="slidenum">
              <a:rPr lang="el-GR" smtClean="0"/>
              <a:t>‹#›</a:t>
            </a:fld>
            <a:endParaRPr lang="el-GR"/>
          </a:p>
        </p:txBody>
      </p:sp>
    </p:spTree>
    <p:extLst>
      <p:ext uri="{BB962C8B-B14F-4D97-AF65-F5344CB8AC3E}">
        <p14:creationId xmlns:p14="http://schemas.microsoft.com/office/powerpoint/2010/main" val="106469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5.png"/><Relationship Id="rId3" Type="http://schemas.openxmlformats.org/officeDocument/2006/relationships/image" Target="../media/image60.jpeg"/><Relationship Id="rId7" Type="http://schemas.openxmlformats.org/officeDocument/2006/relationships/image" Target="../media/image63.png"/><Relationship Id="rId12" Type="http://schemas.openxmlformats.org/officeDocument/2006/relationships/image" Target="../media/image27.png"/><Relationship Id="rId2" Type="http://schemas.openxmlformats.org/officeDocument/2006/relationships/image" Target="../media/image59.png"/><Relationship Id="rId16"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24.sv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23.png"/><Relationship Id="rId4" Type="http://schemas.openxmlformats.org/officeDocument/2006/relationships/image" Target="../media/image33.png"/><Relationship Id="rId9" Type="http://schemas.openxmlformats.org/officeDocument/2006/relationships/image" Target="../media/image65.jpe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4.svg"/><Relationship Id="rId3" Type="http://schemas.openxmlformats.org/officeDocument/2006/relationships/image" Target="../media/image33.png"/><Relationship Id="rId7" Type="http://schemas.openxmlformats.org/officeDocument/2006/relationships/image" Target="../media/image69.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0.xml"/><Relationship Id="rId11" Type="http://schemas.openxmlformats.org/officeDocument/2006/relationships/image" Target="../media/image26.png"/><Relationship Id="rId5" Type="http://schemas.openxmlformats.org/officeDocument/2006/relationships/chart" Target="../charts/chart9.xml"/><Relationship Id="rId15" Type="http://schemas.openxmlformats.org/officeDocument/2006/relationships/image" Target="../media/image67.svg"/><Relationship Id="rId10" Type="http://schemas.openxmlformats.org/officeDocument/2006/relationships/image" Target="../media/image25.png"/><Relationship Id="rId4" Type="http://schemas.openxmlformats.org/officeDocument/2006/relationships/image" Target="../media/image68.png"/><Relationship Id="rId9" Type="http://schemas.openxmlformats.org/officeDocument/2006/relationships/image" Target="../media/image27.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0.png"/><Relationship Id="rId26" Type="http://schemas.microsoft.com/office/2007/relationships/hdphoto" Target="../media/hdphoto7.wdp"/><Relationship Id="rId3" Type="http://schemas.openxmlformats.org/officeDocument/2006/relationships/image" Target="../media/image71.png"/><Relationship Id="rId21" Type="http://schemas.microsoft.com/office/2007/relationships/hdphoto" Target="../media/hdphoto5.wdp"/><Relationship Id="rId7" Type="http://schemas.openxmlformats.org/officeDocument/2006/relationships/image" Target="../media/image23.png"/><Relationship Id="rId12" Type="http://schemas.openxmlformats.org/officeDocument/2006/relationships/image" Target="../media/image75.png"/><Relationship Id="rId17" Type="http://schemas.microsoft.com/office/2007/relationships/hdphoto" Target="../media/hdphoto3.wdp"/><Relationship Id="rId25" Type="http://schemas.openxmlformats.org/officeDocument/2006/relationships/image" Target="../media/image84.png"/><Relationship Id="rId33" Type="http://schemas.openxmlformats.org/officeDocument/2006/relationships/image" Target="../media/image29.svg"/><Relationship Id="rId2" Type="http://schemas.openxmlformats.org/officeDocument/2006/relationships/notesSlide" Target="../notesSlides/notesSlide10.xml"/><Relationship Id="rId16" Type="http://schemas.openxmlformats.org/officeDocument/2006/relationships/image" Target="../media/image79.png"/><Relationship Id="rId20" Type="http://schemas.openxmlformats.org/officeDocument/2006/relationships/image" Target="../media/image81.png"/><Relationship Id="rId29"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26.png"/><Relationship Id="rId24" Type="http://schemas.microsoft.com/office/2007/relationships/hdphoto" Target="../media/hdphoto6.wdp"/><Relationship Id="rId32" Type="http://schemas.openxmlformats.org/officeDocument/2006/relationships/image" Target="../media/image28.png"/><Relationship Id="rId5" Type="http://schemas.openxmlformats.org/officeDocument/2006/relationships/image" Target="../media/image73.png"/><Relationship Id="rId15" Type="http://schemas.openxmlformats.org/officeDocument/2006/relationships/image" Target="../media/image78.png"/><Relationship Id="rId23" Type="http://schemas.openxmlformats.org/officeDocument/2006/relationships/image" Target="../media/image83.png"/><Relationship Id="rId28" Type="http://schemas.microsoft.com/office/2007/relationships/hdphoto" Target="../media/hdphoto8.wdp"/><Relationship Id="rId10" Type="http://schemas.openxmlformats.org/officeDocument/2006/relationships/image" Target="../media/image25.png"/><Relationship Id="rId19" Type="http://schemas.microsoft.com/office/2007/relationships/hdphoto" Target="../media/hdphoto4.wdp"/><Relationship Id="rId31"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27.png"/><Relationship Id="rId14" Type="http://schemas.openxmlformats.org/officeDocument/2006/relationships/image" Target="../media/image77.png"/><Relationship Id="rId22" Type="http://schemas.openxmlformats.org/officeDocument/2006/relationships/image" Target="../media/image82.png"/><Relationship Id="rId27" Type="http://schemas.openxmlformats.org/officeDocument/2006/relationships/image" Target="../media/image85.png"/><Relationship Id="rId30" Type="http://schemas.microsoft.com/office/2007/relationships/hdphoto" Target="../media/hdphoto9.wdp"/><Relationship Id="rId8"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3.png"/><Relationship Id="rId18" Type="http://schemas.openxmlformats.org/officeDocument/2006/relationships/image" Target="../media/image33.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jpeg"/><Relationship Id="rId17"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27.png"/><Relationship Id="rId10" Type="http://schemas.openxmlformats.org/officeDocument/2006/relationships/image" Target="../media/image94.jpeg"/><Relationship Id="rId19" Type="http://schemas.openxmlformats.org/officeDocument/2006/relationships/image" Target="../media/image97.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33.png"/><Relationship Id="rId7" Type="http://schemas.openxmlformats.org/officeDocument/2006/relationships/chart" Target="../charts/chart11.xml"/><Relationship Id="rId12"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99.png"/><Relationship Id="rId4" Type="http://schemas.openxmlformats.org/officeDocument/2006/relationships/image" Target="../media/image27.png"/><Relationship Id="rId9"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png"/><Relationship Id="rId7" Type="http://schemas.openxmlformats.org/officeDocument/2006/relationships/image" Target="../media/image100.png"/><Relationship Id="rId12"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chart" Target="../charts/chart14.xml"/><Relationship Id="rId5" Type="http://schemas.openxmlformats.org/officeDocument/2006/relationships/image" Target="../media/image23.png"/><Relationship Id="rId10" Type="http://schemas.openxmlformats.org/officeDocument/2006/relationships/image" Target="../media/image101.png"/><Relationship Id="rId4" Type="http://schemas.openxmlformats.org/officeDocument/2006/relationships/image" Target="../media/image27.png"/><Relationship Id="rId9" Type="http://schemas.openxmlformats.org/officeDocument/2006/relationships/chart" Target="../charts/chart13.xml"/></Relationships>
</file>

<file path=ppt/slides/_rels/slide16.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33.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4.svg"/><Relationship Id="rId5" Type="http://schemas.openxmlformats.org/officeDocument/2006/relationships/image" Target="../media/image100.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chart" Target="../charts/chart17.xml"/></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103.png"/><Relationship Id="rId7" Type="http://schemas.openxmlformats.org/officeDocument/2006/relationships/image" Target="../media/image24.sv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15.xml"/><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4.png"/><Relationship Id="rId5" Type="http://schemas.openxmlformats.org/officeDocument/2006/relationships/image" Target="../media/image27.png"/><Relationship Id="rId15" Type="http://schemas.openxmlformats.org/officeDocument/2006/relationships/image" Target="../media/image108.png"/><Relationship Id="rId10" Type="http://schemas.openxmlformats.org/officeDocument/2006/relationships/chart" Target="../charts/chart18.xml"/><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26.png"/><Relationship Id="rId14"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24.svg"/><Relationship Id="rId3" Type="http://schemas.openxmlformats.org/officeDocument/2006/relationships/image" Target="../media/image33.png"/><Relationship Id="rId7" Type="http://schemas.openxmlformats.org/officeDocument/2006/relationships/image" Target="../media/image112.png"/><Relationship Id="rId12" Type="http://schemas.openxmlformats.org/officeDocument/2006/relationships/image" Target="../media/image23.png"/><Relationship Id="rId17" Type="http://schemas.openxmlformats.org/officeDocument/2006/relationships/image" Target="../media/image117.svg"/><Relationship Id="rId2" Type="http://schemas.openxmlformats.org/officeDocument/2006/relationships/notesSlide" Target="../notesSlides/notesSlide16.xml"/><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5.png"/><Relationship Id="rId5" Type="http://schemas.openxmlformats.org/officeDocument/2006/relationships/image" Target="../media/image100.png"/><Relationship Id="rId15" Type="http://schemas.openxmlformats.org/officeDocument/2006/relationships/image" Target="../media/image29.svg"/><Relationship Id="rId10" Type="http://schemas.openxmlformats.org/officeDocument/2006/relationships/chart" Target="../charts/chart19.xml"/><Relationship Id="rId4" Type="http://schemas.openxmlformats.org/officeDocument/2006/relationships/image" Target="../media/image27.png"/><Relationship Id="rId9" Type="http://schemas.openxmlformats.org/officeDocument/2006/relationships/image" Target="../media/image114.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1.png"/><Relationship Id="rId5" Type="http://schemas.openxmlformats.org/officeDocument/2006/relationships/image" Target="../media/image119.svg"/><Relationship Id="rId10" Type="http://schemas.openxmlformats.org/officeDocument/2006/relationships/image" Target="../media/image25.png"/><Relationship Id="rId4" Type="http://schemas.openxmlformats.org/officeDocument/2006/relationships/image" Target="../media/image118.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chart" Target="../charts/chart1.xml"/><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3.png"/><Relationship Id="rId3" Type="http://schemas.openxmlformats.org/officeDocument/2006/relationships/image" Target="../media/image59.png"/><Relationship Id="rId7" Type="http://schemas.openxmlformats.org/officeDocument/2006/relationships/image" Target="../media/image28.png"/><Relationship Id="rId12" Type="http://schemas.openxmlformats.org/officeDocument/2006/relationships/image" Target="../media/image27.png"/><Relationship Id="rId17" Type="http://schemas.openxmlformats.org/officeDocument/2006/relationships/image" Target="../media/image48.png"/><Relationship Id="rId2" Type="http://schemas.openxmlformats.org/officeDocument/2006/relationships/notesSlide" Target="../notesSlides/notesSlide18.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33.png"/><Relationship Id="rId5" Type="http://schemas.microsoft.com/office/2007/relationships/hdphoto" Target="../media/hdphoto10.wdp"/><Relationship Id="rId15" Type="http://schemas.openxmlformats.org/officeDocument/2006/relationships/image" Target="../media/image25.png"/><Relationship Id="rId10" Type="http://schemas.microsoft.com/office/2007/relationships/hdphoto" Target="../media/hdphoto11.wdp"/><Relationship Id="rId4" Type="http://schemas.openxmlformats.org/officeDocument/2006/relationships/image" Target="../media/image122.png"/><Relationship Id="rId9" Type="http://schemas.openxmlformats.org/officeDocument/2006/relationships/image" Target="../media/image124.png"/><Relationship Id="rId1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3.png"/><Relationship Id="rId7" Type="http://schemas.openxmlformats.org/officeDocument/2006/relationships/image" Target="../media/image23.png"/><Relationship Id="rId12" Type="http://schemas.openxmlformats.org/officeDocument/2006/relationships/image" Target="../media/image127.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8.png"/><Relationship Id="rId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media/image125.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129.emf"/><Relationship Id="rId4" Type="http://schemas.openxmlformats.org/officeDocument/2006/relationships/image" Target="../media/image27.png"/><Relationship Id="rId9" Type="http://schemas.openxmlformats.org/officeDocument/2006/relationships/image" Target="../media/image128.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24.svg"/><Relationship Id="rId12"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2.png"/><Relationship Id="rId5" Type="http://schemas.openxmlformats.org/officeDocument/2006/relationships/image" Target="../media/image27.png"/><Relationship Id="rId10"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4.png"/><Relationship Id="rId7" Type="http://schemas.openxmlformats.org/officeDocument/2006/relationships/image" Target="../media/image2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136.png"/><Relationship Id="rId4" Type="http://schemas.microsoft.com/office/2007/relationships/hdphoto" Target="../media/hdphoto12.wdp"/><Relationship Id="rId9" Type="http://schemas.openxmlformats.org/officeDocument/2006/relationships/image" Target="../media/image1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emf"/><Relationship Id="rId3" Type="http://schemas.openxmlformats.org/officeDocument/2006/relationships/image" Target="../media/image142.emf"/><Relationship Id="rId7" Type="http://schemas.openxmlformats.org/officeDocument/2006/relationships/image" Target="../media/image145.png"/><Relationship Id="rId12" Type="http://schemas.openxmlformats.org/officeDocument/2006/relationships/image" Target="../media/image150.emf"/><Relationship Id="rId2" Type="http://schemas.openxmlformats.org/officeDocument/2006/relationships/image" Target="../media/image141.emf"/><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9.png"/><Relationship Id="rId5" Type="http://schemas.openxmlformats.org/officeDocument/2006/relationships/image" Target="../media/image144.emf"/><Relationship Id="rId10" Type="http://schemas.openxmlformats.org/officeDocument/2006/relationships/image" Target="../media/image148.jpeg"/><Relationship Id="rId4" Type="http://schemas.openxmlformats.org/officeDocument/2006/relationships/image" Target="../media/image143.emf"/><Relationship Id="rId9" Type="http://schemas.openxmlformats.org/officeDocument/2006/relationships/image" Target="../media/image147.PNG"/></Relationships>
</file>

<file path=ppt/slides/_rels/slide28.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image" Target="../media/image153.png"/><Relationship Id="rId7" Type="http://schemas.openxmlformats.org/officeDocument/2006/relationships/image" Target="../media/image156.emf"/><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55.png"/><Relationship Id="rId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emf"/></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6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2.emf"/><Relationship Id="rId5" Type="http://schemas.openxmlformats.org/officeDocument/2006/relationships/image" Target="../media/image161.emf"/><Relationship Id="rId4" Type="http://schemas.openxmlformats.org/officeDocument/2006/relationships/image" Target="../media/image160.em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emf"/></Relationships>
</file>

<file path=ppt/slides/_rels/slide32.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23.png"/><Relationship Id="rId5" Type="http://schemas.microsoft.com/office/2007/relationships/hdphoto" Target="../media/hdphoto10.wdp"/><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29.svg"/><Relationship Id="rId5" Type="http://schemas.microsoft.com/office/2007/relationships/hdphoto" Target="../media/hdphoto11.wdp"/><Relationship Id="rId10" Type="http://schemas.openxmlformats.org/officeDocument/2006/relationships/image" Target="../media/image28.png"/><Relationship Id="rId4" Type="http://schemas.openxmlformats.org/officeDocument/2006/relationships/image" Target="../media/image124.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71.png"/></Relationships>
</file>

<file path=ppt/slides/_rels/slide3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33.png"/><Relationship Id="rId7" Type="http://schemas.microsoft.com/office/2007/relationships/hdphoto" Target="../media/hdphoto10.wdp"/><Relationship Id="rId12" Type="http://schemas.openxmlformats.org/officeDocument/2006/relationships/image" Target="../media/image175.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22.png"/><Relationship Id="rId11" Type="http://schemas.openxmlformats.org/officeDocument/2006/relationships/image" Target="../media/image172.emf"/><Relationship Id="rId5" Type="http://schemas.openxmlformats.org/officeDocument/2006/relationships/image" Target="../media/image13.png"/><Relationship Id="rId10" Type="http://schemas.openxmlformats.org/officeDocument/2006/relationships/oleObject" Target="../embeddings/oleObject5.bin"/><Relationship Id="rId4" Type="http://schemas.openxmlformats.org/officeDocument/2006/relationships/image" Target="../media/image8.png"/><Relationship Id="rId9" Type="http://schemas.openxmlformats.org/officeDocument/2006/relationships/image" Target="../media/image174.png"/></Relationships>
</file>

<file path=ppt/slides/_rels/slide39.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1.emf"/><Relationship Id="rId3" Type="http://schemas.openxmlformats.org/officeDocument/2006/relationships/notesSlide" Target="../notesSlides/notesSlide4.xml"/><Relationship Id="rId7" Type="http://schemas.openxmlformats.org/officeDocument/2006/relationships/image" Target="../media/image18.emf"/><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0.emf"/><Relationship Id="rId5" Type="http://schemas.openxmlformats.org/officeDocument/2006/relationships/image" Target="../media/image22.png"/><Relationship Id="rId10" Type="http://schemas.openxmlformats.org/officeDocument/2006/relationships/oleObject" Target="../embeddings/oleObject3.bin"/><Relationship Id="rId4" Type="http://schemas.openxmlformats.org/officeDocument/2006/relationships/image" Target="../media/image16.png"/><Relationship Id="rId9" Type="http://schemas.openxmlformats.org/officeDocument/2006/relationships/image" Target="../media/image19.emf"/></Relationships>
</file>

<file path=ppt/slides/_rels/slide40.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1.emf"/><Relationship Id="rId5" Type="http://schemas.openxmlformats.org/officeDocument/2006/relationships/oleObject" Target="../embeddings/oleObject6.bin"/><Relationship Id="rId4" Type="http://schemas.openxmlformats.org/officeDocument/2006/relationships/image" Target="../media/image182.emf"/></Relationships>
</file>

<file path=ppt/slides/_rels/slide43.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0.svg"/><Relationship Id="rId3" Type="http://schemas.openxmlformats.org/officeDocument/2006/relationships/notesSlide" Target="../notesSlides/notesSlide26.xml"/><Relationship Id="rId7" Type="http://schemas.openxmlformats.org/officeDocument/2006/relationships/image" Target="../media/image185.png"/><Relationship Id="rId12" Type="http://schemas.openxmlformats.org/officeDocument/2006/relationships/image" Target="../media/image18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84.png"/><Relationship Id="rId11" Type="http://schemas.openxmlformats.org/officeDocument/2006/relationships/image" Target="../media/image188.svg"/><Relationship Id="rId5" Type="http://schemas.openxmlformats.org/officeDocument/2006/relationships/image" Target="../media/image183.emf"/><Relationship Id="rId15" Type="http://schemas.openxmlformats.org/officeDocument/2006/relationships/image" Target="../media/image29.svg"/><Relationship Id="rId10" Type="http://schemas.openxmlformats.org/officeDocument/2006/relationships/image" Target="../media/image187.png"/><Relationship Id="rId4" Type="http://schemas.openxmlformats.org/officeDocument/2006/relationships/package" Target="../embeddings/Microsoft_Excel_Worksheet2.xlsx"/><Relationship Id="rId9" Type="http://schemas.openxmlformats.org/officeDocument/2006/relationships/image" Target="../media/image33.png"/><Relationship Id="rId14" Type="http://schemas.openxmlformats.org/officeDocument/2006/relationships/image" Target="../media/image28.png"/></Relationships>
</file>

<file path=ppt/slides/_rels/slide44.xml.rels><?xml version="1.0" encoding="UTF-8" standalone="yes"?>
<Relationships xmlns="http://schemas.openxmlformats.org/package/2006/relationships"><Relationship Id="rId13" Type="http://schemas.openxmlformats.org/officeDocument/2006/relationships/slide" Target="slide5.xml"/><Relationship Id="rId18" Type="http://schemas.openxmlformats.org/officeDocument/2006/relationships/slide" Target="slide19.xml"/><Relationship Id="rId26" Type="http://schemas.openxmlformats.org/officeDocument/2006/relationships/slide" Target="slide28.xml"/><Relationship Id="rId39" Type="http://schemas.openxmlformats.org/officeDocument/2006/relationships/slide" Target="slide42.xml"/><Relationship Id="rId21" Type="http://schemas.openxmlformats.org/officeDocument/2006/relationships/slide" Target="slide22.xml"/><Relationship Id="rId34" Type="http://schemas.openxmlformats.org/officeDocument/2006/relationships/slide" Target="slide33.xml"/><Relationship Id="rId7" Type="http://schemas.openxmlformats.org/officeDocument/2006/relationships/slide" Target="slide11.xml"/><Relationship Id="rId2" Type="http://schemas.openxmlformats.org/officeDocument/2006/relationships/slide" Target="slide6.xml"/><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31.xml"/><Relationship Id="rId41"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xml"/><Relationship Id="rId24" Type="http://schemas.openxmlformats.org/officeDocument/2006/relationships/slide" Target="slide26.xml"/><Relationship Id="rId32" Type="http://schemas.openxmlformats.org/officeDocument/2006/relationships/slide" Target="slide40.xml"/><Relationship Id="rId37" Type="http://schemas.openxmlformats.org/officeDocument/2006/relationships/slide" Target="slide37.xml"/><Relationship Id="rId40" Type="http://schemas.openxmlformats.org/officeDocument/2006/relationships/slide" Target="slide43.xml"/><Relationship Id="rId5" Type="http://schemas.openxmlformats.org/officeDocument/2006/relationships/slide" Target="slide9.xml"/><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5.xml"/><Relationship Id="rId10" Type="http://schemas.openxmlformats.org/officeDocument/2006/relationships/slide" Target="slide14.xml"/><Relationship Id="rId19" Type="http://schemas.openxmlformats.org/officeDocument/2006/relationships/slide" Target="slide20.xml"/><Relationship Id="rId31" Type="http://schemas.openxmlformats.org/officeDocument/2006/relationships/slide" Target="slide38.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5.xml"/><Relationship Id="rId22" Type="http://schemas.openxmlformats.org/officeDocument/2006/relationships/slide" Target="slide23.xml"/><Relationship Id="rId27" Type="http://schemas.openxmlformats.org/officeDocument/2006/relationships/slide" Target="slide29.xml"/><Relationship Id="rId30" Type="http://schemas.openxmlformats.org/officeDocument/2006/relationships/slide" Target="slide32.xml"/><Relationship Id="rId35" Type="http://schemas.openxmlformats.org/officeDocument/2006/relationships/slide" Target="slide34.xml"/><Relationship Id="rId8" Type="http://schemas.openxmlformats.org/officeDocument/2006/relationships/slide" Target="slide12.xml"/><Relationship Id="rId3" Type="http://schemas.openxmlformats.org/officeDocument/2006/relationships/slide" Target="slide7.xml"/><Relationship Id="rId12" Type="http://schemas.openxmlformats.org/officeDocument/2006/relationships/slide" Target="slide4.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slide" Target="slide39.xml"/><Relationship Id="rId38" Type="http://schemas.openxmlformats.org/officeDocument/2006/relationships/slide" Target="slide41.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5.xm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jpeg"/><Relationship Id="rId18" Type="http://schemas.openxmlformats.org/officeDocument/2006/relationships/image" Target="../media/image24.svg"/><Relationship Id="rId3" Type="http://schemas.openxmlformats.org/officeDocument/2006/relationships/chart" Target="../charts/chart6.xml"/><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35.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39.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chart" Target="../charts/chart7.xml"/><Relationship Id="rId5" Type="http://schemas.openxmlformats.org/officeDocument/2006/relationships/image" Target="../media/image31.jpe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25.png"/><Relationship Id="rId4" Type="http://schemas.openxmlformats.org/officeDocument/2006/relationships/image" Target="../media/image30.jpeg"/><Relationship Id="rId9" Type="http://schemas.openxmlformats.org/officeDocument/2006/relationships/image" Target="../media/image10.png"/><Relationship Id="rId14" Type="http://schemas.openxmlformats.org/officeDocument/2006/relationships/image" Target="../media/image37.png"/><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hart" Target="../charts/chart8.xml"/><Relationship Id="rId3" Type="http://schemas.openxmlformats.org/officeDocument/2006/relationships/image" Target="../media/image42.png"/><Relationship Id="rId7" Type="http://schemas.openxmlformats.org/officeDocument/2006/relationships/image" Target="../media/image39.png"/><Relationship Id="rId12"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26.png"/><Relationship Id="rId5" Type="http://schemas.openxmlformats.org/officeDocument/2006/relationships/image" Target="../media/image44.jpeg"/><Relationship Id="rId15" Type="http://schemas.openxmlformats.org/officeDocument/2006/relationships/image" Target="../media/image47.jpeg"/><Relationship Id="rId10" Type="http://schemas.openxmlformats.org/officeDocument/2006/relationships/image" Target="../media/image25.png"/><Relationship Id="rId4" Type="http://schemas.openxmlformats.org/officeDocument/2006/relationships/image" Target="../media/image43.png"/><Relationship Id="rId9" Type="http://schemas.openxmlformats.org/officeDocument/2006/relationships/image" Target="../media/image24.svg"/><Relationship Id="rId14" Type="http://schemas.openxmlformats.org/officeDocument/2006/relationships/image" Target="../media/image4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49.emf"/><Relationship Id="rId7" Type="http://schemas.openxmlformats.org/officeDocument/2006/relationships/image" Target="../media/image53.png"/><Relationship Id="rId12" Type="http://schemas.openxmlformats.org/officeDocument/2006/relationships/image" Target="../media/image39.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33.png"/><Relationship Id="rId5" Type="http://schemas.openxmlformats.org/officeDocument/2006/relationships/image" Target="../media/image51.png"/><Relationship Id="rId15" Type="http://schemas.openxmlformats.org/officeDocument/2006/relationships/image" Target="../media/image25.png"/><Relationship Id="rId10" Type="http://schemas.openxmlformats.org/officeDocument/2006/relationships/image" Target="../media/image55.svg"/><Relationship Id="rId4" Type="http://schemas.openxmlformats.org/officeDocument/2006/relationships/image" Target="../media/image50.emf"/><Relationship Id="rId9" Type="http://schemas.openxmlformats.org/officeDocument/2006/relationships/image" Target="../media/image54.pn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24.svg"/><Relationship Id="rId4" Type="http://schemas.openxmlformats.org/officeDocument/2006/relationships/image" Target="../media/image5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756" t="11307" r="102" b="7654"/>
          <a:stretch/>
        </p:blipFill>
        <p:spPr>
          <a:xfrm>
            <a:off x="0" y="0"/>
            <a:ext cx="12192000" cy="6858000"/>
          </a:xfrm>
          <a:prstGeom prst="rect">
            <a:avLst/>
          </a:prstGeom>
        </p:spPr>
      </p:pic>
      <p:sp>
        <p:nvSpPr>
          <p:cNvPr id="3" name="Rectangle 2"/>
          <p:cNvSpPr/>
          <p:nvPr/>
        </p:nvSpPr>
        <p:spPr>
          <a:xfrm>
            <a:off x="9251950" y="0"/>
            <a:ext cx="2940050" cy="6858000"/>
          </a:xfrm>
          <a:prstGeom prst="rect">
            <a:avLst/>
          </a:prstGeom>
          <a:solidFill>
            <a:srgbClr val="E6E6E6">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0" name="Group 29"/>
          <p:cNvGrpSpPr/>
          <p:nvPr/>
        </p:nvGrpSpPr>
        <p:grpSpPr>
          <a:xfrm>
            <a:off x="-16328" y="2883769"/>
            <a:ext cx="5578928" cy="3974231"/>
            <a:chOff x="-16328" y="2883769"/>
            <a:chExt cx="5578928" cy="3974231"/>
          </a:xfrm>
        </p:grpSpPr>
        <p:grpSp>
          <p:nvGrpSpPr>
            <p:cNvPr id="31" name="Group 30"/>
            <p:cNvGrpSpPr/>
            <p:nvPr/>
          </p:nvGrpSpPr>
          <p:grpSpPr>
            <a:xfrm>
              <a:off x="0" y="2883769"/>
              <a:ext cx="5562600" cy="3974231"/>
              <a:chOff x="-24119" y="1691496"/>
              <a:chExt cx="7393097" cy="5154187"/>
            </a:xfrm>
          </p:grpSpPr>
          <p:sp>
            <p:nvSpPr>
              <p:cNvPr id="33" name="Right Triangle 32"/>
              <p:cNvSpPr/>
              <p:nvPr/>
            </p:nvSpPr>
            <p:spPr>
              <a:xfrm>
                <a:off x="-24119" y="1691496"/>
                <a:ext cx="7393097" cy="5154187"/>
              </a:xfrm>
              <a:prstGeom prst="rtTriangle">
                <a:avLst/>
              </a:prstGeom>
              <a:solidFill>
                <a:srgbClr val="E6E6E6">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58347" y="5653204"/>
                <a:ext cx="5815860" cy="985243"/>
              </a:xfrm>
              <a:prstGeom prst="rect">
                <a:avLst/>
              </a:prstGeom>
              <a:noFill/>
            </p:spPr>
            <p:txBody>
              <a:bodyPr wrap="square" rtlCol="0">
                <a:spAutoFit/>
              </a:bodyPr>
              <a:lstStyle/>
              <a:p>
                <a:r>
                  <a:rPr lang="en-US" sz="4000" b="1" dirty="0">
                    <a:solidFill>
                      <a:srgbClr val="3D5265"/>
                    </a:solidFill>
                  </a:rPr>
                  <a:t>Recommendation</a:t>
                </a:r>
                <a:endParaRPr lang="el-GR" sz="4000" b="1" dirty="0">
                  <a:solidFill>
                    <a:srgbClr val="3D5265"/>
                  </a:solidFill>
                </a:endParaRPr>
              </a:p>
            </p:txBody>
          </p:sp>
        </p:grpSp>
        <p:sp>
          <p:nvSpPr>
            <p:cNvPr id="32" name="TextBox 31"/>
            <p:cNvSpPr txBox="1"/>
            <p:nvPr/>
          </p:nvSpPr>
          <p:spPr>
            <a:xfrm>
              <a:off x="-16328" y="4529767"/>
              <a:ext cx="2937327" cy="1862048"/>
            </a:xfrm>
            <a:prstGeom prst="rect">
              <a:avLst/>
            </a:prstGeom>
            <a:noFill/>
          </p:spPr>
          <p:txBody>
            <a:bodyPr wrap="square" rtlCol="0">
              <a:spAutoFit/>
            </a:bodyPr>
            <a:lstStyle/>
            <a:p>
              <a:r>
                <a:rPr lang="en-US" sz="11500" b="1" dirty="0">
                  <a:gradFill flip="none" rotWithShape="1">
                    <a:gsLst>
                      <a:gs pos="32000">
                        <a:schemeClr val="accent6">
                          <a:lumMod val="89000"/>
                        </a:schemeClr>
                      </a:gs>
                      <a:gs pos="65000">
                        <a:srgbClr val="3D5265"/>
                      </a:gs>
                    </a:gsLst>
                    <a:lin ang="5400000" scaled="0"/>
                    <a:tileRect/>
                  </a:gradFill>
                </a:rPr>
                <a:t>BUY</a:t>
              </a:r>
            </a:p>
          </p:txBody>
        </p:sp>
      </p:grpSp>
      <p:sp>
        <p:nvSpPr>
          <p:cNvPr id="35" name="TextBox 34"/>
          <p:cNvSpPr txBox="1"/>
          <p:nvPr/>
        </p:nvSpPr>
        <p:spPr>
          <a:xfrm>
            <a:off x="1" y="276474"/>
            <a:ext cx="4248150" cy="400110"/>
          </a:xfrm>
          <a:prstGeom prst="rect">
            <a:avLst/>
          </a:prstGeom>
          <a:solidFill>
            <a:srgbClr val="E6E6E6">
              <a:alpha val="75000"/>
            </a:srgbClr>
          </a:solidFill>
        </p:spPr>
        <p:txBody>
          <a:bodyPr wrap="square" rtlCol="0">
            <a:spAutoFit/>
          </a:bodyPr>
          <a:lstStyle/>
          <a:p>
            <a:r>
              <a:rPr lang="en-US" sz="2000" b="1" dirty="0">
                <a:solidFill>
                  <a:srgbClr val="3D5265"/>
                </a:solidFill>
              </a:rPr>
              <a:t>CFA Institute Research Challenge 2019</a:t>
            </a:r>
            <a:endParaRPr lang="el-GR" sz="2000" b="1" dirty="0">
              <a:solidFill>
                <a:srgbClr val="3D5265"/>
              </a:solidFill>
            </a:endParaRPr>
          </a:p>
        </p:txBody>
      </p:sp>
      <p:grpSp>
        <p:nvGrpSpPr>
          <p:cNvPr id="22" name="Group 21"/>
          <p:cNvGrpSpPr/>
          <p:nvPr/>
        </p:nvGrpSpPr>
        <p:grpSpPr>
          <a:xfrm>
            <a:off x="9287393" y="200996"/>
            <a:ext cx="3313731" cy="4804115"/>
            <a:chOff x="9357123" y="-75738"/>
            <a:chExt cx="3313731" cy="4804115"/>
          </a:xfrm>
        </p:grpSpPr>
        <p:sp>
          <p:nvSpPr>
            <p:cNvPr id="17" name="TextBox 16"/>
            <p:cNvSpPr txBox="1"/>
            <p:nvPr/>
          </p:nvSpPr>
          <p:spPr>
            <a:xfrm>
              <a:off x="10164956" y="4328267"/>
              <a:ext cx="2481414" cy="400110"/>
            </a:xfrm>
            <a:prstGeom prst="rect">
              <a:avLst/>
            </a:prstGeom>
            <a:noFill/>
          </p:spPr>
          <p:txBody>
            <a:bodyPr wrap="square" rtlCol="0">
              <a:spAutoFit/>
            </a:bodyPr>
            <a:lstStyle/>
            <a:p>
              <a:r>
                <a:rPr lang="en-US" sz="2000" b="1" dirty="0">
                  <a:solidFill>
                    <a:srgbClr val="3D5265"/>
                  </a:solidFill>
                </a:rPr>
                <a:t>Makis Dragatsis</a:t>
              </a:r>
            </a:p>
          </p:txBody>
        </p:sp>
        <p:sp>
          <p:nvSpPr>
            <p:cNvPr id="19" name="TextBox 18"/>
            <p:cNvSpPr txBox="1"/>
            <p:nvPr/>
          </p:nvSpPr>
          <p:spPr>
            <a:xfrm>
              <a:off x="10161606" y="371636"/>
              <a:ext cx="2481414" cy="400110"/>
            </a:xfrm>
            <a:prstGeom prst="rect">
              <a:avLst/>
            </a:prstGeom>
            <a:noFill/>
          </p:spPr>
          <p:txBody>
            <a:bodyPr wrap="square" rtlCol="0">
              <a:spAutoFit/>
            </a:bodyPr>
            <a:lstStyle/>
            <a:p>
              <a:r>
                <a:rPr lang="en-US" sz="2000" b="1" dirty="0">
                  <a:solidFill>
                    <a:srgbClr val="3D5265"/>
                  </a:solidFill>
                </a:rPr>
                <a:t>Markos Zorzos</a:t>
              </a:r>
            </a:p>
          </p:txBody>
        </p:sp>
        <p:sp>
          <p:nvSpPr>
            <p:cNvPr id="21" name="TextBox 20"/>
            <p:cNvSpPr txBox="1"/>
            <p:nvPr/>
          </p:nvSpPr>
          <p:spPr>
            <a:xfrm>
              <a:off x="10189440" y="1438187"/>
              <a:ext cx="2481414" cy="400110"/>
            </a:xfrm>
            <a:prstGeom prst="rect">
              <a:avLst/>
            </a:prstGeom>
            <a:noFill/>
          </p:spPr>
          <p:txBody>
            <a:bodyPr wrap="square" rtlCol="0">
              <a:spAutoFit/>
            </a:bodyPr>
            <a:lstStyle/>
            <a:p>
              <a:r>
                <a:rPr lang="en-US" sz="2000" b="1" dirty="0">
                  <a:solidFill>
                    <a:srgbClr val="3D5265"/>
                  </a:solidFill>
                </a:rPr>
                <a:t>Kostis Mamais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839" y="3845798"/>
              <a:ext cx="726134" cy="8430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6174" y="975406"/>
              <a:ext cx="721222" cy="8424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623" y="-75738"/>
              <a:ext cx="720000" cy="842691"/>
            </a:xfrm>
            <a:prstGeom prst="rect">
              <a:avLst/>
            </a:prstGeom>
          </p:spPr>
        </p:pic>
        <p:sp>
          <p:nvSpPr>
            <p:cNvPr id="37" name="TextBox 36"/>
            <p:cNvSpPr txBox="1"/>
            <p:nvPr/>
          </p:nvSpPr>
          <p:spPr>
            <a:xfrm>
              <a:off x="10161606" y="2383246"/>
              <a:ext cx="2481414" cy="400110"/>
            </a:xfrm>
            <a:prstGeom prst="rect">
              <a:avLst/>
            </a:prstGeom>
            <a:noFill/>
          </p:spPr>
          <p:txBody>
            <a:bodyPr wrap="square" rtlCol="0">
              <a:spAutoFit/>
            </a:bodyPr>
            <a:lstStyle/>
            <a:p>
              <a:r>
                <a:rPr lang="en-US" sz="2000" b="1" dirty="0">
                  <a:solidFill>
                    <a:srgbClr val="3D5265"/>
                  </a:solidFill>
                </a:rPr>
                <a:t>Giannis Stamatis</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123" y="1929982"/>
              <a:ext cx="723840" cy="838773"/>
            </a:xfrm>
            <a:prstGeom prst="rect">
              <a:avLst/>
            </a:prstGeom>
          </p:spPr>
        </p:pic>
        <p:sp>
          <p:nvSpPr>
            <p:cNvPr id="41" name="TextBox 40"/>
            <p:cNvSpPr txBox="1"/>
            <p:nvPr/>
          </p:nvSpPr>
          <p:spPr>
            <a:xfrm>
              <a:off x="10186667" y="3345453"/>
              <a:ext cx="2481414" cy="400110"/>
            </a:xfrm>
            <a:prstGeom prst="rect">
              <a:avLst/>
            </a:prstGeom>
            <a:noFill/>
          </p:spPr>
          <p:txBody>
            <a:bodyPr wrap="square" rtlCol="0">
              <a:spAutoFit/>
            </a:bodyPr>
            <a:lstStyle/>
            <a:p>
              <a:r>
                <a:rPr lang="en-US" sz="2000" b="1" dirty="0">
                  <a:solidFill>
                    <a:srgbClr val="3D5265"/>
                  </a:solidFill>
                </a:rPr>
                <a:t>Christos Gkitersos</a:t>
              </a:r>
            </a:p>
          </p:txBody>
        </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839" y="2873155"/>
              <a:ext cx="722784" cy="842400"/>
            </a:xfrm>
            <a:prstGeom prst="rect">
              <a:avLst/>
            </a:prstGeom>
          </p:spPr>
        </p:pic>
      </p:gr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818" y="5405524"/>
            <a:ext cx="759960" cy="997817"/>
          </a:xfrm>
          <a:prstGeom prst="rect">
            <a:avLst/>
          </a:prstGeom>
        </p:spPr>
      </p:pic>
      <p:sp>
        <p:nvSpPr>
          <p:cNvPr id="45" name="TextBox 4"/>
          <p:cNvSpPr txBox="1"/>
          <p:nvPr/>
        </p:nvSpPr>
        <p:spPr>
          <a:xfrm>
            <a:off x="9993588" y="5499112"/>
            <a:ext cx="2156507" cy="307777"/>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D5265"/>
                </a:solidFill>
              </a:rPr>
              <a:t>University of Piraeus</a:t>
            </a:r>
            <a:endParaRPr lang="el-GR" sz="1400" b="1" dirty="0">
              <a:solidFill>
                <a:srgbClr val="3D5265"/>
              </a:solidFill>
            </a:endParaRPr>
          </a:p>
        </p:txBody>
      </p:sp>
      <p:sp>
        <p:nvSpPr>
          <p:cNvPr id="24" name="TextBox 4"/>
          <p:cNvSpPr txBox="1"/>
          <p:nvPr/>
        </p:nvSpPr>
        <p:spPr>
          <a:xfrm>
            <a:off x="9975339" y="5799822"/>
            <a:ext cx="2193003" cy="523220"/>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3D5265"/>
                </a:solidFill>
              </a:rPr>
              <a:t>Department of Banking and Financial Management</a:t>
            </a:r>
            <a:endParaRPr lang="el-GR" sz="1400" b="1" dirty="0">
              <a:solidFill>
                <a:srgbClr val="3D5265"/>
              </a:solidFill>
            </a:endParaRPr>
          </a:p>
        </p:txBody>
      </p:sp>
      <p:cxnSp>
        <p:nvCxnSpPr>
          <p:cNvPr id="6" name="Straight Connector 5"/>
          <p:cNvCxnSpPr/>
          <p:nvPr/>
        </p:nvCxnSpPr>
        <p:spPr>
          <a:xfrm>
            <a:off x="10034375" y="5797364"/>
            <a:ext cx="2008400" cy="0"/>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404" t="33212" b="31002"/>
          <a:stretch/>
        </p:blipFill>
        <p:spPr>
          <a:xfrm>
            <a:off x="9526020" y="3417468"/>
            <a:ext cx="307661" cy="11166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3497" b="89161" l="6471" r="94706">
                        <a14:backgroundMark x1="30000" y1="52797" x2="29706" y2="51049"/>
                        <a14:backgroundMark x1="72353" y1="53147" x2="72647" y2="51399"/>
                      </a14:backgroundRemoval>
                    </a14:imgEffect>
                  </a14:imgLayer>
                </a14:imgProps>
              </a:ext>
              <a:ext uri="{28A0092B-C50C-407E-A947-70E740481C1C}">
                <a14:useLocalDpi xmlns:a14="http://schemas.microsoft.com/office/drawing/2010/main" val="0"/>
              </a:ext>
            </a:extLst>
          </a:blip>
          <a:stretch>
            <a:fillRect/>
          </a:stretch>
        </p:blipFill>
        <p:spPr>
          <a:xfrm>
            <a:off x="9451590" y="2485182"/>
            <a:ext cx="396000" cy="325856"/>
          </a:xfrm>
          <a:prstGeom prst="rect">
            <a:avLst/>
          </a:prstGeom>
        </p:spPr>
      </p:pic>
    </p:spTree>
    <p:extLst>
      <p:ext uri="{BB962C8B-B14F-4D97-AF65-F5344CB8AC3E}">
        <p14:creationId xmlns:p14="http://schemas.microsoft.com/office/powerpoint/2010/main" val="259525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6267" y="1043323"/>
            <a:ext cx="1080000" cy="10800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527" t="12052" r="12605" b="11629"/>
          <a:stretch/>
        </p:blipFill>
        <p:spPr>
          <a:xfrm>
            <a:off x="9875935" y="1002351"/>
            <a:ext cx="1107636" cy="1090715"/>
          </a:xfrm>
          <a:prstGeom prst="rect">
            <a:avLst/>
          </a:prstGeom>
        </p:spPr>
      </p:pic>
      <p:sp>
        <p:nvSpPr>
          <p:cNvPr id="39" name="Rectangle 38">
            <a:extLst>
              <a:ext uri="{FF2B5EF4-FFF2-40B4-BE49-F238E27FC236}">
                <a16:creationId xmlns:a16="http://schemas.microsoft.com/office/drawing/2014/main" id="{C20CC2CE-910A-4D77-B400-26CCB462D88D}"/>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Room for growth in Greece</a:t>
            </a:r>
            <a:endParaRPr lang="el-GR"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grpSp>
        <p:nvGrpSpPr>
          <p:cNvPr id="60" name="Group 59"/>
          <p:cNvGrpSpPr/>
          <p:nvPr/>
        </p:nvGrpSpPr>
        <p:grpSpPr>
          <a:xfrm>
            <a:off x="1842568" y="2240193"/>
            <a:ext cx="9264604" cy="3329322"/>
            <a:chOff x="819495" y="2252606"/>
            <a:chExt cx="9264604" cy="3329322"/>
          </a:xfrm>
        </p:grpSpPr>
        <p:grpSp>
          <p:nvGrpSpPr>
            <p:cNvPr id="53" name="Group 52"/>
            <p:cNvGrpSpPr/>
            <p:nvPr/>
          </p:nvGrpSpPr>
          <p:grpSpPr>
            <a:xfrm>
              <a:off x="819495" y="2252606"/>
              <a:ext cx="9154646" cy="461665"/>
              <a:chOff x="819495" y="2252606"/>
              <a:chExt cx="9154646" cy="461665"/>
            </a:xfrm>
          </p:grpSpPr>
          <p:sp>
            <p:nvSpPr>
              <p:cNvPr id="6" name="TextBox 5"/>
              <p:cNvSpPr txBox="1"/>
              <p:nvPr/>
            </p:nvSpPr>
            <p:spPr>
              <a:xfrm>
                <a:off x="819495" y="2252606"/>
                <a:ext cx="4305300" cy="461665"/>
              </a:xfrm>
              <a:prstGeom prst="rect">
                <a:avLst/>
              </a:prstGeom>
              <a:noFill/>
            </p:spPr>
            <p:txBody>
              <a:bodyPr wrap="square" rtlCol="0">
                <a:spAutoFit/>
              </a:bodyPr>
              <a:lstStyle/>
              <a:p>
                <a:r>
                  <a:rPr lang="en-US" sz="2400" b="1" dirty="0">
                    <a:solidFill>
                      <a:srgbClr val="3D5265"/>
                    </a:solidFill>
                  </a:rPr>
                  <a:t>VDSL and Fiber Penetration</a:t>
                </a:r>
              </a:p>
            </p:txBody>
          </p:sp>
          <p:sp>
            <p:nvSpPr>
              <p:cNvPr id="41" name="TextBox 40"/>
              <p:cNvSpPr txBox="1"/>
              <p:nvPr/>
            </p:nvSpPr>
            <p:spPr>
              <a:xfrm>
                <a:off x="6149825" y="2252606"/>
                <a:ext cx="688909" cy="461665"/>
              </a:xfrm>
              <a:prstGeom prst="rect">
                <a:avLst/>
              </a:prstGeom>
              <a:noFill/>
            </p:spPr>
            <p:txBody>
              <a:bodyPr wrap="square" rtlCol="0">
                <a:spAutoFit/>
              </a:bodyPr>
              <a:lstStyle/>
              <a:p>
                <a:r>
                  <a:rPr lang="en-US" sz="2400" b="1" dirty="0">
                    <a:solidFill>
                      <a:srgbClr val="3D5265"/>
                    </a:solidFill>
                  </a:rPr>
                  <a:t>7%</a:t>
                </a:r>
              </a:p>
            </p:txBody>
          </p:sp>
          <p:sp>
            <p:nvSpPr>
              <p:cNvPr id="42" name="TextBox 41"/>
              <p:cNvSpPr txBox="1"/>
              <p:nvPr/>
            </p:nvSpPr>
            <p:spPr>
              <a:xfrm>
                <a:off x="9120283" y="2252606"/>
                <a:ext cx="853858" cy="461665"/>
              </a:xfrm>
              <a:prstGeom prst="rect">
                <a:avLst/>
              </a:prstGeom>
              <a:noFill/>
            </p:spPr>
            <p:txBody>
              <a:bodyPr wrap="square" rtlCol="0">
                <a:spAutoFit/>
              </a:bodyPr>
              <a:lstStyle/>
              <a:p>
                <a:r>
                  <a:rPr lang="en-US" sz="2400" b="1" dirty="0">
                    <a:solidFill>
                      <a:srgbClr val="3D5265"/>
                    </a:solidFill>
                  </a:rPr>
                  <a:t>33%</a:t>
                </a:r>
              </a:p>
            </p:txBody>
          </p:sp>
        </p:grpSp>
        <p:grpSp>
          <p:nvGrpSpPr>
            <p:cNvPr id="54" name="Group 53"/>
            <p:cNvGrpSpPr/>
            <p:nvPr/>
          </p:nvGrpSpPr>
          <p:grpSpPr>
            <a:xfrm>
              <a:off x="819495" y="2826137"/>
              <a:ext cx="9264604" cy="461665"/>
              <a:chOff x="819495" y="2772328"/>
              <a:chExt cx="9264604" cy="461665"/>
            </a:xfrm>
          </p:grpSpPr>
          <p:sp>
            <p:nvSpPr>
              <p:cNvPr id="11" name="TextBox 10"/>
              <p:cNvSpPr txBox="1"/>
              <p:nvPr/>
            </p:nvSpPr>
            <p:spPr>
              <a:xfrm>
                <a:off x="819495" y="2772328"/>
                <a:ext cx="4305300" cy="461665"/>
              </a:xfrm>
              <a:prstGeom prst="rect">
                <a:avLst/>
              </a:prstGeom>
              <a:noFill/>
            </p:spPr>
            <p:txBody>
              <a:bodyPr wrap="square" rtlCol="0">
                <a:spAutoFit/>
              </a:bodyPr>
              <a:lstStyle/>
              <a:p>
                <a:r>
                  <a:rPr lang="en-US" sz="2400" b="1" dirty="0">
                    <a:solidFill>
                      <a:srgbClr val="3D5265"/>
                    </a:solidFill>
                  </a:rPr>
                  <a:t>Broadband Penetration</a:t>
                </a:r>
              </a:p>
            </p:txBody>
          </p:sp>
          <p:sp>
            <p:nvSpPr>
              <p:cNvPr id="43" name="TextBox 42"/>
              <p:cNvSpPr txBox="1"/>
              <p:nvPr/>
            </p:nvSpPr>
            <p:spPr>
              <a:xfrm>
                <a:off x="6023058" y="2772328"/>
                <a:ext cx="952985" cy="461665"/>
              </a:xfrm>
              <a:prstGeom prst="rect">
                <a:avLst/>
              </a:prstGeom>
              <a:noFill/>
            </p:spPr>
            <p:txBody>
              <a:bodyPr wrap="square" rtlCol="0">
                <a:spAutoFit/>
              </a:bodyPr>
              <a:lstStyle/>
              <a:p>
                <a:r>
                  <a:rPr lang="en-US" sz="2400" b="1" dirty="0">
                    <a:solidFill>
                      <a:srgbClr val="3D5265"/>
                    </a:solidFill>
                  </a:rPr>
                  <a:t>80%</a:t>
                </a:r>
              </a:p>
            </p:txBody>
          </p:sp>
          <p:sp>
            <p:nvSpPr>
              <p:cNvPr id="48" name="TextBox 47"/>
              <p:cNvSpPr txBox="1"/>
              <p:nvPr/>
            </p:nvSpPr>
            <p:spPr>
              <a:xfrm>
                <a:off x="9131114" y="2772328"/>
                <a:ext cx="952985" cy="461665"/>
              </a:xfrm>
              <a:prstGeom prst="rect">
                <a:avLst/>
              </a:prstGeom>
              <a:noFill/>
            </p:spPr>
            <p:txBody>
              <a:bodyPr wrap="square" rtlCol="0">
                <a:spAutoFit/>
              </a:bodyPr>
              <a:lstStyle/>
              <a:p>
                <a:r>
                  <a:rPr lang="en-US" sz="2400" b="1" dirty="0">
                    <a:solidFill>
                      <a:srgbClr val="3D5265"/>
                    </a:solidFill>
                  </a:rPr>
                  <a:t>86%</a:t>
                </a:r>
              </a:p>
            </p:txBody>
          </p:sp>
        </p:grpSp>
        <p:grpSp>
          <p:nvGrpSpPr>
            <p:cNvPr id="55" name="Group 54"/>
            <p:cNvGrpSpPr/>
            <p:nvPr/>
          </p:nvGrpSpPr>
          <p:grpSpPr>
            <a:xfrm>
              <a:off x="819495" y="3399668"/>
              <a:ext cx="9264604" cy="461665"/>
              <a:chOff x="819495" y="3334562"/>
              <a:chExt cx="9264604" cy="461665"/>
            </a:xfrm>
          </p:grpSpPr>
          <p:sp>
            <p:nvSpPr>
              <p:cNvPr id="14" name="TextBox 13"/>
              <p:cNvSpPr txBox="1"/>
              <p:nvPr/>
            </p:nvSpPr>
            <p:spPr>
              <a:xfrm>
                <a:off x="819495" y="3334562"/>
                <a:ext cx="4305300" cy="461665"/>
              </a:xfrm>
              <a:prstGeom prst="rect">
                <a:avLst/>
              </a:prstGeom>
              <a:noFill/>
            </p:spPr>
            <p:txBody>
              <a:bodyPr wrap="square" rtlCol="0">
                <a:spAutoFit/>
              </a:bodyPr>
              <a:lstStyle/>
              <a:p>
                <a:r>
                  <a:rPr lang="en-US" sz="2400" b="1" dirty="0">
                    <a:solidFill>
                      <a:srgbClr val="3D5265"/>
                    </a:solidFill>
                  </a:rPr>
                  <a:t>Pay TV Penetration</a:t>
                </a:r>
              </a:p>
            </p:txBody>
          </p:sp>
          <p:sp>
            <p:nvSpPr>
              <p:cNvPr id="44" name="TextBox 43"/>
              <p:cNvSpPr txBox="1"/>
              <p:nvPr/>
            </p:nvSpPr>
            <p:spPr>
              <a:xfrm>
                <a:off x="6023058" y="3334562"/>
                <a:ext cx="952985" cy="461665"/>
              </a:xfrm>
              <a:prstGeom prst="rect">
                <a:avLst/>
              </a:prstGeom>
              <a:noFill/>
            </p:spPr>
            <p:txBody>
              <a:bodyPr wrap="square" rtlCol="0">
                <a:spAutoFit/>
              </a:bodyPr>
              <a:lstStyle/>
              <a:p>
                <a:r>
                  <a:rPr lang="en-US" sz="2400" b="1" dirty="0">
                    <a:solidFill>
                      <a:srgbClr val="3D5265"/>
                    </a:solidFill>
                  </a:rPr>
                  <a:t>25%</a:t>
                </a:r>
              </a:p>
            </p:txBody>
          </p:sp>
          <p:sp>
            <p:nvSpPr>
              <p:cNvPr id="49" name="TextBox 48"/>
              <p:cNvSpPr txBox="1"/>
              <p:nvPr/>
            </p:nvSpPr>
            <p:spPr>
              <a:xfrm>
                <a:off x="9131114" y="3334562"/>
                <a:ext cx="952985" cy="461665"/>
              </a:xfrm>
              <a:prstGeom prst="rect">
                <a:avLst/>
              </a:prstGeom>
              <a:noFill/>
            </p:spPr>
            <p:txBody>
              <a:bodyPr wrap="square" rtlCol="0">
                <a:spAutoFit/>
              </a:bodyPr>
              <a:lstStyle/>
              <a:p>
                <a:r>
                  <a:rPr lang="en-US" sz="2400" b="1" dirty="0">
                    <a:solidFill>
                      <a:srgbClr val="3D5265"/>
                    </a:solidFill>
                  </a:rPr>
                  <a:t>63%</a:t>
                </a:r>
              </a:p>
            </p:txBody>
          </p:sp>
        </p:grpSp>
        <p:grpSp>
          <p:nvGrpSpPr>
            <p:cNvPr id="57" name="Group 56"/>
            <p:cNvGrpSpPr/>
            <p:nvPr/>
          </p:nvGrpSpPr>
          <p:grpSpPr>
            <a:xfrm>
              <a:off x="819495" y="3973199"/>
              <a:ext cx="9264604" cy="461665"/>
              <a:chOff x="819495" y="3949654"/>
              <a:chExt cx="9264604" cy="461665"/>
            </a:xfrm>
          </p:grpSpPr>
          <p:sp>
            <p:nvSpPr>
              <p:cNvPr id="15" name="TextBox 14"/>
              <p:cNvSpPr txBox="1"/>
              <p:nvPr/>
            </p:nvSpPr>
            <p:spPr>
              <a:xfrm>
                <a:off x="819495" y="3949654"/>
                <a:ext cx="5238750" cy="461665"/>
              </a:xfrm>
              <a:prstGeom prst="rect">
                <a:avLst/>
              </a:prstGeom>
              <a:noFill/>
            </p:spPr>
            <p:txBody>
              <a:bodyPr wrap="square" rtlCol="0">
                <a:spAutoFit/>
              </a:bodyPr>
              <a:lstStyle/>
              <a:p>
                <a:r>
                  <a:rPr lang="en-US" sz="2400" b="1" dirty="0">
                    <a:solidFill>
                      <a:srgbClr val="3D5265"/>
                    </a:solidFill>
                  </a:rPr>
                  <a:t>Giga Byte Consumption per month</a:t>
                </a:r>
              </a:p>
            </p:txBody>
          </p:sp>
          <p:sp>
            <p:nvSpPr>
              <p:cNvPr id="45" name="TextBox 44"/>
              <p:cNvSpPr txBox="1"/>
              <p:nvPr/>
            </p:nvSpPr>
            <p:spPr>
              <a:xfrm>
                <a:off x="6023058" y="3949654"/>
                <a:ext cx="952985" cy="461665"/>
              </a:xfrm>
              <a:prstGeom prst="rect">
                <a:avLst/>
              </a:prstGeom>
              <a:noFill/>
            </p:spPr>
            <p:txBody>
              <a:bodyPr wrap="square" rtlCol="0">
                <a:spAutoFit/>
              </a:bodyPr>
              <a:lstStyle/>
              <a:p>
                <a:r>
                  <a:rPr lang="en-US" sz="2400" b="1" dirty="0">
                    <a:solidFill>
                      <a:srgbClr val="3D5265"/>
                    </a:solidFill>
                  </a:rPr>
                  <a:t>0.46</a:t>
                </a:r>
              </a:p>
            </p:txBody>
          </p:sp>
          <p:sp>
            <p:nvSpPr>
              <p:cNvPr id="50" name="TextBox 49"/>
              <p:cNvSpPr txBox="1"/>
              <p:nvPr/>
            </p:nvSpPr>
            <p:spPr>
              <a:xfrm>
                <a:off x="9131114" y="3949654"/>
                <a:ext cx="952985" cy="461665"/>
              </a:xfrm>
              <a:prstGeom prst="rect">
                <a:avLst/>
              </a:prstGeom>
              <a:noFill/>
            </p:spPr>
            <p:txBody>
              <a:bodyPr wrap="square" rtlCol="0">
                <a:spAutoFit/>
              </a:bodyPr>
              <a:lstStyle/>
              <a:p>
                <a:r>
                  <a:rPr lang="en-US" sz="2400" b="1" dirty="0">
                    <a:solidFill>
                      <a:srgbClr val="3D5265"/>
                    </a:solidFill>
                  </a:rPr>
                  <a:t>2.4</a:t>
                </a:r>
              </a:p>
            </p:txBody>
          </p:sp>
        </p:grpSp>
        <p:grpSp>
          <p:nvGrpSpPr>
            <p:cNvPr id="58" name="Group 57"/>
            <p:cNvGrpSpPr/>
            <p:nvPr/>
          </p:nvGrpSpPr>
          <p:grpSpPr>
            <a:xfrm>
              <a:off x="819495" y="4546730"/>
              <a:ext cx="9264604" cy="461665"/>
              <a:chOff x="819495" y="4539031"/>
              <a:chExt cx="9264604" cy="461665"/>
            </a:xfrm>
          </p:grpSpPr>
          <p:sp>
            <p:nvSpPr>
              <p:cNvPr id="16" name="TextBox 15"/>
              <p:cNvSpPr txBox="1"/>
              <p:nvPr/>
            </p:nvSpPr>
            <p:spPr>
              <a:xfrm>
                <a:off x="819495" y="4539031"/>
                <a:ext cx="4305300" cy="461665"/>
              </a:xfrm>
              <a:prstGeom prst="rect">
                <a:avLst/>
              </a:prstGeom>
              <a:noFill/>
            </p:spPr>
            <p:txBody>
              <a:bodyPr wrap="square" rtlCol="0">
                <a:spAutoFit/>
              </a:bodyPr>
              <a:lstStyle/>
              <a:p>
                <a:r>
                  <a:rPr lang="en-US" sz="2400" b="1" dirty="0">
                    <a:solidFill>
                      <a:srgbClr val="3D5265"/>
                    </a:solidFill>
                  </a:rPr>
                  <a:t>Smartphone Penetration</a:t>
                </a:r>
              </a:p>
            </p:txBody>
          </p:sp>
          <p:sp>
            <p:nvSpPr>
              <p:cNvPr id="46" name="TextBox 45"/>
              <p:cNvSpPr txBox="1"/>
              <p:nvPr/>
            </p:nvSpPr>
            <p:spPr>
              <a:xfrm>
                <a:off x="6023058" y="4539031"/>
                <a:ext cx="952985" cy="461665"/>
              </a:xfrm>
              <a:prstGeom prst="rect">
                <a:avLst/>
              </a:prstGeom>
              <a:noFill/>
            </p:spPr>
            <p:txBody>
              <a:bodyPr wrap="square" rtlCol="0">
                <a:spAutoFit/>
              </a:bodyPr>
              <a:lstStyle/>
              <a:p>
                <a:r>
                  <a:rPr lang="en-US" sz="2400" b="1" dirty="0">
                    <a:solidFill>
                      <a:srgbClr val="3D5265"/>
                    </a:solidFill>
                  </a:rPr>
                  <a:t>63%</a:t>
                </a:r>
              </a:p>
            </p:txBody>
          </p:sp>
          <p:sp>
            <p:nvSpPr>
              <p:cNvPr id="51" name="TextBox 50"/>
              <p:cNvSpPr txBox="1"/>
              <p:nvPr/>
            </p:nvSpPr>
            <p:spPr>
              <a:xfrm>
                <a:off x="9131114" y="4539031"/>
                <a:ext cx="952985" cy="461665"/>
              </a:xfrm>
              <a:prstGeom prst="rect">
                <a:avLst/>
              </a:prstGeom>
              <a:noFill/>
            </p:spPr>
            <p:txBody>
              <a:bodyPr wrap="square" rtlCol="0">
                <a:spAutoFit/>
              </a:bodyPr>
              <a:lstStyle/>
              <a:p>
                <a:r>
                  <a:rPr lang="en-US" sz="2400" b="1" dirty="0">
                    <a:solidFill>
                      <a:srgbClr val="3D5265"/>
                    </a:solidFill>
                  </a:rPr>
                  <a:t>69%</a:t>
                </a:r>
              </a:p>
            </p:txBody>
          </p:sp>
        </p:grpSp>
        <p:grpSp>
          <p:nvGrpSpPr>
            <p:cNvPr id="59" name="Group 58"/>
            <p:cNvGrpSpPr/>
            <p:nvPr/>
          </p:nvGrpSpPr>
          <p:grpSpPr>
            <a:xfrm>
              <a:off x="819495" y="5120263"/>
              <a:ext cx="9264604" cy="461665"/>
              <a:chOff x="819495" y="5120263"/>
              <a:chExt cx="9264604" cy="461665"/>
            </a:xfrm>
          </p:grpSpPr>
          <p:sp>
            <p:nvSpPr>
              <p:cNvPr id="17" name="TextBox 16"/>
              <p:cNvSpPr txBox="1"/>
              <p:nvPr/>
            </p:nvSpPr>
            <p:spPr>
              <a:xfrm>
                <a:off x="819495" y="5120263"/>
                <a:ext cx="4305300" cy="461665"/>
              </a:xfrm>
              <a:prstGeom prst="rect">
                <a:avLst/>
              </a:prstGeom>
              <a:noFill/>
            </p:spPr>
            <p:txBody>
              <a:bodyPr wrap="square" rtlCol="0">
                <a:spAutoFit/>
              </a:bodyPr>
              <a:lstStyle/>
              <a:p>
                <a:r>
                  <a:rPr lang="en-US" sz="2400" b="1" dirty="0">
                    <a:solidFill>
                      <a:srgbClr val="3D5265"/>
                    </a:solidFill>
                  </a:rPr>
                  <a:t>Post-Paid/Total Subscribers</a:t>
                </a:r>
              </a:p>
            </p:txBody>
          </p:sp>
          <p:sp>
            <p:nvSpPr>
              <p:cNvPr id="47" name="TextBox 46"/>
              <p:cNvSpPr txBox="1"/>
              <p:nvPr/>
            </p:nvSpPr>
            <p:spPr>
              <a:xfrm>
                <a:off x="6023058" y="5120263"/>
                <a:ext cx="1154606" cy="461665"/>
              </a:xfrm>
              <a:prstGeom prst="rect">
                <a:avLst/>
              </a:prstGeom>
              <a:noFill/>
            </p:spPr>
            <p:txBody>
              <a:bodyPr wrap="square" rtlCol="0">
                <a:spAutoFit/>
              </a:bodyPr>
              <a:lstStyle/>
              <a:p>
                <a:r>
                  <a:rPr lang="en-US" sz="2400" b="1" dirty="0">
                    <a:solidFill>
                      <a:srgbClr val="3D5265"/>
                    </a:solidFill>
                  </a:rPr>
                  <a:t>36%</a:t>
                </a:r>
              </a:p>
            </p:txBody>
          </p:sp>
          <p:sp>
            <p:nvSpPr>
              <p:cNvPr id="52" name="TextBox 51"/>
              <p:cNvSpPr txBox="1"/>
              <p:nvPr/>
            </p:nvSpPr>
            <p:spPr>
              <a:xfrm>
                <a:off x="9131114" y="5120263"/>
                <a:ext cx="952985" cy="461665"/>
              </a:xfrm>
              <a:prstGeom prst="rect">
                <a:avLst/>
              </a:prstGeom>
              <a:noFill/>
            </p:spPr>
            <p:txBody>
              <a:bodyPr wrap="square" rtlCol="0">
                <a:spAutoFit/>
              </a:bodyPr>
              <a:lstStyle/>
              <a:p>
                <a:r>
                  <a:rPr lang="en-US" sz="2400" b="1" dirty="0">
                    <a:solidFill>
                      <a:srgbClr val="3D5265"/>
                    </a:solidFill>
                  </a:rPr>
                  <a:t>50%</a:t>
                </a:r>
              </a:p>
            </p:txBody>
          </p:sp>
        </p:grpSp>
      </p:grpSp>
      <p:cxnSp>
        <p:nvCxnSpPr>
          <p:cNvPr id="62" name="Straight Connector 61"/>
          <p:cNvCxnSpPr/>
          <p:nvPr/>
        </p:nvCxnSpPr>
        <p:spPr>
          <a:xfrm flipH="1">
            <a:off x="1937158" y="2652312"/>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937158" y="3225120"/>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937158" y="3782174"/>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937158" y="4354992"/>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937158" y="4917295"/>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937158" y="5500618"/>
            <a:ext cx="8856000" cy="35289"/>
          </a:xfrm>
          <a:prstGeom prst="line">
            <a:avLst/>
          </a:prstGeom>
          <a:ln w="9525">
            <a:solidFill>
              <a:srgbClr val="3D5265"/>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05" y="3260409"/>
            <a:ext cx="1320263" cy="742648"/>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10" y="2106050"/>
            <a:ext cx="587352" cy="587352"/>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42" y="3916924"/>
            <a:ext cx="549388" cy="549388"/>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657" y="4522424"/>
            <a:ext cx="473558" cy="473558"/>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135" y="5103671"/>
            <a:ext cx="535548" cy="528051"/>
          </a:xfrm>
          <a:prstGeom prst="rect">
            <a:avLst/>
          </a:prstGeom>
        </p:spPr>
      </p:pic>
      <p:sp>
        <p:nvSpPr>
          <p:cNvPr id="64" name="TextBox 63">
            <a:extLst>
              <a:ext uri="{FF2B5EF4-FFF2-40B4-BE49-F238E27FC236}">
                <a16:creationId xmlns:a16="http://schemas.microsoft.com/office/drawing/2014/main" id="{67BF378B-52E1-464D-8F10-CBA4C1ADD7FF}"/>
              </a:ext>
            </a:extLst>
          </p:cNvPr>
          <p:cNvSpPr txBox="1"/>
          <p:nvPr/>
        </p:nvSpPr>
        <p:spPr>
          <a:xfrm>
            <a:off x="10793158" y="5566027"/>
            <a:ext cx="1302358" cy="338554"/>
          </a:xfrm>
          <a:prstGeom prst="rect">
            <a:avLst/>
          </a:prstGeom>
          <a:noFill/>
        </p:spPr>
        <p:txBody>
          <a:bodyPr wrap="square" rtlCol="0">
            <a:spAutoFit/>
          </a:bodyPr>
          <a:lstStyle/>
          <a:p>
            <a:r>
              <a:rPr lang="en-US" sz="1600" i="1" dirty="0">
                <a:solidFill>
                  <a:srgbClr val="3D5265"/>
                </a:solidFill>
              </a:rPr>
              <a:t>Source: EDPR</a:t>
            </a:r>
            <a:endParaRPr lang="el-GR" sz="1600" i="1" dirty="0">
              <a:solidFill>
                <a:srgbClr val="3D5265"/>
              </a:solidFill>
            </a:endParaRPr>
          </a:p>
        </p:txBody>
      </p:sp>
      <p:pic>
        <p:nvPicPr>
          <p:cNvPr id="96" name="Γραφικό 54" descr="Μετρητής">
            <a:extLst>
              <a:ext uri="{FF2B5EF4-FFF2-40B4-BE49-F238E27FC236}">
                <a16:creationId xmlns:a16="http://schemas.microsoft.com/office/drawing/2014/main" id="{4096AE5F-7C69-4D16-9AEA-5E25C44CA0D3}"/>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5572" b="11164"/>
          <a:stretch/>
        </p:blipFill>
        <p:spPr>
          <a:xfrm>
            <a:off x="3140396" y="6060473"/>
            <a:ext cx="882185" cy="662866"/>
          </a:xfrm>
          <a:prstGeom prst="rect">
            <a:avLst/>
          </a:prstGeom>
        </p:spPr>
      </p:pic>
      <p:grpSp>
        <p:nvGrpSpPr>
          <p:cNvPr id="116" name="Group 115"/>
          <p:cNvGrpSpPr/>
          <p:nvPr/>
        </p:nvGrpSpPr>
        <p:grpSpPr>
          <a:xfrm>
            <a:off x="0" y="5957354"/>
            <a:ext cx="12168188" cy="900000"/>
            <a:chOff x="0" y="5957354"/>
            <a:chExt cx="12168188" cy="900000"/>
          </a:xfrm>
        </p:grpSpPr>
        <p:grpSp>
          <p:nvGrpSpPr>
            <p:cNvPr id="117" name="Group 116"/>
            <p:cNvGrpSpPr/>
            <p:nvPr/>
          </p:nvGrpSpPr>
          <p:grpSpPr>
            <a:xfrm>
              <a:off x="0" y="5957354"/>
              <a:ext cx="12168188" cy="900000"/>
              <a:chOff x="1687" y="1835378"/>
              <a:chExt cx="12216772" cy="900000"/>
            </a:xfrm>
          </p:grpSpPr>
          <p:grpSp>
            <p:nvGrpSpPr>
              <p:cNvPr id="119" name="Group 118"/>
              <p:cNvGrpSpPr/>
              <p:nvPr/>
            </p:nvGrpSpPr>
            <p:grpSpPr>
              <a:xfrm>
                <a:off x="1687" y="1835378"/>
                <a:ext cx="12216772" cy="900000"/>
                <a:chOff x="1687" y="1835378"/>
                <a:chExt cx="12216772" cy="900000"/>
              </a:xfrm>
            </p:grpSpPr>
            <p:grpSp>
              <p:nvGrpSpPr>
                <p:cNvPr id="121" name="Group 120"/>
                <p:cNvGrpSpPr/>
                <p:nvPr/>
              </p:nvGrpSpPr>
              <p:grpSpPr>
                <a:xfrm>
                  <a:off x="3052269" y="1835378"/>
                  <a:ext cx="3050381" cy="900000"/>
                  <a:chOff x="977045" y="4856635"/>
                  <a:chExt cx="3050381" cy="900000"/>
                </a:xfrm>
              </p:grpSpPr>
              <p:sp>
                <p:nvSpPr>
                  <p:cNvPr id="135" name="Rectangle 134"/>
                  <p:cNvSpPr/>
                  <p:nvPr/>
                </p:nvSpPr>
                <p:spPr>
                  <a:xfrm>
                    <a:off x="977045" y="4856635"/>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Rectangle 135"/>
                  <p:cNvSpPr/>
                  <p:nvPr/>
                </p:nvSpPr>
                <p:spPr>
                  <a:xfrm>
                    <a:off x="1874626" y="4983469"/>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122" name="Group 121"/>
                <p:cNvGrpSpPr/>
                <p:nvPr/>
              </p:nvGrpSpPr>
              <p:grpSpPr>
                <a:xfrm>
                  <a:off x="1687" y="1835378"/>
                  <a:ext cx="3049200" cy="900000"/>
                  <a:chOff x="24238" y="2446203"/>
                  <a:chExt cx="3050965" cy="900000"/>
                </a:xfrm>
              </p:grpSpPr>
              <p:sp>
                <p:nvSpPr>
                  <p:cNvPr id="131" name="Rectangle 130"/>
                  <p:cNvSpPr/>
                  <p:nvPr/>
                </p:nvSpPr>
                <p:spPr>
                  <a:xfrm>
                    <a:off x="24238" y="2446203"/>
                    <a:ext cx="304112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32" name="Group 131"/>
                  <p:cNvGrpSpPr/>
                  <p:nvPr/>
                </p:nvGrpSpPr>
                <p:grpSpPr>
                  <a:xfrm>
                    <a:off x="150361" y="2526787"/>
                    <a:ext cx="2924842" cy="711063"/>
                    <a:chOff x="150361" y="2526787"/>
                    <a:chExt cx="2924842" cy="711063"/>
                  </a:xfrm>
                </p:grpSpPr>
                <p:sp>
                  <p:nvSpPr>
                    <p:cNvPr id="133" name="Rectangle 132"/>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134" name="Picture 133"/>
                    <p:cNvPicPr>
                      <a:picLocks noChangeAspect="1"/>
                    </p:cNvPicPr>
                    <p:nvPr/>
                  </p:nvPicPr>
                  <p:blipFill rotWithShape="1">
                    <a:blip r:embed="rId12"/>
                    <a:srcRect l="13487" t="9014" r="4668" b="6431"/>
                    <a:stretch/>
                  </p:blipFill>
                  <p:spPr>
                    <a:xfrm>
                      <a:off x="150361" y="2526787"/>
                      <a:ext cx="698804" cy="711063"/>
                    </a:xfrm>
                    <a:prstGeom prst="rect">
                      <a:avLst/>
                    </a:prstGeom>
                  </p:spPr>
                </p:pic>
              </p:grpSp>
            </p:grpSp>
            <p:grpSp>
              <p:nvGrpSpPr>
                <p:cNvPr id="123" name="Group 122"/>
                <p:cNvGrpSpPr/>
                <p:nvPr/>
              </p:nvGrpSpPr>
              <p:grpSpPr>
                <a:xfrm>
                  <a:off x="6109184" y="1835378"/>
                  <a:ext cx="3049200" cy="900000"/>
                  <a:chOff x="4837705" y="3395879"/>
                  <a:chExt cx="3106053" cy="900000"/>
                </a:xfrm>
              </p:grpSpPr>
              <p:sp>
                <p:nvSpPr>
                  <p:cNvPr id="127" name="Rectangle 126"/>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28" name="Group 127"/>
                  <p:cNvGrpSpPr/>
                  <p:nvPr/>
                </p:nvGrpSpPr>
                <p:grpSpPr>
                  <a:xfrm>
                    <a:off x="5238262" y="3522713"/>
                    <a:ext cx="2705496" cy="646331"/>
                    <a:chOff x="6404140" y="6102673"/>
                    <a:chExt cx="2719842" cy="646331"/>
                  </a:xfrm>
                </p:grpSpPr>
                <p:pic>
                  <p:nvPicPr>
                    <p:cNvPr id="129" name="Picture 128"/>
                    <p:cNvPicPr preferRelativeResize="0">
                      <a:picLocks/>
                    </p:cNvPicPr>
                    <p:nvPr/>
                  </p:nvPicPr>
                  <p:blipFill rotWithShape="1">
                    <a:blip r:embed="rId13">
                      <a:extLst>
                        <a:ext uri="{28A0092B-C50C-407E-A947-70E740481C1C}">
                          <a14:useLocalDpi xmlns:a14="http://schemas.microsoft.com/office/drawing/2010/main" val="0"/>
                        </a:ext>
                      </a:extLst>
                    </a:blip>
                    <a:srcRect l="40956" t="39086" r="41205" b="38530"/>
                    <a:stretch/>
                  </p:blipFill>
                  <p:spPr>
                    <a:xfrm>
                      <a:off x="6404140" y="6124649"/>
                      <a:ext cx="722567" cy="612000"/>
                    </a:xfrm>
                    <a:prstGeom prst="rect">
                      <a:avLst/>
                    </a:prstGeom>
                  </p:spPr>
                </p:pic>
                <p:sp>
                  <p:nvSpPr>
                    <p:cNvPr id="130" name="Rectangle 129"/>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124" name="Group 123"/>
                <p:cNvGrpSpPr/>
                <p:nvPr/>
              </p:nvGrpSpPr>
              <p:grpSpPr>
                <a:xfrm>
                  <a:off x="9169259" y="1835378"/>
                  <a:ext cx="3049200" cy="900000"/>
                  <a:chOff x="6146253" y="3726400"/>
                  <a:chExt cx="3045600" cy="900000"/>
                </a:xfrm>
              </p:grpSpPr>
              <p:sp>
                <p:nvSpPr>
                  <p:cNvPr id="125" name="Rectangle 124"/>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6" name="Rectangle 125"/>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120" name="Picture 1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37588" y="1951263"/>
                <a:ext cx="558932" cy="726612"/>
              </a:xfrm>
              <a:prstGeom prst="rect">
                <a:avLst/>
              </a:prstGeom>
            </p:spPr>
          </p:pic>
        </p:grpSp>
        <p:pic>
          <p:nvPicPr>
            <p:cNvPr id="118" name="Γραφικό 54" descr="Μετρητής">
              <a:extLst>
                <a:ext uri="{FF2B5EF4-FFF2-40B4-BE49-F238E27FC236}">
                  <a16:creationId xmlns:a16="http://schemas.microsoft.com/office/drawing/2014/main" id="{EE486701-02E1-43F2-B41C-45D3F53F95CD}"/>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5572" b="11164"/>
            <a:stretch/>
          </p:blipFill>
          <p:spPr>
            <a:xfrm>
              <a:off x="3140396" y="6060473"/>
              <a:ext cx="882185" cy="662866"/>
            </a:xfrm>
            <a:prstGeom prst="rect">
              <a:avLst/>
            </a:prstGeom>
          </p:spPr>
        </p:pic>
      </p:grpSp>
      <p:pic>
        <p:nvPicPr>
          <p:cNvPr id="71" name="Γραφικό 62" descr="Ασύρματος δρομολογητής">
            <a:extLst>
              <a:ext uri="{FF2B5EF4-FFF2-40B4-BE49-F238E27FC236}">
                <a16:creationId xmlns:a16="http://schemas.microsoft.com/office/drawing/2014/main" id="{3CECFF83-BA58-4244-A281-13BDD049A15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6539" y="2684826"/>
            <a:ext cx="636494" cy="636494"/>
          </a:xfrm>
          <a:prstGeom prst="rect">
            <a:avLst/>
          </a:prstGeom>
        </p:spPr>
      </p:pic>
    </p:spTree>
    <p:extLst>
      <p:ext uri="{BB962C8B-B14F-4D97-AF65-F5344CB8AC3E}">
        <p14:creationId xmlns:p14="http://schemas.microsoft.com/office/powerpoint/2010/main" val="24189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Shift to high-speed broadband</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725451" y="1350255"/>
            <a:ext cx="4977224" cy="646331"/>
          </a:xfrm>
          <a:prstGeom prst="rect">
            <a:avLst/>
          </a:prstGeom>
          <a:noFill/>
        </p:spPr>
        <p:txBody>
          <a:bodyPr wrap="square" rtlCol="0">
            <a:spAutoFit/>
          </a:bodyPr>
          <a:lstStyle/>
          <a:p>
            <a:r>
              <a:rPr lang="en-US" sz="3600" dirty="0">
                <a:solidFill>
                  <a:srgbClr val="3D5265"/>
                </a:solidFill>
              </a:rPr>
              <a:t>VDSL/Broadband users</a:t>
            </a:r>
            <a:endParaRPr lang="el-GR" sz="3600" dirty="0">
              <a:solidFill>
                <a:srgbClr val="3D5265"/>
              </a:solidFill>
            </a:endParaRPr>
          </a:p>
        </p:txBody>
      </p:sp>
      <p:grpSp>
        <p:nvGrpSpPr>
          <p:cNvPr id="7" name="Ομάδα 6">
            <a:extLst>
              <a:ext uri="{FF2B5EF4-FFF2-40B4-BE49-F238E27FC236}">
                <a16:creationId xmlns:a16="http://schemas.microsoft.com/office/drawing/2014/main" id="{6B794504-427B-4897-8D61-F0F2A6C1C492}"/>
              </a:ext>
            </a:extLst>
          </p:cNvPr>
          <p:cNvGrpSpPr/>
          <p:nvPr/>
        </p:nvGrpSpPr>
        <p:grpSpPr>
          <a:xfrm>
            <a:off x="9772989" y="2858587"/>
            <a:ext cx="2443304" cy="1266639"/>
            <a:chOff x="10028639" y="2931033"/>
            <a:chExt cx="2443304" cy="1266639"/>
          </a:xfrm>
        </p:grpSpPr>
        <p:grpSp>
          <p:nvGrpSpPr>
            <p:cNvPr id="35" name="Group 34"/>
            <p:cNvGrpSpPr/>
            <p:nvPr/>
          </p:nvGrpSpPr>
          <p:grpSpPr>
            <a:xfrm>
              <a:off x="10028639" y="3376831"/>
              <a:ext cx="2443304" cy="369332"/>
              <a:chOff x="6095998" y="870727"/>
              <a:chExt cx="2443304" cy="369332"/>
            </a:xfrm>
          </p:grpSpPr>
          <p:sp>
            <p:nvSpPr>
              <p:cNvPr id="29" name="TextBox 28"/>
              <p:cNvSpPr txBox="1"/>
              <p:nvPr/>
            </p:nvSpPr>
            <p:spPr>
              <a:xfrm>
                <a:off x="6297285" y="870727"/>
                <a:ext cx="2242017" cy="369332"/>
              </a:xfrm>
              <a:prstGeom prst="rect">
                <a:avLst/>
              </a:prstGeom>
              <a:noFill/>
            </p:spPr>
            <p:txBody>
              <a:bodyPr wrap="square" rtlCol="0">
                <a:spAutoFit/>
              </a:bodyPr>
              <a:lstStyle/>
              <a:p>
                <a:r>
                  <a:rPr lang="en-US" dirty="0">
                    <a:solidFill>
                      <a:srgbClr val="3D5265"/>
                    </a:solidFill>
                  </a:rPr>
                  <a:t>VDSL revenues</a:t>
                </a:r>
                <a:endParaRPr lang="el-GR" dirty="0">
                  <a:solidFill>
                    <a:srgbClr val="3D5265"/>
                  </a:solidFill>
                </a:endParaRPr>
              </a:p>
            </p:txBody>
          </p:sp>
          <p:sp>
            <p:nvSpPr>
              <p:cNvPr id="32" name="Rectangle 31"/>
              <p:cNvSpPr/>
              <p:nvPr/>
            </p:nvSpPr>
            <p:spPr>
              <a:xfrm>
                <a:off x="6095998" y="992745"/>
                <a:ext cx="242047" cy="131726"/>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6" name="Group 35"/>
            <p:cNvGrpSpPr/>
            <p:nvPr/>
          </p:nvGrpSpPr>
          <p:grpSpPr>
            <a:xfrm>
              <a:off x="10028640" y="2931033"/>
              <a:ext cx="2443303" cy="369332"/>
              <a:chOff x="6316055" y="1965747"/>
              <a:chExt cx="2443303" cy="369332"/>
            </a:xfrm>
          </p:grpSpPr>
          <p:sp>
            <p:nvSpPr>
              <p:cNvPr id="30" name="TextBox 29"/>
              <p:cNvSpPr txBox="1"/>
              <p:nvPr/>
            </p:nvSpPr>
            <p:spPr>
              <a:xfrm>
                <a:off x="6517341" y="1965747"/>
                <a:ext cx="2242017" cy="369332"/>
              </a:xfrm>
              <a:prstGeom prst="rect">
                <a:avLst/>
              </a:prstGeom>
              <a:noFill/>
            </p:spPr>
            <p:txBody>
              <a:bodyPr wrap="square" rtlCol="0">
                <a:spAutoFit/>
              </a:bodyPr>
              <a:lstStyle/>
              <a:p>
                <a:r>
                  <a:rPr lang="en-US" dirty="0">
                    <a:solidFill>
                      <a:srgbClr val="3D5265"/>
                    </a:solidFill>
                  </a:rPr>
                  <a:t>Fiber revenues</a:t>
                </a:r>
                <a:endParaRPr lang="el-GR" dirty="0">
                  <a:solidFill>
                    <a:srgbClr val="3D5265"/>
                  </a:solidFill>
                </a:endParaRPr>
              </a:p>
            </p:txBody>
          </p:sp>
          <p:sp>
            <p:nvSpPr>
              <p:cNvPr id="33" name="Rectangle 32"/>
              <p:cNvSpPr/>
              <p:nvPr/>
            </p:nvSpPr>
            <p:spPr>
              <a:xfrm>
                <a:off x="6316055" y="2084550"/>
                <a:ext cx="242047" cy="131726"/>
              </a:xfrm>
              <a:prstGeom prst="rect">
                <a:avLst/>
              </a:prstGeom>
              <a:solidFill>
                <a:srgbClr val="B1B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7" name="Group 36"/>
            <p:cNvGrpSpPr/>
            <p:nvPr/>
          </p:nvGrpSpPr>
          <p:grpSpPr>
            <a:xfrm>
              <a:off x="10028640" y="3828340"/>
              <a:ext cx="2421309" cy="369332"/>
              <a:chOff x="9255244" y="2298342"/>
              <a:chExt cx="2421309" cy="369332"/>
            </a:xfrm>
          </p:grpSpPr>
          <p:sp>
            <p:nvSpPr>
              <p:cNvPr id="31" name="TextBox 30"/>
              <p:cNvSpPr txBox="1"/>
              <p:nvPr/>
            </p:nvSpPr>
            <p:spPr>
              <a:xfrm>
                <a:off x="9434536" y="2298342"/>
                <a:ext cx="2242017" cy="369332"/>
              </a:xfrm>
              <a:prstGeom prst="rect">
                <a:avLst/>
              </a:prstGeom>
              <a:noFill/>
            </p:spPr>
            <p:txBody>
              <a:bodyPr wrap="square" rtlCol="0">
                <a:spAutoFit/>
              </a:bodyPr>
              <a:lstStyle/>
              <a:p>
                <a:r>
                  <a:rPr lang="en-US" dirty="0">
                    <a:solidFill>
                      <a:srgbClr val="3D5265"/>
                    </a:solidFill>
                  </a:rPr>
                  <a:t>ADSL revenues</a:t>
                </a:r>
                <a:endParaRPr lang="el-GR" dirty="0">
                  <a:solidFill>
                    <a:srgbClr val="3D5265"/>
                  </a:solidFill>
                </a:endParaRPr>
              </a:p>
            </p:txBody>
          </p:sp>
          <p:sp>
            <p:nvSpPr>
              <p:cNvPr id="34" name="Rectangle 33"/>
              <p:cNvSpPr/>
              <p:nvPr/>
            </p:nvSpPr>
            <p:spPr>
              <a:xfrm>
                <a:off x="9255244" y="2417145"/>
                <a:ext cx="242047" cy="131726"/>
              </a:xfrm>
              <a:prstGeom prst="rect">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39" name="TextBox 38"/>
          <p:cNvSpPr txBox="1"/>
          <p:nvPr/>
        </p:nvSpPr>
        <p:spPr>
          <a:xfrm>
            <a:off x="0" y="5588746"/>
            <a:ext cx="2917541" cy="338554"/>
          </a:xfrm>
          <a:prstGeom prst="rect">
            <a:avLst/>
          </a:prstGeom>
          <a:noFill/>
        </p:spPr>
        <p:txBody>
          <a:bodyPr wrap="square" rtlCol="0">
            <a:spAutoFit/>
          </a:bodyPr>
          <a:lstStyle/>
          <a:p>
            <a:r>
              <a:rPr lang="en-US" sz="1600" i="1" dirty="0">
                <a:solidFill>
                  <a:srgbClr val="3D5265"/>
                </a:solidFill>
              </a:rPr>
              <a:t>Source: Team Assessment, EDPR</a:t>
            </a:r>
            <a:endParaRPr lang="el-GR" sz="1600" i="1" dirty="0">
              <a:solidFill>
                <a:srgbClr val="3D5265"/>
              </a:solidFill>
            </a:endParaRPr>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85652" y="173519"/>
            <a:ext cx="620321" cy="620321"/>
          </a:xfrm>
          <a:prstGeom prst="rect">
            <a:avLst/>
          </a:prstGeom>
        </p:spPr>
      </p:pic>
      <p:grpSp>
        <p:nvGrpSpPr>
          <p:cNvPr id="63" name="Group 62"/>
          <p:cNvGrpSpPr/>
          <p:nvPr/>
        </p:nvGrpSpPr>
        <p:grpSpPr>
          <a:xfrm>
            <a:off x="9856983" y="1052174"/>
            <a:ext cx="1782224" cy="1539038"/>
            <a:chOff x="10367137" y="1159943"/>
            <a:chExt cx="1641048" cy="1320610"/>
          </a:xfrm>
        </p:grpSpPr>
        <p:sp>
          <p:nvSpPr>
            <p:cNvPr id="64" name="Oval 63"/>
            <p:cNvSpPr/>
            <p:nvPr/>
          </p:nvSpPr>
          <p:spPr>
            <a:xfrm>
              <a:off x="10419176" y="1159943"/>
              <a:ext cx="1536970" cy="1320610"/>
            </a:xfrm>
            <a:prstGeom prst="ellipse">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TextBox 64"/>
            <p:cNvSpPr txBox="1"/>
            <p:nvPr/>
          </p:nvSpPr>
          <p:spPr>
            <a:xfrm>
              <a:off x="10367137" y="1259109"/>
              <a:ext cx="1641048" cy="1109201"/>
            </a:xfrm>
            <a:prstGeom prst="rect">
              <a:avLst/>
            </a:prstGeom>
            <a:noFill/>
          </p:spPr>
          <p:txBody>
            <a:bodyPr wrap="square" rtlCol="0">
              <a:spAutoFit/>
            </a:bodyPr>
            <a:lstStyle/>
            <a:p>
              <a:pPr algn="ctr"/>
              <a:r>
                <a:rPr lang="en-US" b="1" dirty="0">
                  <a:solidFill>
                    <a:schemeClr val="bg1"/>
                  </a:solidFill>
                </a:rPr>
                <a:t>CAGR</a:t>
              </a:r>
            </a:p>
            <a:p>
              <a:pPr algn="ctr"/>
              <a:r>
                <a:rPr lang="en-US" dirty="0">
                  <a:solidFill>
                    <a:schemeClr val="bg1"/>
                  </a:solidFill>
                </a:rPr>
                <a:t>of </a:t>
              </a:r>
              <a:r>
                <a:rPr lang="en-US" dirty="0" err="1">
                  <a:solidFill>
                    <a:schemeClr val="bg1"/>
                  </a:solidFill>
                </a:rPr>
                <a:t>VDSL+Fiber</a:t>
              </a:r>
              <a:r>
                <a:rPr lang="en-US" dirty="0">
                  <a:solidFill>
                    <a:schemeClr val="bg1"/>
                  </a:solidFill>
                </a:rPr>
                <a:t> revenues</a:t>
              </a:r>
            </a:p>
            <a:p>
              <a:pPr algn="ctr"/>
              <a:r>
                <a:rPr lang="en-US" sz="2400" b="1" dirty="0">
                  <a:solidFill>
                    <a:schemeClr val="bg1"/>
                  </a:solidFill>
                </a:rPr>
                <a:t>33.52%</a:t>
              </a:r>
            </a:p>
          </p:txBody>
        </p:sp>
      </p:grpSp>
      <p:grpSp>
        <p:nvGrpSpPr>
          <p:cNvPr id="66" name="Group 62">
            <a:extLst>
              <a:ext uri="{FF2B5EF4-FFF2-40B4-BE49-F238E27FC236}">
                <a16:creationId xmlns:a16="http://schemas.microsoft.com/office/drawing/2014/main" id="{37C7E97E-C079-4061-B7E3-AC1C0EE16AEF}"/>
              </a:ext>
            </a:extLst>
          </p:cNvPr>
          <p:cNvGrpSpPr/>
          <p:nvPr/>
        </p:nvGrpSpPr>
        <p:grpSpPr>
          <a:xfrm>
            <a:off x="9913667" y="4320880"/>
            <a:ext cx="1782224" cy="1539038"/>
            <a:chOff x="10367137" y="1159943"/>
            <a:chExt cx="1641048" cy="1320610"/>
          </a:xfrm>
        </p:grpSpPr>
        <p:sp>
          <p:nvSpPr>
            <p:cNvPr id="67" name="Oval 63">
              <a:extLst>
                <a:ext uri="{FF2B5EF4-FFF2-40B4-BE49-F238E27FC236}">
                  <a16:creationId xmlns:a16="http://schemas.microsoft.com/office/drawing/2014/main" id="{03713E7E-BC87-49CC-B8D7-A0FA805C779E}"/>
                </a:ext>
              </a:extLst>
            </p:cNvPr>
            <p:cNvSpPr/>
            <p:nvPr/>
          </p:nvSpPr>
          <p:spPr>
            <a:xfrm>
              <a:off x="10419176" y="1159943"/>
              <a:ext cx="1536970" cy="1320610"/>
            </a:xfrm>
            <a:prstGeom prst="ellipse">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TextBox 67">
              <a:extLst>
                <a:ext uri="{FF2B5EF4-FFF2-40B4-BE49-F238E27FC236}">
                  <a16:creationId xmlns:a16="http://schemas.microsoft.com/office/drawing/2014/main" id="{4D090B4A-65F5-4FA1-9BF0-8DB064AAE739}"/>
                </a:ext>
              </a:extLst>
            </p:cNvPr>
            <p:cNvSpPr txBox="1"/>
            <p:nvPr/>
          </p:nvSpPr>
          <p:spPr>
            <a:xfrm>
              <a:off x="10367137" y="1259109"/>
              <a:ext cx="1641048" cy="1109201"/>
            </a:xfrm>
            <a:prstGeom prst="rect">
              <a:avLst/>
            </a:prstGeom>
            <a:noFill/>
          </p:spPr>
          <p:txBody>
            <a:bodyPr wrap="square" rtlCol="0">
              <a:spAutoFit/>
            </a:bodyPr>
            <a:lstStyle/>
            <a:p>
              <a:pPr algn="ctr"/>
              <a:r>
                <a:rPr lang="en-US" b="1" dirty="0">
                  <a:solidFill>
                    <a:schemeClr val="bg1"/>
                  </a:solidFill>
                </a:rPr>
                <a:t>CAGR</a:t>
              </a:r>
            </a:p>
            <a:p>
              <a:pPr algn="ctr"/>
              <a:r>
                <a:rPr lang="en-US" dirty="0">
                  <a:solidFill>
                    <a:schemeClr val="bg1"/>
                  </a:solidFill>
                </a:rPr>
                <a:t>of ADSL revenues</a:t>
              </a:r>
            </a:p>
            <a:p>
              <a:pPr algn="ctr"/>
              <a:r>
                <a:rPr lang="en-US" sz="2400" b="1" dirty="0">
                  <a:solidFill>
                    <a:schemeClr val="bg1"/>
                  </a:solidFill>
                </a:rPr>
                <a:t>-14.00%</a:t>
              </a:r>
            </a:p>
          </p:txBody>
        </p:sp>
      </p:grpSp>
      <p:grpSp>
        <p:nvGrpSpPr>
          <p:cNvPr id="14" name="Group 13"/>
          <p:cNvGrpSpPr/>
          <p:nvPr/>
        </p:nvGrpSpPr>
        <p:grpSpPr>
          <a:xfrm>
            <a:off x="1018357" y="2095401"/>
            <a:ext cx="3229559" cy="2927429"/>
            <a:chOff x="1182949" y="2086257"/>
            <a:chExt cx="3229559" cy="2927429"/>
          </a:xfrm>
        </p:grpSpPr>
        <p:sp>
          <p:nvSpPr>
            <p:cNvPr id="2" name="TextBox 1"/>
            <p:cNvSpPr txBox="1"/>
            <p:nvPr/>
          </p:nvSpPr>
          <p:spPr>
            <a:xfrm>
              <a:off x="2623925" y="4305800"/>
              <a:ext cx="1757985" cy="707886"/>
            </a:xfrm>
            <a:prstGeom prst="rect">
              <a:avLst/>
            </a:prstGeom>
            <a:noFill/>
          </p:spPr>
          <p:txBody>
            <a:bodyPr wrap="square" rtlCol="0">
              <a:spAutoFit/>
            </a:bodyPr>
            <a:lstStyle/>
            <a:p>
              <a:r>
                <a:rPr lang="en-US" sz="4000" dirty="0">
                  <a:solidFill>
                    <a:srgbClr val="3D5265"/>
                  </a:solidFill>
                </a:rPr>
                <a:t>63.21%</a:t>
              </a:r>
              <a:endParaRPr lang="el-GR" sz="4000" dirty="0">
                <a:solidFill>
                  <a:srgbClr val="3D5265"/>
                </a:solidFill>
              </a:endParaRPr>
            </a:p>
          </p:txBody>
        </p:sp>
        <p:sp>
          <p:nvSpPr>
            <p:cNvPr id="8" name="TextBox 7"/>
            <p:cNvSpPr txBox="1"/>
            <p:nvPr/>
          </p:nvSpPr>
          <p:spPr>
            <a:xfrm>
              <a:off x="2593326" y="2086257"/>
              <a:ext cx="1819182" cy="707886"/>
            </a:xfrm>
            <a:prstGeom prst="rect">
              <a:avLst/>
            </a:prstGeom>
            <a:noFill/>
          </p:spPr>
          <p:txBody>
            <a:bodyPr wrap="square" rtlCol="0">
              <a:spAutoFit/>
            </a:bodyPr>
            <a:lstStyle/>
            <a:p>
              <a:r>
                <a:rPr lang="en-US" sz="4000" dirty="0">
                  <a:solidFill>
                    <a:srgbClr val="3D5265"/>
                  </a:solidFill>
                </a:rPr>
                <a:t>20.13%</a:t>
              </a:r>
              <a:endParaRPr lang="el-GR" sz="4000" dirty="0">
                <a:solidFill>
                  <a:srgbClr val="3D5265"/>
                </a:solidFill>
              </a:endParaRPr>
            </a:p>
          </p:txBody>
        </p:sp>
        <p:sp>
          <p:nvSpPr>
            <p:cNvPr id="22" name="Down Arrow 21"/>
            <p:cNvSpPr/>
            <p:nvPr/>
          </p:nvSpPr>
          <p:spPr>
            <a:xfrm>
              <a:off x="3055579" y="3024863"/>
              <a:ext cx="528917" cy="975250"/>
            </a:xfrm>
            <a:prstGeom prst="downArrow">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1182949" y="2086257"/>
              <a:ext cx="1397045" cy="707886"/>
            </a:xfrm>
            <a:prstGeom prst="rect">
              <a:avLst/>
            </a:prstGeom>
            <a:noFill/>
          </p:spPr>
          <p:txBody>
            <a:bodyPr wrap="square" rtlCol="0">
              <a:spAutoFit/>
            </a:bodyPr>
            <a:lstStyle/>
            <a:p>
              <a:r>
                <a:rPr lang="en-US" sz="4000" dirty="0">
                  <a:solidFill>
                    <a:srgbClr val="3D5265"/>
                  </a:solidFill>
                </a:rPr>
                <a:t>2017:</a:t>
              </a:r>
            </a:p>
          </p:txBody>
        </p:sp>
        <p:sp>
          <p:nvSpPr>
            <p:cNvPr id="70" name="TextBox 69"/>
            <p:cNvSpPr txBox="1"/>
            <p:nvPr/>
          </p:nvSpPr>
          <p:spPr>
            <a:xfrm>
              <a:off x="1241734" y="4305800"/>
              <a:ext cx="1379230" cy="707886"/>
            </a:xfrm>
            <a:prstGeom prst="rect">
              <a:avLst/>
            </a:prstGeom>
            <a:noFill/>
          </p:spPr>
          <p:txBody>
            <a:bodyPr wrap="square" rtlCol="0">
              <a:spAutoFit/>
            </a:bodyPr>
            <a:lstStyle/>
            <a:p>
              <a:r>
                <a:rPr lang="en-US" sz="4000" dirty="0">
                  <a:solidFill>
                    <a:srgbClr val="3D5265"/>
                  </a:solidFill>
                </a:rPr>
                <a:t>2022:</a:t>
              </a:r>
            </a:p>
          </p:txBody>
        </p:sp>
      </p:grpSp>
      <p:pic>
        <p:nvPicPr>
          <p:cNvPr id="72" name="Picture 71"/>
          <p:cNvPicPr>
            <a:picLocks noChangeAspect="1"/>
          </p:cNvPicPr>
          <p:nvPr/>
        </p:nvPicPr>
        <p:blipFill rotWithShape="1">
          <a:blip r:embed="rId4"/>
          <a:srcRect l="2874" t="5642" r="2484" b="4661"/>
          <a:stretch/>
        </p:blipFill>
        <p:spPr>
          <a:xfrm>
            <a:off x="5108794" y="2468557"/>
            <a:ext cx="4312920" cy="2453640"/>
          </a:xfrm>
          <a:prstGeom prst="rect">
            <a:avLst/>
          </a:prstGeom>
        </p:spPr>
      </p:pic>
      <p:graphicFrame>
        <p:nvGraphicFramePr>
          <p:cNvPr id="73" name="Chart 72"/>
          <p:cNvGraphicFramePr>
            <a:graphicFrameLocks/>
          </p:cNvGraphicFramePr>
          <p:nvPr>
            <p:extLst>
              <p:ext uri="{D42A27DB-BD31-4B8C-83A1-F6EECF244321}">
                <p14:modId xmlns:p14="http://schemas.microsoft.com/office/powerpoint/2010/main" val="1448986309"/>
              </p:ext>
            </p:extLst>
          </p:nvPr>
        </p:nvGraphicFramePr>
        <p:xfrm>
          <a:off x="4961301" y="2318751"/>
          <a:ext cx="4560277"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 name="Chart 73"/>
          <p:cNvGraphicFramePr>
            <a:graphicFrameLocks/>
          </p:cNvGraphicFramePr>
          <p:nvPr>
            <p:extLst>
              <p:ext uri="{D42A27DB-BD31-4B8C-83A1-F6EECF244321}">
                <p14:modId xmlns:p14="http://schemas.microsoft.com/office/powerpoint/2010/main" val="583017614"/>
              </p:ext>
            </p:extLst>
          </p:nvPr>
        </p:nvGraphicFramePr>
        <p:xfrm>
          <a:off x="4936329" y="2338066"/>
          <a:ext cx="4560277"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p:cNvPicPr>
            <a:picLocks noChangeAspect="1"/>
          </p:cNvPicPr>
          <p:nvPr/>
        </p:nvPicPr>
        <p:blipFill>
          <a:blip r:embed="rId7"/>
          <a:stretch>
            <a:fillRect/>
          </a:stretch>
        </p:blipFill>
        <p:spPr>
          <a:xfrm>
            <a:off x="5445919" y="4889984"/>
            <a:ext cx="3951930" cy="455319"/>
          </a:xfrm>
          <a:prstGeom prst="rect">
            <a:avLst/>
          </a:prstGeom>
        </p:spPr>
      </p:pic>
      <p:pic>
        <p:nvPicPr>
          <p:cNvPr id="17" name="Picture 16"/>
          <p:cNvPicPr>
            <a:picLocks noChangeAspect="1"/>
          </p:cNvPicPr>
          <p:nvPr/>
        </p:nvPicPr>
        <p:blipFill>
          <a:blip r:embed="rId8"/>
          <a:stretch>
            <a:fillRect/>
          </a:stretch>
        </p:blipFill>
        <p:spPr>
          <a:xfrm>
            <a:off x="5172194" y="2584862"/>
            <a:ext cx="292391" cy="2370318"/>
          </a:xfrm>
          <a:prstGeom prst="rect">
            <a:avLst/>
          </a:prstGeom>
        </p:spPr>
      </p:pic>
      <p:sp>
        <p:nvSpPr>
          <p:cNvPr id="75" name="TextBox 74"/>
          <p:cNvSpPr txBox="1"/>
          <p:nvPr/>
        </p:nvSpPr>
        <p:spPr>
          <a:xfrm rot="16200000">
            <a:off x="4455186" y="3528444"/>
            <a:ext cx="1157432" cy="334579"/>
          </a:xfrm>
          <a:prstGeom prst="rect">
            <a:avLst/>
          </a:prstGeom>
          <a:noFill/>
        </p:spPr>
        <p:txBody>
          <a:bodyPr wrap="none" rtlCol="0">
            <a:spAutoFit/>
          </a:bodyPr>
          <a:lstStyle/>
          <a:p>
            <a:r>
              <a:rPr lang="el-GR" sz="1400" dirty="0">
                <a:solidFill>
                  <a:srgbClr val="3D5265"/>
                </a:solidFill>
              </a:rPr>
              <a:t>€ </a:t>
            </a:r>
            <a:r>
              <a:rPr lang="en-US" sz="1400" dirty="0">
                <a:solidFill>
                  <a:srgbClr val="3D5265"/>
                </a:solidFill>
              </a:rPr>
              <a:t>In millions</a:t>
            </a:r>
            <a:endParaRPr lang="el-GR" sz="1400" dirty="0">
              <a:solidFill>
                <a:srgbClr val="3D5265"/>
              </a:solidFill>
            </a:endParaRPr>
          </a:p>
        </p:txBody>
      </p:sp>
      <p:sp>
        <p:nvSpPr>
          <p:cNvPr id="76" name="TextBox 75"/>
          <p:cNvSpPr txBox="1"/>
          <p:nvPr/>
        </p:nvSpPr>
        <p:spPr>
          <a:xfrm>
            <a:off x="5537020" y="1817993"/>
            <a:ext cx="3769727" cy="646331"/>
          </a:xfrm>
          <a:prstGeom prst="rect">
            <a:avLst/>
          </a:prstGeom>
          <a:noFill/>
        </p:spPr>
        <p:txBody>
          <a:bodyPr wrap="square" rtlCol="0">
            <a:spAutoFit/>
          </a:bodyPr>
          <a:lstStyle/>
          <a:p>
            <a:endParaRPr lang="en-US" dirty="0">
              <a:solidFill>
                <a:srgbClr val="3D5265"/>
              </a:solidFill>
            </a:endParaRPr>
          </a:p>
          <a:p>
            <a:r>
              <a:rPr lang="en-US" dirty="0">
                <a:solidFill>
                  <a:srgbClr val="3D5265"/>
                </a:solidFill>
              </a:rPr>
              <a:t>Total Broadband Revenues  of OTE</a:t>
            </a:r>
            <a:endParaRPr lang="el-GR" dirty="0">
              <a:solidFill>
                <a:srgbClr val="3D5265"/>
              </a:solidFill>
            </a:endParaRPr>
          </a:p>
        </p:txBody>
      </p:sp>
      <p:sp>
        <p:nvSpPr>
          <p:cNvPr id="11" name="Rectangle 10"/>
          <p:cNvSpPr/>
          <p:nvPr/>
        </p:nvSpPr>
        <p:spPr>
          <a:xfrm>
            <a:off x="6648450" y="5191125"/>
            <a:ext cx="150495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 name="Group 8"/>
          <p:cNvGrpSpPr/>
          <p:nvPr/>
        </p:nvGrpSpPr>
        <p:grpSpPr>
          <a:xfrm>
            <a:off x="0" y="5957354"/>
            <a:ext cx="12168188" cy="900000"/>
            <a:chOff x="0" y="5957354"/>
            <a:chExt cx="12168188" cy="900000"/>
          </a:xfrm>
        </p:grpSpPr>
        <p:grpSp>
          <p:nvGrpSpPr>
            <p:cNvPr id="40" name="Group 39"/>
            <p:cNvGrpSpPr/>
            <p:nvPr/>
          </p:nvGrpSpPr>
          <p:grpSpPr>
            <a:xfrm>
              <a:off x="0" y="5957354"/>
              <a:ext cx="12168188" cy="900000"/>
              <a:chOff x="1687" y="1835378"/>
              <a:chExt cx="12216772" cy="900000"/>
            </a:xfrm>
          </p:grpSpPr>
          <p:grpSp>
            <p:nvGrpSpPr>
              <p:cNvPr id="42" name="Group 41"/>
              <p:cNvGrpSpPr/>
              <p:nvPr/>
            </p:nvGrpSpPr>
            <p:grpSpPr>
              <a:xfrm>
                <a:off x="1687" y="1835378"/>
                <a:ext cx="12216772" cy="900000"/>
                <a:chOff x="1687" y="1835378"/>
                <a:chExt cx="12216772" cy="900000"/>
              </a:xfrm>
            </p:grpSpPr>
            <p:grpSp>
              <p:nvGrpSpPr>
                <p:cNvPr id="44" name="Group 43"/>
                <p:cNvGrpSpPr/>
                <p:nvPr/>
              </p:nvGrpSpPr>
              <p:grpSpPr>
                <a:xfrm>
                  <a:off x="3052269" y="1835378"/>
                  <a:ext cx="3050381" cy="900000"/>
                  <a:chOff x="977045" y="4856635"/>
                  <a:chExt cx="3050381" cy="900000"/>
                </a:xfrm>
              </p:grpSpPr>
              <p:sp>
                <p:nvSpPr>
                  <p:cNvPr id="60" name="Rectangle 59"/>
                  <p:cNvSpPr/>
                  <p:nvPr/>
                </p:nvSpPr>
                <p:spPr>
                  <a:xfrm>
                    <a:off x="977045" y="4856635"/>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9" name="Rectangle 58"/>
                  <p:cNvSpPr/>
                  <p:nvPr/>
                </p:nvSpPr>
                <p:spPr>
                  <a:xfrm>
                    <a:off x="1874626" y="4983469"/>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45" name="Group 44"/>
                <p:cNvGrpSpPr/>
                <p:nvPr/>
              </p:nvGrpSpPr>
              <p:grpSpPr>
                <a:xfrm>
                  <a:off x="1687" y="1835378"/>
                  <a:ext cx="3049200" cy="900000"/>
                  <a:chOff x="24238" y="2446203"/>
                  <a:chExt cx="3050965" cy="900000"/>
                </a:xfrm>
              </p:grpSpPr>
              <p:sp>
                <p:nvSpPr>
                  <p:cNvPr id="54" name="Rectangle 53"/>
                  <p:cNvSpPr/>
                  <p:nvPr/>
                </p:nvSpPr>
                <p:spPr>
                  <a:xfrm>
                    <a:off x="24238" y="2446203"/>
                    <a:ext cx="304112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5" name="Group 54"/>
                  <p:cNvGrpSpPr/>
                  <p:nvPr/>
                </p:nvGrpSpPr>
                <p:grpSpPr>
                  <a:xfrm>
                    <a:off x="150361" y="2526787"/>
                    <a:ext cx="2924842" cy="711063"/>
                    <a:chOff x="150361" y="2526787"/>
                    <a:chExt cx="2924842" cy="711063"/>
                  </a:xfrm>
                </p:grpSpPr>
                <p:sp>
                  <p:nvSpPr>
                    <p:cNvPr id="56" name="Rectangle 55"/>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57" name="Picture 56"/>
                    <p:cNvPicPr>
                      <a:picLocks noChangeAspect="1"/>
                    </p:cNvPicPr>
                    <p:nvPr/>
                  </p:nvPicPr>
                  <p:blipFill rotWithShape="1">
                    <a:blip r:embed="rId9"/>
                    <a:srcRect l="13487" t="9014" r="4668" b="6431"/>
                    <a:stretch/>
                  </p:blipFill>
                  <p:spPr>
                    <a:xfrm>
                      <a:off x="150361" y="2526787"/>
                      <a:ext cx="698804" cy="711063"/>
                    </a:xfrm>
                    <a:prstGeom prst="rect">
                      <a:avLst/>
                    </a:prstGeom>
                  </p:spPr>
                </p:pic>
              </p:grpSp>
            </p:grpSp>
            <p:grpSp>
              <p:nvGrpSpPr>
                <p:cNvPr id="46" name="Group 45"/>
                <p:cNvGrpSpPr/>
                <p:nvPr/>
              </p:nvGrpSpPr>
              <p:grpSpPr>
                <a:xfrm>
                  <a:off x="6109184" y="1835378"/>
                  <a:ext cx="3049200" cy="900000"/>
                  <a:chOff x="4837705" y="3395879"/>
                  <a:chExt cx="3106053" cy="900000"/>
                </a:xfrm>
              </p:grpSpPr>
              <p:sp>
                <p:nvSpPr>
                  <p:cNvPr id="50" name="Rectangle 49"/>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1" name="Group 50"/>
                  <p:cNvGrpSpPr/>
                  <p:nvPr/>
                </p:nvGrpSpPr>
                <p:grpSpPr>
                  <a:xfrm>
                    <a:off x="5238262" y="3522713"/>
                    <a:ext cx="2705496" cy="646331"/>
                    <a:chOff x="6404140" y="6102673"/>
                    <a:chExt cx="2719842" cy="646331"/>
                  </a:xfrm>
                </p:grpSpPr>
                <p:pic>
                  <p:nvPicPr>
                    <p:cNvPr id="52" name="Picture 51"/>
                    <p:cNvPicPr preferRelativeResize="0">
                      <a:picLocks/>
                    </p:cNvPicPr>
                    <p:nvPr/>
                  </p:nvPicPr>
                  <p:blipFill rotWithShape="1">
                    <a:blip r:embed="rId10">
                      <a:extLst>
                        <a:ext uri="{28A0092B-C50C-407E-A947-70E740481C1C}">
                          <a14:useLocalDpi xmlns:a14="http://schemas.microsoft.com/office/drawing/2010/main" val="0"/>
                        </a:ext>
                      </a:extLst>
                    </a:blip>
                    <a:srcRect l="40956" t="39086" r="41205" b="38530"/>
                    <a:stretch/>
                  </p:blipFill>
                  <p:spPr>
                    <a:xfrm>
                      <a:off x="6404140" y="6124649"/>
                      <a:ext cx="722567" cy="612000"/>
                    </a:xfrm>
                    <a:prstGeom prst="rect">
                      <a:avLst/>
                    </a:prstGeom>
                  </p:spPr>
                </p:pic>
                <p:sp>
                  <p:nvSpPr>
                    <p:cNvPr id="53" name="Rectangle 52"/>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47" name="Group 46"/>
                <p:cNvGrpSpPr/>
                <p:nvPr/>
              </p:nvGrpSpPr>
              <p:grpSpPr>
                <a:xfrm>
                  <a:off x="9169259" y="1835378"/>
                  <a:ext cx="3049200" cy="900000"/>
                  <a:chOff x="6146253" y="3726400"/>
                  <a:chExt cx="3045600" cy="900000"/>
                </a:xfrm>
              </p:grpSpPr>
              <p:sp>
                <p:nvSpPr>
                  <p:cNvPr id="48" name="Rectangle 47"/>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Rectangle 48"/>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588" y="1951263"/>
                <a:ext cx="558932" cy="726612"/>
              </a:xfrm>
              <a:prstGeom prst="rect">
                <a:avLst/>
              </a:prstGeom>
            </p:spPr>
          </p:pic>
        </p:grpSp>
        <p:pic>
          <p:nvPicPr>
            <p:cNvPr id="69" name="Γραφικό 54" descr="Μετρητής">
              <a:extLst>
                <a:ext uri="{FF2B5EF4-FFF2-40B4-BE49-F238E27FC236}">
                  <a16:creationId xmlns:a16="http://schemas.microsoft.com/office/drawing/2014/main" id="{EE486701-02E1-43F2-B41C-45D3F53F95CD}"/>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5572" b="11164"/>
            <a:stretch/>
          </p:blipFill>
          <p:spPr>
            <a:xfrm>
              <a:off x="3140396" y="6060473"/>
              <a:ext cx="882185" cy="662866"/>
            </a:xfrm>
            <a:prstGeom prst="rect">
              <a:avLst/>
            </a:prstGeom>
          </p:spPr>
        </p:pic>
      </p:grpSp>
      <p:pic>
        <p:nvPicPr>
          <p:cNvPr id="61" name="Γραφικό 62" descr="Ασύρματος δρομολογητής">
            <a:extLst>
              <a:ext uri="{FF2B5EF4-FFF2-40B4-BE49-F238E27FC236}">
                <a16:creationId xmlns:a16="http://schemas.microsoft.com/office/drawing/2014/main" id="{9D531B41-587D-4BA3-9C02-B245C34E6E4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957" y="1355173"/>
            <a:ext cx="636494" cy="636494"/>
          </a:xfrm>
          <a:prstGeom prst="rect">
            <a:avLst/>
          </a:prstGeom>
        </p:spPr>
      </p:pic>
    </p:spTree>
    <p:extLst>
      <p:ext uri="{BB962C8B-B14F-4D97-AF65-F5344CB8AC3E}">
        <p14:creationId xmlns:p14="http://schemas.microsoft.com/office/powerpoint/2010/main" val="302898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250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800"/>
                                        <p:tgtEl>
                                          <p:spTgt spid="7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800"/>
                                        <p:tgtEl>
                                          <p:spTgt spid="74"/>
                                        </p:tgtEl>
                                      </p:cBhvr>
                                    </p:animEffect>
                                  </p:childTnLst>
                                </p:cTn>
                              </p:par>
                              <p:par>
                                <p:cTn id="17" presetID="10" presetClass="entr" presetSubtype="0" fill="hold" nodeType="withEffect">
                                  <p:stCondLst>
                                    <p:cond delay="150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8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3" grpId="0">
        <p:bldAsOne/>
      </p:bldGraphic>
      <p:bldGraphic spid="7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stCxn id="276" idx="0"/>
          </p:cNvCxnSpPr>
          <p:nvPr/>
        </p:nvCxnSpPr>
        <p:spPr>
          <a:xfrm flipH="1">
            <a:off x="6434223" y="3436122"/>
            <a:ext cx="3773770" cy="164107"/>
          </a:xfrm>
          <a:prstGeom prst="line">
            <a:avLst/>
          </a:prstGeom>
          <a:ln w="9525" cap="flat" cmpd="sng" algn="ctr">
            <a:solidFill>
              <a:srgbClr val="17469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p:cNvCxnSpPr/>
          <p:nvPr/>
        </p:nvCxnSpPr>
        <p:spPr>
          <a:xfrm>
            <a:off x="6412053" y="3598643"/>
            <a:ext cx="3124773" cy="2100102"/>
          </a:xfrm>
          <a:prstGeom prst="line">
            <a:avLst/>
          </a:prstGeom>
          <a:ln w="9525" cap="flat" cmpd="sng" algn="ctr">
            <a:solidFill>
              <a:srgbClr val="17469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Dominant fiber operator</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4" name="Group 83"/>
          <p:cNvGrpSpPr/>
          <p:nvPr/>
        </p:nvGrpSpPr>
        <p:grpSpPr>
          <a:xfrm>
            <a:off x="4722130" y="1768017"/>
            <a:ext cx="3589592" cy="3423470"/>
            <a:chOff x="1181101" y="2095499"/>
            <a:chExt cx="3619500" cy="3444241"/>
          </a:xfrm>
        </p:grpSpPr>
        <p:pic>
          <p:nvPicPr>
            <p:cNvPr id="85" name="Picture 84" descr="GRREK map-01 (1)"/>
            <p:cNvPicPr>
              <a:picLocks noChangeAspect="1"/>
            </p:cNvPicPr>
            <p:nvPr/>
          </p:nvPicPr>
          <p:blipFill rotWithShape="1">
            <a:blip r:embed="rId3" cstate="print">
              <a:extLst>
                <a:ext uri="{28A0092B-C50C-407E-A947-70E740481C1C}">
                  <a14:useLocalDpi xmlns:a14="http://schemas.microsoft.com/office/drawing/2010/main" val="0"/>
                </a:ext>
              </a:extLst>
            </a:blip>
            <a:srcRect l="3354" t="17163" r="3735" b="15870"/>
            <a:stretch/>
          </p:blipFill>
          <p:spPr bwMode="auto">
            <a:xfrm>
              <a:off x="1181101" y="2095499"/>
              <a:ext cx="3619500" cy="3444241"/>
            </a:xfrm>
            <a:prstGeom prst="rect">
              <a:avLst/>
            </a:prstGeom>
            <a:noFill/>
          </p:spPr>
        </p:pic>
        <p:pic>
          <p:nvPicPr>
            <p:cNvPr id="86" name="Picture 85"/>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953103" y="5025648"/>
              <a:ext cx="140400" cy="215889"/>
            </a:xfrm>
            <a:prstGeom prst="rect">
              <a:avLst/>
            </a:prstGeom>
          </p:spPr>
        </p:pic>
        <p:pic>
          <p:nvPicPr>
            <p:cNvPr id="87" name="Picture 86"/>
            <p:cNvPicPr>
              <a:picLocks noChangeAspect="1"/>
            </p:cNvPicPr>
            <p:nvPr/>
          </p:nvPicPr>
          <p:blipFill rotWithShape="1">
            <a:blip r:embed="rId5" cstate="print">
              <a:extLst>
                <a:ext uri="{28A0092B-C50C-407E-A947-70E740481C1C}">
                  <a14:useLocalDpi xmlns:a14="http://schemas.microsoft.com/office/drawing/2010/main" val="0"/>
                </a:ext>
              </a:extLst>
            </a:blip>
            <a:srcRect l="26398" t="13027" r="25479" b="19233"/>
            <a:stretch/>
          </p:blipFill>
          <p:spPr>
            <a:xfrm>
              <a:off x="3263979" y="5046113"/>
              <a:ext cx="141486" cy="216424"/>
            </a:xfrm>
            <a:prstGeom prst="rect">
              <a:avLst/>
            </a:prstGeom>
          </p:spPr>
        </p:pic>
        <p:pic>
          <p:nvPicPr>
            <p:cNvPr id="88" name="Picture 87"/>
            <p:cNvPicPr>
              <a:picLocks noChangeAspect="1"/>
            </p:cNvPicPr>
            <p:nvPr/>
          </p:nvPicPr>
          <p:blipFill rotWithShape="1">
            <a:blip r:embed="rId6" cstate="print">
              <a:extLst>
                <a:ext uri="{28A0092B-C50C-407E-A947-70E740481C1C}">
                  <a14:useLocalDpi xmlns:a14="http://schemas.microsoft.com/office/drawing/2010/main" val="0"/>
                </a:ext>
              </a:extLst>
            </a:blip>
            <a:srcRect l="25640" t="12621" r="25318" b="19332"/>
            <a:stretch/>
          </p:blipFill>
          <p:spPr>
            <a:xfrm>
              <a:off x="2081667" y="3723905"/>
              <a:ext cx="141486" cy="213326"/>
            </a:xfrm>
            <a:prstGeom prst="rect">
              <a:avLst/>
            </a:prstGeom>
          </p:spPr>
        </p:pic>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3647581" y="5124895"/>
              <a:ext cx="140400" cy="215889"/>
            </a:xfrm>
            <a:prstGeom prst="rect">
              <a:avLst/>
            </a:prstGeom>
          </p:spPr>
        </p:pic>
        <p:pic>
          <p:nvPicPr>
            <p:cNvPr id="90" name="Picture 89"/>
            <p:cNvPicPr>
              <a:picLocks noChangeAspect="1"/>
            </p:cNvPicPr>
            <p:nvPr/>
          </p:nvPicPr>
          <p:blipFill rotWithShape="1">
            <a:blip r:embed="rId5" cstate="print">
              <a:extLst>
                <a:ext uri="{28A0092B-C50C-407E-A947-70E740481C1C}">
                  <a14:useLocalDpi xmlns:a14="http://schemas.microsoft.com/office/drawing/2010/main" val="0"/>
                </a:ext>
              </a:extLst>
            </a:blip>
            <a:srcRect l="26398" t="13027" r="25479" b="19233"/>
            <a:stretch/>
          </p:blipFill>
          <p:spPr>
            <a:xfrm>
              <a:off x="2140029" y="4180078"/>
              <a:ext cx="141486" cy="216424"/>
            </a:xfrm>
            <a:prstGeom prst="rect">
              <a:avLst/>
            </a:prstGeom>
          </p:spPr>
        </p:pic>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1941267" y="3939870"/>
              <a:ext cx="140400" cy="215889"/>
            </a:xfrm>
            <a:prstGeom prst="rect">
              <a:avLst/>
            </a:prstGeom>
          </p:spPr>
        </p:pic>
        <p:pic>
          <p:nvPicPr>
            <p:cNvPr id="92" name="Picture 91"/>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348984" y="4052251"/>
              <a:ext cx="140400" cy="215889"/>
            </a:xfrm>
            <a:prstGeom prst="rect">
              <a:avLst/>
            </a:prstGeom>
          </p:spPr>
        </p:pic>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477387" y="3811227"/>
              <a:ext cx="140400" cy="215889"/>
            </a:xfrm>
            <a:prstGeom prst="rect">
              <a:avLst/>
            </a:prstGeom>
          </p:spPr>
        </p:pic>
        <p:pic>
          <p:nvPicPr>
            <p:cNvPr id="94" name="Picture 93"/>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560670" y="3563448"/>
              <a:ext cx="140400" cy="215889"/>
            </a:xfrm>
            <a:prstGeom prst="rect">
              <a:avLst/>
            </a:prstGeom>
          </p:spPr>
        </p:pic>
        <p:pic>
          <p:nvPicPr>
            <p:cNvPr id="95" name="Picture 94"/>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1935854" y="3416627"/>
              <a:ext cx="140400" cy="215889"/>
            </a:xfrm>
            <a:prstGeom prst="rect">
              <a:avLst/>
            </a:prstGeom>
          </p:spPr>
        </p:pic>
        <p:pic>
          <p:nvPicPr>
            <p:cNvPr id="96" name="Picture 95"/>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249991" y="3313469"/>
              <a:ext cx="140400" cy="215889"/>
            </a:xfrm>
            <a:prstGeom prst="rect">
              <a:avLst/>
            </a:prstGeom>
          </p:spPr>
        </p:pic>
        <p:pic>
          <p:nvPicPr>
            <p:cNvPr id="97" name="Picture 96"/>
            <p:cNvPicPr>
              <a:picLocks noChangeAspect="1"/>
            </p:cNvPicPr>
            <p:nvPr/>
          </p:nvPicPr>
          <p:blipFill rotWithShape="1">
            <a:blip r:embed="rId6" cstate="print">
              <a:extLst>
                <a:ext uri="{28A0092B-C50C-407E-A947-70E740481C1C}">
                  <a14:useLocalDpi xmlns:a14="http://schemas.microsoft.com/office/drawing/2010/main" val="0"/>
                </a:ext>
              </a:extLst>
            </a:blip>
            <a:srcRect l="25640" t="12621" r="25318" b="19332"/>
            <a:stretch/>
          </p:blipFill>
          <p:spPr>
            <a:xfrm>
              <a:off x="2489384" y="3127919"/>
              <a:ext cx="141486" cy="213326"/>
            </a:xfrm>
            <a:prstGeom prst="rect">
              <a:avLst/>
            </a:prstGeom>
          </p:spPr>
        </p:pic>
        <p:pic>
          <p:nvPicPr>
            <p:cNvPr id="98" name="Picture 97"/>
            <p:cNvPicPr>
              <a:picLocks noChangeAspect="1"/>
            </p:cNvPicPr>
            <p:nvPr/>
          </p:nvPicPr>
          <p:blipFill rotWithShape="1">
            <a:blip r:embed="rId5" cstate="print">
              <a:extLst>
                <a:ext uri="{28A0092B-C50C-407E-A947-70E740481C1C}">
                  <a14:useLocalDpi xmlns:a14="http://schemas.microsoft.com/office/drawing/2010/main" val="0"/>
                </a:ext>
              </a:extLst>
            </a:blip>
            <a:srcRect l="26398" t="13027" r="25479" b="19233"/>
            <a:stretch/>
          </p:blipFill>
          <p:spPr>
            <a:xfrm>
              <a:off x="2249991" y="3018158"/>
              <a:ext cx="141486" cy="216424"/>
            </a:xfrm>
            <a:prstGeom prst="rect">
              <a:avLst/>
            </a:prstGeom>
          </p:spPr>
        </p:pic>
        <p:pic>
          <p:nvPicPr>
            <p:cNvPr id="99" name="Picture 98"/>
            <p:cNvPicPr>
              <a:picLocks noChangeAspect="1"/>
            </p:cNvPicPr>
            <p:nvPr/>
          </p:nvPicPr>
          <p:blipFill rotWithShape="1">
            <a:blip r:embed="rId6" cstate="print">
              <a:extLst>
                <a:ext uri="{28A0092B-C50C-407E-A947-70E740481C1C}">
                  <a14:useLocalDpi xmlns:a14="http://schemas.microsoft.com/office/drawing/2010/main" val="0"/>
                </a:ext>
              </a:extLst>
            </a:blip>
            <a:srcRect l="25640" t="12621" r="25318" b="19332"/>
            <a:stretch/>
          </p:blipFill>
          <p:spPr>
            <a:xfrm>
              <a:off x="1709404" y="3036386"/>
              <a:ext cx="141486" cy="213326"/>
            </a:xfrm>
            <a:prstGeom prst="rect">
              <a:avLst/>
            </a:prstGeom>
          </p:spPr>
        </p:pic>
        <p:pic>
          <p:nvPicPr>
            <p:cNvPr id="100" name="Picture 99"/>
            <p:cNvPicPr>
              <a:picLocks noChangeAspect="1"/>
            </p:cNvPicPr>
            <p:nvPr/>
          </p:nvPicPr>
          <p:blipFill rotWithShape="1">
            <a:blip r:embed="rId6" cstate="print">
              <a:extLst>
                <a:ext uri="{28A0092B-C50C-407E-A947-70E740481C1C}">
                  <a14:useLocalDpi xmlns:a14="http://schemas.microsoft.com/office/drawing/2010/main" val="0"/>
                </a:ext>
              </a:extLst>
            </a:blip>
            <a:srcRect l="25640" t="12621" r="25318" b="19332"/>
            <a:stretch/>
          </p:blipFill>
          <p:spPr>
            <a:xfrm>
              <a:off x="2094679" y="2696376"/>
              <a:ext cx="141486" cy="213326"/>
            </a:xfrm>
            <a:prstGeom prst="rect">
              <a:avLst/>
            </a:prstGeom>
          </p:spPr>
        </p:pic>
        <p:pic>
          <p:nvPicPr>
            <p:cNvPr id="101" name="Picture 100"/>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2803002" y="2347632"/>
              <a:ext cx="140400" cy="215889"/>
            </a:xfrm>
            <a:prstGeom prst="rect">
              <a:avLst/>
            </a:prstGeom>
          </p:spPr>
        </p:pic>
        <p:pic>
          <p:nvPicPr>
            <p:cNvPr id="102" name="Picture 101"/>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3236622" y="2414183"/>
              <a:ext cx="140400" cy="215889"/>
            </a:xfrm>
            <a:prstGeom prst="rect">
              <a:avLst/>
            </a:prstGeom>
          </p:spPr>
        </p:pic>
        <p:pic>
          <p:nvPicPr>
            <p:cNvPr id="103" name="Picture 102"/>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3639134" y="2335634"/>
              <a:ext cx="140400" cy="215889"/>
            </a:xfrm>
            <a:prstGeom prst="rect">
              <a:avLst/>
            </a:prstGeom>
          </p:spPr>
        </p:pic>
        <p:pic>
          <p:nvPicPr>
            <p:cNvPr id="104" name="Picture 103"/>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3292822" y="3849213"/>
              <a:ext cx="140400" cy="215889"/>
            </a:xfrm>
            <a:prstGeom prst="rect">
              <a:avLst/>
            </a:prstGeom>
          </p:spPr>
        </p:pic>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4024669" y="3890979"/>
              <a:ext cx="140400" cy="215889"/>
            </a:xfrm>
            <a:prstGeom prst="rect">
              <a:avLst/>
            </a:prstGeom>
          </p:spPr>
        </p:pic>
        <p:pic>
          <p:nvPicPr>
            <p:cNvPr id="105" name="Picture 104"/>
            <p:cNvPicPr>
              <a:picLocks noChangeAspect="1"/>
            </p:cNvPicPr>
            <p:nvPr/>
          </p:nvPicPr>
          <p:blipFill rotWithShape="1">
            <a:blip r:embed="rId4" cstate="print">
              <a:extLst>
                <a:ext uri="{28A0092B-C50C-407E-A947-70E740481C1C}">
                  <a14:useLocalDpi xmlns:a14="http://schemas.microsoft.com/office/drawing/2010/main" val="0"/>
                </a:ext>
              </a:extLst>
            </a:blip>
            <a:srcRect l="26858" t="13488" r="26245" b="20153"/>
            <a:stretch/>
          </p:blipFill>
          <p:spPr>
            <a:xfrm>
              <a:off x="3397560" y="4239727"/>
              <a:ext cx="140400" cy="215889"/>
            </a:xfrm>
            <a:prstGeom prst="rect">
              <a:avLst/>
            </a:prstGeom>
          </p:spPr>
        </p:pic>
      </p:grpSp>
      <p:cxnSp>
        <p:nvCxnSpPr>
          <p:cNvPr id="49" name="Straight Connector 48"/>
          <p:cNvCxnSpPr/>
          <p:nvPr/>
        </p:nvCxnSpPr>
        <p:spPr>
          <a:xfrm flipV="1">
            <a:off x="6159920" y="1002150"/>
            <a:ext cx="3665283" cy="1378680"/>
          </a:xfrm>
          <a:prstGeom prst="line">
            <a:avLst/>
          </a:prstGeom>
          <a:ln w="9525" cap="flat" cmpd="sng" algn="ctr">
            <a:solidFill>
              <a:srgbClr val="17469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3" name="Straight Connector 152"/>
          <p:cNvCxnSpPr/>
          <p:nvPr/>
        </p:nvCxnSpPr>
        <p:spPr>
          <a:xfrm flipH="1" flipV="1">
            <a:off x="6146947" y="2380830"/>
            <a:ext cx="3678256" cy="939209"/>
          </a:xfrm>
          <a:prstGeom prst="line">
            <a:avLst/>
          </a:prstGeom>
          <a:ln w="9525" cap="flat" cmpd="sng" algn="ctr">
            <a:solidFill>
              <a:srgbClr val="17469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3" name="TextBox 72"/>
          <p:cNvSpPr txBox="1"/>
          <p:nvPr/>
        </p:nvSpPr>
        <p:spPr>
          <a:xfrm>
            <a:off x="415" y="5591324"/>
            <a:ext cx="2790541" cy="338554"/>
          </a:xfrm>
          <a:prstGeom prst="rect">
            <a:avLst/>
          </a:prstGeom>
          <a:noFill/>
        </p:spPr>
        <p:txBody>
          <a:bodyPr wrap="square" rtlCol="0">
            <a:spAutoFit/>
          </a:bodyPr>
          <a:lstStyle/>
          <a:p>
            <a:r>
              <a:rPr lang="en-US" sz="1600" i="1" dirty="0">
                <a:solidFill>
                  <a:srgbClr val="3D5265"/>
                </a:solidFill>
              </a:rPr>
              <a:t>Source: Team Assessment, EETT</a:t>
            </a:r>
            <a:endParaRPr lang="el-GR" sz="1600" i="1" dirty="0">
              <a:solidFill>
                <a:srgbClr val="3D5265"/>
              </a:solidFill>
            </a:endParaRPr>
          </a:p>
        </p:txBody>
      </p:sp>
      <p:grpSp>
        <p:nvGrpSpPr>
          <p:cNvPr id="74" name="Group 73"/>
          <p:cNvGrpSpPr/>
          <p:nvPr/>
        </p:nvGrpSpPr>
        <p:grpSpPr>
          <a:xfrm>
            <a:off x="0" y="5957354"/>
            <a:ext cx="12118382" cy="900000"/>
            <a:chOff x="1687" y="1835378"/>
            <a:chExt cx="12166767" cy="900000"/>
          </a:xfrm>
        </p:grpSpPr>
        <p:grpSp>
          <p:nvGrpSpPr>
            <p:cNvPr id="75" name="Group 74"/>
            <p:cNvGrpSpPr/>
            <p:nvPr/>
          </p:nvGrpSpPr>
          <p:grpSpPr>
            <a:xfrm>
              <a:off x="1687" y="1835378"/>
              <a:ext cx="12166767" cy="900000"/>
              <a:chOff x="1687" y="1835378"/>
              <a:chExt cx="12166767" cy="900000"/>
            </a:xfrm>
          </p:grpSpPr>
          <p:grpSp>
            <p:nvGrpSpPr>
              <p:cNvPr id="77" name="Group 76"/>
              <p:cNvGrpSpPr/>
              <p:nvPr/>
            </p:nvGrpSpPr>
            <p:grpSpPr>
              <a:xfrm>
                <a:off x="3052269" y="1835378"/>
                <a:ext cx="3050381" cy="900000"/>
                <a:chOff x="977045" y="4856635"/>
                <a:chExt cx="3050381" cy="900000"/>
              </a:xfrm>
            </p:grpSpPr>
            <p:grpSp>
              <p:nvGrpSpPr>
                <p:cNvPr id="114" name="Group 113"/>
                <p:cNvGrpSpPr/>
                <p:nvPr/>
              </p:nvGrpSpPr>
              <p:grpSpPr>
                <a:xfrm>
                  <a:off x="977045" y="4856635"/>
                  <a:ext cx="3048000" cy="900000"/>
                  <a:chOff x="687381" y="2784169"/>
                  <a:chExt cx="3103200" cy="900000"/>
                </a:xfrm>
              </p:grpSpPr>
              <p:sp>
                <p:nvSpPr>
                  <p:cNvPr id="116" name="Rectangle 115"/>
                  <p:cNvSpPr/>
                  <p:nvPr/>
                </p:nvSpPr>
                <p:spPr>
                  <a:xfrm>
                    <a:off x="687381" y="2784169"/>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7"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5572" b="11164"/>
                  <a:stretch/>
                </p:blipFill>
                <p:spPr>
                  <a:xfrm>
                    <a:off x="767514" y="2901201"/>
                    <a:ext cx="901092" cy="643404"/>
                  </a:xfrm>
                  <a:prstGeom prst="rect">
                    <a:avLst/>
                  </a:prstGeom>
                </p:spPr>
              </p:pic>
            </p:grpSp>
            <p:sp>
              <p:nvSpPr>
                <p:cNvPr id="115" name="Rectangle 114"/>
                <p:cNvSpPr/>
                <p:nvPr/>
              </p:nvSpPr>
              <p:spPr>
                <a:xfrm>
                  <a:off x="1874626" y="4983469"/>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78" name="Group 77"/>
              <p:cNvGrpSpPr/>
              <p:nvPr/>
            </p:nvGrpSpPr>
            <p:grpSpPr>
              <a:xfrm>
                <a:off x="1687" y="1835378"/>
                <a:ext cx="3049200" cy="900000"/>
                <a:chOff x="24238" y="2446203"/>
                <a:chExt cx="3050965" cy="900000"/>
              </a:xfrm>
            </p:grpSpPr>
            <p:sp>
              <p:nvSpPr>
                <p:cNvPr id="110" name="Rectangle 109"/>
                <p:cNvSpPr/>
                <p:nvPr/>
              </p:nvSpPr>
              <p:spPr>
                <a:xfrm>
                  <a:off x="24238" y="2446203"/>
                  <a:ext cx="304112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11" name="Group 110"/>
                <p:cNvGrpSpPr/>
                <p:nvPr/>
              </p:nvGrpSpPr>
              <p:grpSpPr>
                <a:xfrm>
                  <a:off x="150361" y="2526787"/>
                  <a:ext cx="2924842" cy="711063"/>
                  <a:chOff x="150361" y="2526787"/>
                  <a:chExt cx="2924842" cy="711063"/>
                </a:xfrm>
              </p:grpSpPr>
              <p:sp>
                <p:nvSpPr>
                  <p:cNvPr id="112" name="Rectangle 111"/>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113" name="Picture 112"/>
                  <p:cNvPicPr>
                    <a:picLocks noChangeAspect="1"/>
                  </p:cNvPicPr>
                  <p:nvPr/>
                </p:nvPicPr>
                <p:blipFill rotWithShape="1">
                  <a:blip r:embed="rId9"/>
                  <a:srcRect l="13487" t="9014" r="4668" b="6431"/>
                  <a:stretch/>
                </p:blipFill>
                <p:spPr>
                  <a:xfrm>
                    <a:off x="150361" y="2526787"/>
                    <a:ext cx="698804" cy="711063"/>
                  </a:xfrm>
                  <a:prstGeom prst="rect">
                    <a:avLst/>
                  </a:prstGeom>
                </p:spPr>
              </p:pic>
            </p:grpSp>
          </p:grpSp>
          <p:grpSp>
            <p:nvGrpSpPr>
              <p:cNvPr id="79" name="Group 78"/>
              <p:cNvGrpSpPr/>
              <p:nvPr/>
            </p:nvGrpSpPr>
            <p:grpSpPr>
              <a:xfrm>
                <a:off x="6109184" y="1835378"/>
                <a:ext cx="3049200" cy="900000"/>
                <a:chOff x="4837705" y="3395879"/>
                <a:chExt cx="3106053" cy="900000"/>
              </a:xfrm>
            </p:grpSpPr>
            <p:sp>
              <p:nvSpPr>
                <p:cNvPr id="83" name="Rectangle 82"/>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7" name="Group 106"/>
                <p:cNvGrpSpPr/>
                <p:nvPr/>
              </p:nvGrpSpPr>
              <p:grpSpPr>
                <a:xfrm>
                  <a:off x="5238262" y="3522713"/>
                  <a:ext cx="2705496" cy="646331"/>
                  <a:chOff x="6404140" y="6102673"/>
                  <a:chExt cx="2719842" cy="646331"/>
                </a:xfrm>
              </p:grpSpPr>
              <p:pic>
                <p:nvPicPr>
                  <p:cNvPr id="108" name="Picture 107"/>
                  <p:cNvPicPr preferRelativeResize="0">
                    <a:picLocks/>
                  </p:cNvPicPr>
                  <p:nvPr/>
                </p:nvPicPr>
                <p:blipFill rotWithShape="1">
                  <a:blip r:embed="rId10">
                    <a:extLst>
                      <a:ext uri="{28A0092B-C50C-407E-A947-70E740481C1C}">
                        <a14:useLocalDpi xmlns:a14="http://schemas.microsoft.com/office/drawing/2010/main" val="0"/>
                      </a:ext>
                    </a:extLst>
                  </a:blip>
                  <a:srcRect l="40956" t="39086" r="41205" b="38530"/>
                  <a:stretch/>
                </p:blipFill>
                <p:spPr>
                  <a:xfrm>
                    <a:off x="6404140" y="6124649"/>
                    <a:ext cx="722567" cy="612000"/>
                  </a:xfrm>
                  <a:prstGeom prst="rect">
                    <a:avLst/>
                  </a:prstGeom>
                </p:spPr>
              </p:pic>
              <p:sp>
                <p:nvSpPr>
                  <p:cNvPr id="109" name="Rectangle 108"/>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sp>
            <p:nvSpPr>
              <p:cNvPr id="82" name="Rectangle 81"/>
              <p:cNvSpPr/>
              <p:nvPr/>
            </p:nvSpPr>
            <p:spPr>
              <a:xfrm>
                <a:off x="10015654" y="1978771"/>
                <a:ext cx="2152800"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588" y="1951263"/>
              <a:ext cx="558932" cy="726612"/>
            </a:xfrm>
            <a:prstGeom prst="rect">
              <a:avLst/>
            </a:prstGeom>
          </p:spPr>
        </p:pic>
      </p:grpSp>
      <p:sp>
        <p:nvSpPr>
          <p:cNvPr id="118" name="TextBox 117">
            <a:extLst>
              <a:ext uri="{FF2B5EF4-FFF2-40B4-BE49-F238E27FC236}">
                <a16:creationId xmlns:a16="http://schemas.microsoft.com/office/drawing/2014/main" id="{87AF2BE1-3432-40E5-A962-1A0916D3946A}"/>
              </a:ext>
            </a:extLst>
          </p:cNvPr>
          <p:cNvSpPr txBox="1"/>
          <p:nvPr/>
        </p:nvSpPr>
        <p:spPr>
          <a:xfrm>
            <a:off x="643859" y="2330841"/>
            <a:ext cx="3268843" cy="954107"/>
          </a:xfrm>
          <a:prstGeom prst="rect">
            <a:avLst/>
          </a:prstGeom>
          <a:noFill/>
        </p:spPr>
        <p:txBody>
          <a:bodyPr wrap="square" rtlCol="0">
            <a:spAutoFit/>
          </a:bodyPr>
          <a:lstStyle/>
          <a:p>
            <a:pPr algn="just"/>
            <a:r>
              <a:rPr lang="en-US" dirty="0">
                <a:solidFill>
                  <a:srgbClr val="3D5265"/>
                </a:solidFill>
              </a:rPr>
              <a:t>OTE will have updated </a:t>
            </a:r>
            <a:r>
              <a:rPr lang="en-US" b="1" dirty="0">
                <a:solidFill>
                  <a:srgbClr val="3D5265"/>
                </a:solidFill>
              </a:rPr>
              <a:t>73% </a:t>
            </a:r>
            <a:r>
              <a:rPr lang="en-US" dirty="0">
                <a:solidFill>
                  <a:srgbClr val="3D5265"/>
                </a:solidFill>
              </a:rPr>
              <a:t>of total cabinets by 2019, leaving </a:t>
            </a:r>
            <a:r>
              <a:rPr lang="en-US" b="1" dirty="0">
                <a:solidFill>
                  <a:srgbClr val="3D5265"/>
                </a:solidFill>
              </a:rPr>
              <a:t>only 27% </a:t>
            </a:r>
            <a:r>
              <a:rPr lang="en-US" dirty="0">
                <a:solidFill>
                  <a:srgbClr val="3D5265"/>
                </a:solidFill>
              </a:rPr>
              <a:t>to its competitors</a:t>
            </a:r>
            <a:endParaRPr lang="el-GR" dirty="0">
              <a:solidFill>
                <a:srgbClr val="3D5265"/>
              </a:solidFill>
            </a:endParaRPr>
          </a:p>
        </p:txBody>
      </p:sp>
      <p:grpSp>
        <p:nvGrpSpPr>
          <p:cNvPr id="2" name="Group 1"/>
          <p:cNvGrpSpPr/>
          <p:nvPr/>
        </p:nvGrpSpPr>
        <p:grpSpPr>
          <a:xfrm>
            <a:off x="5797229" y="5495587"/>
            <a:ext cx="2014779" cy="406596"/>
            <a:chOff x="6044879" y="5495587"/>
            <a:chExt cx="2014779" cy="406596"/>
          </a:xfrm>
        </p:grpSpPr>
        <p:sp>
          <p:nvSpPr>
            <p:cNvPr id="150" name="TextBox 149"/>
            <p:cNvSpPr txBox="1"/>
            <p:nvPr/>
          </p:nvSpPr>
          <p:spPr>
            <a:xfrm>
              <a:off x="6258261" y="5594406"/>
              <a:ext cx="1801397" cy="307777"/>
            </a:xfrm>
            <a:prstGeom prst="rect">
              <a:avLst/>
            </a:prstGeom>
            <a:noFill/>
          </p:spPr>
          <p:txBody>
            <a:bodyPr wrap="square" rtlCol="0">
              <a:spAutoFit/>
            </a:bodyPr>
            <a:lstStyle/>
            <a:p>
              <a:r>
                <a:rPr lang="en-US" sz="1400" dirty="0">
                  <a:solidFill>
                    <a:srgbClr val="3D5265"/>
                  </a:solidFill>
                </a:rPr>
                <a:t>Vodafone</a:t>
              </a:r>
              <a:r>
                <a:rPr lang="en-US" sz="1200" dirty="0">
                  <a:solidFill>
                    <a:srgbClr val="3D5265"/>
                  </a:solidFill>
                </a:rPr>
                <a:t> </a:t>
              </a:r>
              <a:r>
                <a:rPr lang="en-US" sz="1400" dirty="0">
                  <a:solidFill>
                    <a:srgbClr val="3D5265"/>
                  </a:solidFill>
                </a:rPr>
                <a:t>cabinets</a:t>
              </a:r>
              <a:endParaRPr lang="el-GR" sz="1200" dirty="0">
                <a:solidFill>
                  <a:srgbClr val="3D5265"/>
                </a:solidFill>
              </a:endParaRPr>
            </a:p>
          </p:txBody>
        </p:sp>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27051" t="13817" r="27494" b="20486"/>
            <a:stretch/>
          </p:blipFill>
          <p:spPr>
            <a:xfrm>
              <a:off x="6044879" y="5495587"/>
              <a:ext cx="288000" cy="377048"/>
            </a:xfrm>
            <a:prstGeom prst="rect">
              <a:avLst/>
            </a:prstGeom>
          </p:spPr>
        </p:pic>
      </p:grpSp>
      <p:grpSp>
        <p:nvGrpSpPr>
          <p:cNvPr id="10" name="Group 9"/>
          <p:cNvGrpSpPr/>
          <p:nvPr/>
        </p:nvGrpSpPr>
        <p:grpSpPr>
          <a:xfrm>
            <a:off x="7519649" y="5490460"/>
            <a:ext cx="1708619" cy="407930"/>
            <a:chOff x="1867475" y="5460948"/>
            <a:chExt cx="1863437" cy="491155"/>
          </a:xfrm>
        </p:grpSpPr>
        <p:sp>
          <p:nvSpPr>
            <p:cNvPr id="151" name="TextBox 150"/>
            <p:cNvSpPr txBox="1"/>
            <p:nvPr/>
          </p:nvSpPr>
          <p:spPr>
            <a:xfrm>
              <a:off x="2099420" y="5581534"/>
              <a:ext cx="1631492" cy="370569"/>
            </a:xfrm>
            <a:prstGeom prst="rect">
              <a:avLst/>
            </a:prstGeom>
            <a:noFill/>
          </p:spPr>
          <p:txBody>
            <a:bodyPr wrap="square" rtlCol="0">
              <a:spAutoFit/>
            </a:bodyPr>
            <a:lstStyle/>
            <a:p>
              <a:r>
                <a:rPr lang="en-US" sz="1400" dirty="0">
                  <a:solidFill>
                    <a:srgbClr val="3D5265"/>
                  </a:solidFill>
                </a:rPr>
                <a:t>Wind cabinets</a:t>
              </a:r>
              <a:endParaRPr lang="el-GR" sz="1400" dirty="0">
                <a:solidFill>
                  <a:srgbClr val="3D5265"/>
                </a:solidFill>
              </a:endParaRPr>
            </a:p>
          </p:txBody>
        </p:sp>
        <p:pic>
          <p:nvPicPr>
            <p:cNvPr id="6"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l="27535" t="14182" r="27495" b="20485"/>
            <a:stretch/>
          </p:blipFill>
          <p:spPr>
            <a:xfrm>
              <a:off x="1867475" y="5460948"/>
              <a:ext cx="314096" cy="456331"/>
            </a:xfrm>
            <a:prstGeom prst="rect">
              <a:avLst/>
            </a:prstGeom>
          </p:spPr>
        </p:pic>
      </p:grpSp>
      <p:grpSp>
        <p:nvGrpSpPr>
          <p:cNvPr id="8" name="Group 7"/>
          <p:cNvGrpSpPr/>
          <p:nvPr/>
        </p:nvGrpSpPr>
        <p:grpSpPr>
          <a:xfrm>
            <a:off x="4452227" y="5495580"/>
            <a:ext cx="1617920" cy="410399"/>
            <a:chOff x="1822764" y="4560631"/>
            <a:chExt cx="1764520" cy="494129"/>
          </a:xfrm>
        </p:grpSpPr>
        <p:sp>
          <p:nvSpPr>
            <p:cNvPr id="149" name="TextBox 148"/>
            <p:cNvSpPr txBox="1"/>
            <p:nvPr/>
          </p:nvSpPr>
          <p:spPr>
            <a:xfrm>
              <a:off x="2099419" y="4684191"/>
              <a:ext cx="1487865" cy="370569"/>
            </a:xfrm>
            <a:prstGeom prst="rect">
              <a:avLst/>
            </a:prstGeom>
            <a:noFill/>
          </p:spPr>
          <p:txBody>
            <a:bodyPr wrap="square" rtlCol="0">
              <a:spAutoFit/>
            </a:bodyPr>
            <a:lstStyle/>
            <a:p>
              <a:r>
                <a:rPr lang="en-US" sz="1400" dirty="0">
                  <a:solidFill>
                    <a:srgbClr val="3D5265"/>
                  </a:solidFill>
                </a:rPr>
                <a:t>OTE </a:t>
              </a:r>
              <a:r>
                <a:rPr lang="en-US" sz="1400" dirty="0">
                  <a:solidFill>
                    <a:srgbClr val="293B4B"/>
                  </a:solidFill>
                </a:rPr>
                <a:t>cabinets</a:t>
              </a:r>
              <a:endParaRPr lang="el-GR" sz="1400" dirty="0">
                <a:solidFill>
                  <a:srgbClr val="293B4B"/>
                </a:solidFill>
              </a:endParaRPr>
            </a:p>
          </p:txBody>
        </p:sp>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27778" t="13940" r="27737" b="20727"/>
            <a:stretch/>
          </p:blipFill>
          <p:spPr>
            <a:xfrm>
              <a:off x="1822764" y="4560631"/>
              <a:ext cx="314096" cy="461304"/>
            </a:xfrm>
            <a:prstGeom prst="rect">
              <a:avLst/>
            </a:prstGeom>
          </p:spPr>
        </p:pic>
      </p:grpSp>
      <p:pic>
        <p:nvPicPr>
          <p:cNvPr id="247" name="Picture 246" descr="THESSALONIKH 2"/>
          <p:cNvPicPr>
            <a:picLocks noChangeAspect="1"/>
          </p:cNvPicPr>
          <p:nvPr/>
        </p:nvPicPr>
        <p:blipFill rotWithShape="1">
          <a:blip r:embed="rId15" cstate="print">
            <a:extLst>
              <a:ext uri="{28A0092B-C50C-407E-A947-70E740481C1C}">
                <a14:useLocalDpi xmlns:a14="http://schemas.microsoft.com/office/drawing/2010/main" val="0"/>
              </a:ext>
            </a:extLst>
          </a:blip>
          <a:srcRect l="4914" t="2694" r="6945" b="3027"/>
          <a:stretch/>
        </p:blipFill>
        <p:spPr bwMode="auto">
          <a:xfrm>
            <a:off x="8823792" y="950153"/>
            <a:ext cx="2768400" cy="2412000"/>
          </a:xfrm>
          <a:prstGeom prst="ellipse">
            <a:avLst/>
          </a:prstGeom>
          <a:noFill/>
        </p:spPr>
      </p:pic>
      <p:pic>
        <p:nvPicPr>
          <p:cNvPr id="147" name="Picture 14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013" b="79618" l="27627" r="73169">
                        <a14:foregroundMark x1="54061" y1="15127" x2="47850" y2="34554"/>
                        <a14:foregroundMark x1="33678" y1="27070" x2="66959" y2="23567"/>
                        <a14:foregroundMark x1="64650" y1="32723" x2="61226" y2="39490"/>
                        <a14:foregroundMark x1="33917" y1="30175" x2="47691" y2="38137"/>
                        <a14:foregroundMark x1="47691" y1="38137" x2="48089" y2="51194"/>
                        <a14:foregroundMark x1="46338" y1="49761" x2="45223" y2="49602"/>
                        <a14:foregroundMark x1="33997" y1="63774" x2="48089" y2="71895"/>
                      </a14:backgroundRemoval>
                    </a14:imgEffect>
                  </a14:imgLayer>
                </a14:imgProps>
              </a:ext>
              <a:ext uri="{28A0092B-C50C-407E-A947-70E740481C1C}">
                <a14:useLocalDpi xmlns:a14="http://schemas.microsoft.com/office/drawing/2010/main" val="0"/>
              </a:ext>
            </a:extLst>
          </a:blip>
          <a:srcRect l="27051" t="13817" r="27494" b="20486"/>
          <a:stretch/>
        </p:blipFill>
        <p:spPr>
          <a:xfrm>
            <a:off x="10397824" y="2506112"/>
            <a:ext cx="227915" cy="323328"/>
          </a:xfrm>
          <a:prstGeom prst="rect">
            <a:avLst/>
          </a:prstGeom>
        </p:spPr>
      </p:pic>
      <p:pic>
        <p:nvPicPr>
          <p:cNvPr id="158" name="Picture 15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013" b="79618" l="27627" r="73169">
                        <a14:foregroundMark x1="54061" y1="15127" x2="47850" y2="34554"/>
                        <a14:foregroundMark x1="33678" y1="27070" x2="66959" y2="23567"/>
                        <a14:foregroundMark x1="64650" y1="32723" x2="61226" y2="39490"/>
                        <a14:foregroundMark x1="33917" y1="30175" x2="47691" y2="38137"/>
                        <a14:foregroundMark x1="47691" y1="38137" x2="48089" y2="51194"/>
                        <a14:foregroundMark x1="46338" y1="49761" x2="45223" y2="49602"/>
                        <a14:foregroundMark x1="33997" y1="63774" x2="48089" y2="71895"/>
                      </a14:backgroundRemoval>
                    </a14:imgEffect>
                  </a14:imgLayer>
                </a14:imgProps>
              </a:ext>
              <a:ext uri="{28A0092B-C50C-407E-A947-70E740481C1C}">
                <a14:useLocalDpi xmlns:a14="http://schemas.microsoft.com/office/drawing/2010/main" val="0"/>
              </a:ext>
            </a:extLst>
          </a:blip>
          <a:srcRect l="27051" t="13817" r="27494" b="20486"/>
          <a:stretch/>
        </p:blipFill>
        <p:spPr>
          <a:xfrm>
            <a:off x="10594740" y="1628059"/>
            <a:ext cx="227915" cy="323328"/>
          </a:xfrm>
          <a:prstGeom prst="rect">
            <a:avLst/>
          </a:prstGeom>
        </p:spPr>
      </p:pic>
      <p:pic>
        <p:nvPicPr>
          <p:cNvPr id="155" name="Picture 15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9993477" y="1103416"/>
            <a:ext cx="227726" cy="323986"/>
          </a:xfrm>
          <a:prstGeom prst="rect">
            <a:avLst/>
          </a:prstGeom>
        </p:spPr>
      </p:pic>
      <p:pic>
        <p:nvPicPr>
          <p:cNvPr id="133" name="Picture 132"/>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3933" b="80016" l="27548" r="72771">
                        <a14:foregroundMark x1="53583" y1="15446" x2="47771" y2="34156"/>
                        <a14:foregroundMark x1="33519" y1="27150" x2="66322" y2="23567"/>
                        <a14:foregroundMark x1="64331" y1="32803" x2="61226" y2="39650"/>
                        <a14:foregroundMark x1="33758" y1="30414" x2="47373" y2="37978"/>
                        <a14:foregroundMark x1="47771" y1="38774" x2="48010" y2="50637"/>
                        <a14:foregroundMark x1="46099" y1="49761" x2="46099" y2="49761"/>
                        <a14:foregroundMark x1="48010" y1="54538" x2="48010" y2="54538"/>
                        <a14:foregroundMark x1="43392" y1="69586" x2="43392" y2="69586"/>
                        <a14:foregroundMark x1="33917" y1="63933" x2="47930" y2="72054"/>
                      </a14:backgroundRemoval>
                    </a14:imgEffect>
                  </a14:imgLayer>
                </a14:imgProps>
              </a:ext>
              <a:ext uri="{28A0092B-C50C-407E-A947-70E740481C1C}">
                <a14:useLocalDpi xmlns:a14="http://schemas.microsoft.com/office/drawing/2010/main" val="0"/>
              </a:ext>
            </a:extLst>
          </a:blip>
          <a:srcRect l="27535" t="14182" r="27495" b="20485"/>
          <a:stretch/>
        </p:blipFill>
        <p:spPr>
          <a:xfrm>
            <a:off x="9916943" y="1527522"/>
            <a:ext cx="226739" cy="323329"/>
          </a:xfrm>
          <a:prstGeom prst="rect">
            <a:avLst/>
          </a:prstGeom>
        </p:spPr>
      </p:pic>
      <p:pic>
        <p:nvPicPr>
          <p:cNvPr id="138" name="Picture 13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987050" y="2013677"/>
            <a:ext cx="227726" cy="323985"/>
          </a:xfrm>
          <a:prstGeom prst="rect">
            <a:avLst/>
          </a:prstGeom>
        </p:spPr>
      </p:pic>
      <p:pic>
        <p:nvPicPr>
          <p:cNvPr id="142" name="Picture 141"/>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622092" y="1982902"/>
            <a:ext cx="227726" cy="323985"/>
          </a:xfrm>
          <a:prstGeom prst="rect">
            <a:avLst/>
          </a:prstGeom>
        </p:spPr>
      </p:pic>
      <p:pic>
        <p:nvPicPr>
          <p:cNvPr id="161" name="Picture 16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281876" y="1444031"/>
            <a:ext cx="227726" cy="323986"/>
          </a:xfrm>
          <a:prstGeom prst="rect">
            <a:avLst/>
          </a:prstGeom>
        </p:spPr>
      </p:pic>
      <p:pic>
        <p:nvPicPr>
          <p:cNvPr id="145" name="Picture 14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835260" y="2351528"/>
            <a:ext cx="227726" cy="323985"/>
          </a:xfrm>
          <a:prstGeom prst="rect">
            <a:avLst/>
          </a:prstGeom>
        </p:spPr>
      </p:pic>
      <p:pic>
        <p:nvPicPr>
          <p:cNvPr id="276" name="Picture 275" descr="athens 2"/>
          <p:cNvPicPr>
            <a:picLocks noChangeAspect="1"/>
          </p:cNvPicPr>
          <p:nvPr/>
        </p:nvPicPr>
        <p:blipFill rotWithShape="1">
          <a:blip r:embed="rId22" cstate="print">
            <a:extLst>
              <a:ext uri="{28A0092B-C50C-407E-A947-70E740481C1C}">
                <a14:useLocalDpi xmlns:a14="http://schemas.microsoft.com/office/drawing/2010/main" val="0"/>
              </a:ext>
            </a:extLst>
          </a:blip>
          <a:srcRect t="6749" b="-672"/>
          <a:stretch/>
        </p:blipFill>
        <p:spPr bwMode="auto">
          <a:xfrm>
            <a:off x="8824031" y="3436122"/>
            <a:ext cx="2767923" cy="2410506"/>
          </a:xfrm>
          <a:prstGeom prst="rect">
            <a:avLst/>
          </a:prstGeom>
          <a:noFill/>
        </p:spPr>
      </p:pic>
      <p:pic>
        <p:nvPicPr>
          <p:cNvPr id="134" name="Picture 13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240046" y="3579950"/>
            <a:ext cx="172686" cy="226432"/>
          </a:xfrm>
          <a:prstGeom prst="rect">
            <a:avLst/>
          </a:prstGeom>
        </p:spPr>
      </p:pic>
      <p:pic>
        <p:nvPicPr>
          <p:cNvPr id="164" name="Picture 16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729804" y="4692275"/>
            <a:ext cx="172686" cy="226432"/>
          </a:xfrm>
          <a:prstGeom prst="rect">
            <a:avLst/>
          </a:prstGeom>
        </p:spPr>
      </p:pic>
      <p:pic>
        <p:nvPicPr>
          <p:cNvPr id="167" name="Picture 16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1067320" y="4143376"/>
            <a:ext cx="172686" cy="226432"/>
          </a:xfrm>
          <a:prstGeom prst="rect">
            <a:avLst/>
          </a:prstGeom>
        </p:spPr>
      </p:pic>
      <p:pic>
        <p:nvPicPr>
          <p:cNvPr id="170" name="Picture 169"/>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1158112" y="4436321"/>
            <a:ext cx="172686" cy="232803"/>
          </a:xfrm>
          <a:prstGeom prst="rect">
            <a:avLst/>
          </a:prstGeom>
        </p:spPr>
      </p:pic>
      <p:pic>
        <p:nvPicPr>
          <p:cNvPr id="173" name="Picture 172"/>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088652" y="3829579"/>
            <a:ext cx="172686" cy="232803"/>
          </a:xfrm>
          <a:prstGeom prst="rect">
            <a:avLst/>
          </a:prstGeom>
        </p:spPr>
      </p:pic>
      <p:pic>
        <p:nvPicPr>
          <p:cNvPr id="176" name="Picture 175"/>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019544" y="4080578"/>
            <a:ext cx="172686" cy="226432"/>
          </a:xfrm>
          <a:prstGeom prst="rect">
            <a:avLst/>
          </a:prstGeom>
        </p:spPr>
      </p:pic>
      <p:pic>
        <p:nvPicPr>
          <p:cNvPr id="179" name="Picture 178"/>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13933" b="80016" l="27548" r="72771">
                        <a14:foregroundMark x1="53583" y1="15446" x2="47771" y2="34156"/>
                        <a14:foregroundMark x1="33519" y1="27150" x2="66322" y2="23567"/>
                        <a14:foregroundMark x1="64331" y1="32803" x2="61226" y2="39650"/>
                        <a14:foregroundMark x1="33758" y1="30414" x2="47373" y2="37978"/>
                        <a14:foregroundMark x1="47771" y1="38774" x2="48010" y2="50637"/>
                        <a14:foregroundMark x1="46099" y1="49761" x2="46099" y2="49761"/>
                        <a14:foregroundMark x1="48010" y1="54538" x2="48010" y2="54538"/>
                        <a14:foregroundMark x1="43392" y1="69586" x2="43392" y2="69586"/>
                        <a14:foregroundMark x1="33917" y1="63933" x2="47930" y2="72054"/>
                      </a14:backgroundRemoval>
                    </a14:imgEffect>
                  </a14:imgLayer>
                </a14:imgProps>
              </a:ext>
              <a:ext uri="{28A0092B-C50C-407E-A947-70E740481C1C}">
                <a14:useLocalDpi xmlns:a14="http://schemas.microsoft.com/office/drawing/2010/main" val="0"/>
              </a:ext>
            </a:extLst>
          </a:blip>
          <a:srcRect l="27535" t="14182" r="27495" b="20485"/>
          <a:stretch/>
        </p:blipFill>
        <p:spPr>
          <a:xfrm>
            <a:off x="9288695" y="4596564"/>
            <a:ext cx="171938" cy="241477"/>
          </a:xfrm>
          <a:prstGeom prst="rect">
            <a:avLst/>
          </a:prstGeom>
        </p:spPr>
      </p:pic>
      <p:pic>
        <p:nvPicPr>
          <p:cNvPr id="182" name="Picture 181"/>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14013" b="79618" l="27627" r="73169">
                        <a14:foregroundMark x1="54061" y1="15127" x2="47850" y2="34554"/>
                        <a14:foregroundMark x1="33678" y1="27070" x2="66959" y2="23567"/>
                        <a14:foregroundMark x1="64650" y1="32723" x2="61226" y2="39490"/>
                        <a14:foregroundMark x1="33917" y1="30175" x2="47691" y2="38137"/>
                        <a14:foregroundMark x1="47691" y1="38137" x2="48089" y2="51194"/>
                        <a14:foregroundMark x1="46338" y1="49761" x2="45223" y2="49602"/>
                        <a14:foregroundMark x1="33997" y1="63774" x2="48089" y2="71895"/>
                      </a14:backgroundRemoval>
                    </a14:imgEffect>
                  </a14:imgLayer>
                </a14:imgProps>
              </a:ext>
              <a:ext uri="{28A0092B-C50C-407E-A947-70E740481C1C}">
                <a14:useLocalDpi xmlns:a14="http://schemas.microsoft.com/office/drawing/2010/main" val="0"/>
              </a:ext>
            </a:extLst>
          </a:blip>
          <a:srcRect l="27051" t="13817" r="27494" b="20486"/>
          <a:stretch/>
        </p:blipFill>
        <p:spPr>
          <a:xfrm>
            <a:off x="9559590" y="4718598"/>
            <a:ext cx="172830" cy="236457"/>
          </a:xfrm>
          <a:prstGeom prst="rect">
            <a:avLst/>
          </a:prstGeom>
        </p:spPr>
      </p:pic>
      <p:pic>
        <p:nvPicPr>
          <p:cNvPr id="185" name="Picture 18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057747" y="5173698"/>
            <a:ext cx="172686" cy="226431"/>
          </a:xfrm>
          <a:prstGeom prst="rect">
            <a:avLst/>
          </a:prstGeom>
        </p:spPr>
      </p:pic>
      <p:pic>
        <p:nvPicPr>
          <p:cNvPr id="194" name="Picture 193"/>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9877084" y="4888045"/>
            <a:ext cx="172686" cy="232803"/>
          </a:xfrm>
          <a:prstGeom prst="rect">
            <a:avLst/>
          </a:prstGeom>
        </p:spPr>
      </p:pic>
      <p:pic>
        <p:nvPicPr>
          <p:cNvPr id="197" name="Picture 19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9801075" y="4523287"/>
            <a:ext cx="172686" cy="232803"/>
          </a:xfrm>
          <a:prstGeom prst="rect">
            <a:avLst/>
          </a:prstGeom>
        </p:spPr>
      </p:pic>
      <p:pic>
        <p:nvPicPr>
          <p:cNvPr id="200" name="Picture 199"/>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9529043" y="4384767"/>
            <a:ext cx="172686" cy="226432"/>
          </a:xfrm>
          <a:prstGeom prst="rect">
            <a:avLst/>
          </a:prstGeom>
        </p:spPr>
      </p:pic>
      <p:pic>
        <p:nvPicPr>
          <p:cNvPr id="203" name="Picture 202"/>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14013" b="79618" l="27627" r="73169">
                        <a14:foregroundMark x1="54061" y1="15127" x2="47850" y2="34554"/>
                        <a14:foregroundMark x1="33678" y1="27070" x2="66959" y2="23567"/>
                        <a14:foregroundMark x1="64650" y1="32723" x2="61226" y2="39490"/>
                        <a14:foregroundMark x1="33917" y1="30175" x2="47691" y2="38137"/>
                        <a14:foregroundMark x1="47691" y1="38137" x2="48089" y2="51194"/>
                        <a14:foregroundMark x1="46338" y1="49761" x2="45223" y2="49602"/>
                        <a14:foregroundMark x1="33997" y1="63774" x2="48089" y2="71895"/>
                      </a14:backgroundRemoval>
                    </a14:imgEffect>
                  </a14:imgLayer>
                </a14:imgProps>
              </a:ext>
              <a:ext uri="{28A0092B-C50C-407E-A947-70E740481C1C}">
                <a14:useLocalDpi xmlns:a14="http://schemas.microsoft.com/office/drawing/2010/main" val="0"/>
              </a:ext>
            </a:extLst>
          </a:blip>
          <a:srcRect l="27051" t="13817" r="27494" b="20486"/>
          <a:stretch/>
        </p:blipFill>
        <p:spPr>
          <a:xfrm>
            <a:off x="10078778" y="4657115"/>
            <a:ext cx="172830" cy="236457"/>
          </a:xfrm>
          <a:prstGeom prst="rect">
            <a:avLst/>
          </a:prstGeom>
        </p:spPr>
      </p:pic>
      <p:pic>
        <p:nvPicPr>
          <p:cNvPr id="206" name="Picture 20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13933" b="80016" l="27548" r="72771">
                        <a14:foregroundMark x1="53583" y1="15446" x2="47771" y2="34156"/>
                        <a14:foregroundMark x1="33519" y1="27150" x2="66322" y2="23567"/>
                        <a14:foregroundMark x1="64331" y1="32803" x2="61226" y2="39650"/>
                        <a14:foregroundMark x1="33758" y1="30414" x2="47373" y2="37978"/>
                        <a14:foregroundMark x1="47771" y1="38774" x2="48010" y2="50637"/>
                        <a14:foregroundMark x1="46099" y1="49761" x2="46099" y2="49761"/>
                        <a14:foregroundMark x1="48010" y1="54538" x2="48010" y2="54538"/>
                        <a14:foregroundMark x1="43392" y1="69586" x2="43392" y2="69586"/>
                        <a14:foregroundMark x1="33917" y1="63933" x2="47930" y2="72054"/>
                      </a14:backgroundRemoval>
                    </a14:imgEffect>
                  </a14:imgLayer>
                </a14:imgProps>
              </a:ext>
              <a:ext uri="{28A0092B-C50C-407E-A947-70E740481C1C}">
                <a14:useLocalDpi xmlns:a14="http://schemas.microsoft.com/office/drawing/2010/main" val="0"/>
              </a:ext>
            </a:extLst>
          </a:blip>
          <a:srcRect l="27535" t="14182" r="27495" b="20485"/>
          <a:stretch/>
        </p:blipFill>
        <p:spPr>
          <a:xfrm>
            <a:off x="10049954" y="4376588"/>
            <a:ext cx="171938" cy="241477"/>
          </a:xfrm>
          <a:prstGeom prst="rect">
            <a:avLst/>
          </a:prstGeom>
        </p:spPr>
      </p:pic>
      <p:pic>
        <p:nvPicPr>
          <p:cNvPr id="209" name="Picture 208"/>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3615" b="89889" l="26672" r="74045">
                        <a14:foregroundMark x1="53662" y1="15446" x2="53662" y2="15446"/>
                        <a14:foregroundMark x1="53662" y1="15446" x2="47373" y2="34952"/>
                        <a14:foregroundMark x1="50637" y1="25159" x2="33678" y2="27070"/>
                        <a14:foregroundMark x1="50318" y1="25000" x2="66640" y2="23646"/>
                        <a14:foregroundMark x1="56847" y1="37261" x2="68471" y2="35430"/>
                        <a14:foregroundMark x1="33917" y1="30334" x2="47771" y2="38376"/>
                        <a14:foregroundMark x1="47771" y1="38615" x2="48089" y2="50955"/>
                        <a14:foregroundMark x1="46338" y1="49841" x2="45939" y2="49283"/>
                        <a14:foregroundMark x1="34156" y1="64013" x2="48567" y2="72532"/>
                      </a14:backgroundRemoval>
                    </a14:imgEffect>
                  </a14:imgLayer>
                </a14:imgProps>
              </a:ext>
              <a:ext uri="{28A0092B-C50C-407E-A947-70E740481C1C}">
                <a14:useLocalDpi xmlns:a14="http://schemas.microsoft.com/office/drawing/2010/main" val="0"/>
              </a:ext>
            </a:extLst>
          </a:blip>
          <a:srcRect l="27148" t="13624" r="27277" b="20316"/>
          <a:stretch/>
        </p:blipFill>
        <p:spPr>
          <a:xfrm>
            <a:off x="10310681" y="4217085"/>
            <a:ext cx="172686" cy="232804"/>
          </a:xfrm>
          <a:prstGeom prst="rect">
            <a:avLst/>
          </a:prstGeom>
        </p:spPr>
      </p:pic>
      <p:pic>
        <p:nvPicPr>
          <p:cNvPr id="186" name="Picture 18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sp>
        <p:nvSpPr>
          <p:cNvPr id="26" name="TextBox 25"/>
          <p:cNvSpPr txBox="1"/>
          <p:nvPr/>
        </p:nvSpPr>
        <p:spPr>
          <a:xfrm>
            <a:off x="646556" y="3542648"/>
            <a:ext cx="3334770" cy="646331"/>
          </a:xfrm>
          <a:prstGeom prst="rect">
            <a:avLst/>
          </a:prstGeom>
          <a:noFill/>
        </p:spPr>
        <p:txBody>
          <a:bodyPr wrap="square" rtlCol="0">
            <a:spAutoFit/>
          </a:bodyPr>
          <a:lstStyle/>
          <a:p>
            <a:pPr algn="just"/>
            <a:r>
              <a:rPr lang="en-US" dirty="0">
                <a:solidFill>
                  <a:srgbClr val="3D5265"/>
                </a:solidFill>
              </a:rPr>
              <a:t>OTE has invested in the </a:t>
            </a:r>
            <a:r>
              <a:rPr lang="en-US" b="1" dirty="0">
                <a:solidFill>
                  <a:srgbClr val="3D5265"/>
                </a:solidFill>
              </a:rPr>
              <a:t>wealthier areas</a:t>
            </a:r>
            <a:r>
              <a:rPr lang="en-US" dirty="0">
                <a:solidFill>
                  <a:srgbClr val="3D5265"/>
                </a:solidFill>
              </a:rPr>
              <a:t> of Athens and Thessaloniki</a:t>
            </a:r>
            <a:endParaRPr lang="el-GR" dirty="0">
              <a:solidFill>
                <a:srgbClr val="3D5265"/>
              </a:solidFill>
            </a:endParaRPr>
          </a:p>
        </p:txBody>
      </p:sp>
      <p:pic>
        <p:nvPicPr>
          <p:cNvPr id="124"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3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3"/>
              </a:ext>
            </a:extLst>
          </a:blip>
          <a:srcRect l="64365" t="33025" r="11357" b="13071"/>
          <a:stretch/>
        </p:blipFill>
        <p:spPr>
          <a:xfrm rot="16200000">
            <a:off x="411997" y="1629725"/>
            <a:ext cx="144000" cy="319724"/>
          </a:xfrm>
          <a:prstGeom prst="rect">
            <a:avLst/>
          </a:prstGeom>
        </p:spPr>
      </p:pic>
      <p:sp>
        <p:nvSpPr>
          <p:cNvPr id="125" name="TextBox 124">
            <a:extLst>
              <a:ext uri="{FF2B5EF4-FFF2-40B4-BE49-F238E27FC236}">
                <a16:creationId xmlns:a16="http://schemas.microsoft.com/office/drawing/2014/main" id="{87AF2BE1-3432-40E5-A962-1A0916D3946A}"/>
              </a:ext>
            </a:extLst>
          </p:cNvPr>
          <p:cNvSpPr txBox="1"/>
          <p:nvPr/>
        </p:nvSpPr>
        <p:spPr>
          <a:xfrm>
            <a:off x="665843" y="1463897"/>
            <a:ext cx="3266617" cy="646331"/>
          </a:xfrm>
          <a:prstGeom prst="rect">
            <a:avLst/>
          </a:prstGeom>
          <a:noFill/>
        </p:spPr>
        <p:txBody>
          <a:bodyPr wrap="square" rtlCol="0">
            <a:spAutoFit/>
          </a:bodyPr>
          <a:lstStyle/>
          <a:p>
            <a:pPr algn="just"/>
            <a:r>
              <a:rPr lang="en-US" dirty="0">
                <a:solidFill>
                  <a:srgbClr val="3D5265"/>
                </a:solidFill>
              </a:rPr>
              <a:t>OTE has invested in areas across all Greece</a:t>
            </a:r>
            <a:endParaRPr lang="el-GR" dirty="0">
              <a:solidFill>
                <a:srgbClr val="3D5265"/>
              </a:solidFill>
            </a:endParaRPr>
          </a:p>
        </p:txBody>
      </p:sp>
      <p:pic>
        <p:nvPicPr>
          <p:cNvPr id="127"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3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3"/>
              </a:ext>
            </a:extLst>
          </a:blip>
          <a:srcRect l="64365" t="33025" r="11357" b="13071"/>
          <a:stretch/>
        </p:blipFill>
        <p:spPr>
          <a:xfrm rot="16200000">
            <a:off x="411997" y="2632678"/>
            <a:ext cx="144000" cy="319724"/>
          </a:xfrm>
          <a:prstGeom prst="rect">
            <a:avLst/>
          </a:prstGeom>
        </p:spPr>
      </p:pic>
      <p:pic>
        <p:nvPicPr>
          <p:cNvPr id="128"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3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3"/>
              </a:ext>
            </a:extLst>
          </a:blip>
          <a:srcRect l="64365" t="33025" r="11357" b="13071"/>
          <a:stretch/>
        </p:blipFill>
        <p:spPr>
          <a:xfrm rot="16200000">
            <a:off x="431756" y="3711510"/>
            <a:ext cx="144000" cy="319724"/>
          </a:xfrm>
          <a:prstGeom prst="rect">
            <a:avLst/>
          </a:prstGeom>
        </p:spPr>
      </p:pic>
      <p:pic>
        <p:nvPicPr>
          <p:cNvPr id="129"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3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3"/>
              </a:ext>
            </a:extLst>
          </a:blip>
          <a:srcRect l="64365" t="33025" r="11357" b="13071"/>
          <a:stretch/>
        </p:blipFill>
        <p:spPr>
          <a:xfrm rot="16200000">
            <a:off x="431756" y="4756094"/>
            <a:ext cx="144000" cy="319724"/>
          </a:xfrm>
          <a:prstGeom prst="rect">
            <a:avLst/>
          </a:prstGeom>
        </p:spPr>
      </p:pic>
      <p:sp>
        <p:nvSpPr>
          <p:cNvPr id="130" name="TextBox 129"/>
          <p:cNvSpPr txBox="1"/>
          <p:nvPr/>
        </p:nvSpPr>
        <p:spPr>
          <a:xfrm>
            <a:off x="643859" y="4590184"/>
            <a:ext cx="3268842" cy="646331"/>
          </a:xfrm>
          <a:prstGeom prst="rect">
            <a:avLst/>
          </a:prstGeom>
          <a:noFill/>
        </p:spPr>
        <p:txBody>
          <a:bodyPr wrap="square" rtlCol="0">
            <a:spAutoFit/>
          </a:bodyPr>
          <a:lstStyle/>
          <a:p>
            <a:pPr algn="just"/>
            <a:r>
              <a:rPr lang="en-US" dirty="0">
                <a:solidFill>
                  <a:srgbClr val="3D5265"/>
                </a:solidFill>
              </a:rPr>
              <a:t>Currently, only OTE exploits its cabinets </a:t>
            </a:r>
            <a:endParaRPr lang="el-GR" dirty="0">
              <a:solidFill>
                <a:srgbClr val="3D5265"/>
              </a:solidFill>
            </a:endParaRPr>
          </a:p>
        </p:txBody>
      </p:sp>
    </p:spTree>
    <p:extLst>
      <p:ext uri="{BB962C8B-B14F-4D97-AF65-F5344CB8AC3E}">
        <p14:creationId xmlns:p14="http://schemas.microsoft.com/office/powerpoint/2010/main" val="41269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500"/>
                                  </p:stCondLst>
                                  <p:childTnLst>
                                    <p:set>
                                      <p:cBhvr>
                                        <p:cTn id="9" dur="1" fill="hold">
                                          <p:stCondLst>
                                            <p:cond delay="0"/>
                                          </p:stCondLst>
                                        </p:cTn>
                                        <p:tgtEl>
                                          <p:spTgt spid="153"/>
                                        </p:tgtEl>
                                        <p:attrNameLst>
                                          <p:attrName>style.visibility</p:attrName>
                                        </p:attrNameLst>
                                      </p:cBhvr>
                                      <p:to>
                                        <p:strVal val="visible"/>
                                      </p:to>
                                    </p:set>
                                    <p:animEffect transition="in" filter="wipe(left)">
                                      <p:cBhvr>
                                        <p:cTn id="10" dur="500"/>
                                        <p:tgtEl>
                                          <p:spTgt spid="153"/>
                                        </p:tgtEl>
                                      </p:cBhvr>
                                    </p:animEffect>
                                  </p:childTnLst>
                                </p:cTn>
                              </p:par>
                              <p:par>
                                <p:cTn id="11" presetID="22" presetClass="entr" presetSubtype="8" fill="hold" nodeType="withEffect">
                                  <p:stCondLst>
                                    <p:cond delay="500"/>
                                  </p:stCondLst>
                                  <p:childTnLst>
                                    <p:set>
                                      <p:cBhvr>
                                        <p:cTn id="12" dur="1" fill="hold">
                                          <p:stCondLst>
                                            <p:cond delay="0"/>
                                          </p:stCondLst>
                                        </p:cTn>
                                        <p:tgtEl>
                                          <p:spTgt spid="247"/>
                                        </p:tgtEl>
                                        <p:attrNameLst>
                                          <p:attrName>style.visibility</p:attrName>
                                        </p:attrNameLst>
                                      </p:cBhvr>
                                      <p:to>
                                        <p:strVal val="visible"/>
                                      </p:to>
                                    </p:set>
                                    <p:animEffect transition="in" filter="wipe(left)">
                                      <p:cBhvr>
                                        <p:cTn id="13" dur="500"/>
                                        <p:tgtEl>
                                          <p:spTgt spid="247"/>
                                        </p:tgtEl>
                                      </p:cBhvr>
                                    </p:animEffect>
                                  </p:childTnLst>
                                </p:cTn>
                              </p:par>
                              <p:par>
                                <p:cTn id="14" presetID="22" presetClass="entr" presetSubtype="4" fill="hold" nodeType="withEffect">
                                  <p:stCondLst>
                                    <p:cond delay="500"/>
                                  </p:stCondLst>
                                  <p:childTnLst>
                                    <p:set>
                                      <p:cBhvr>
                                        <p:cTn id="15" dur="1" fill="hold">
                                          <p:stCondLst>
                                            <p:cond delay="0"/>
                                          </p:stCondLst>
                                        </p:cTn>
                                        <p:tgtEl>
                                          <p:spTgt spid="133"/>
                                        </p:tgtEl>
                                        <p:attrNameLst>
                                          <p:attrName>style.visibility</p:attrName>
                                        </p:attrNameLst>
                                      </p:cBhvr>
                                      <p:to>
                                        <p:strVal val="visible"/>
                                      </p:to>
                                    </p:set>
                                    <p:animEffect transition="in" filter="wipe(down)">
                                      <p:cBhvr>
                                        <p:cTn id="16" dur="500"/>
                                        <p:tgtEl>
                                          <p:spTgt spid="133"/>
                                        </p:tgtEl>
                                      </p:cBhvr>
                                    </p:animEffect>
                                  </p:childTnLst>
                                </p:cTn>
                              </p:par>
                              <p:par>
                                <p:cTn id="17" presetID="22" presetClass="entr" presetSubtype="4" fill="hold" nodeType="withEffect">
                                  <p:stCondLst>
                                    <p:cond delay="500"/>
                                  </p:stCondLst>
                                  <p:childTnLst>
                                    <p:set>
                                      <p:cBhvr>
                                        <p:cTn id="18" dur="1" fill="hold">
                                          <p:stCondLst>
                                            <p:cond delay="0"/>
                                          </p:stCondLst>
                                        </p:cTn>
                                        <p:tgtEl>
                                          <p:spTgt spid="158"/>
                                        </p:tgtEl>
                                        <p:attrNameLst>
                                          <p:attrName>style.visibility</p:attrName>
                                        </p:attrNameLst>
                                      </p:cBhvr>
                                      <p:to>
                                        <p:strVal val="visible"/>
                                      </p:to>
                                    </p:set>
                                    <p:animEffect transition="in" filter="wipe(down)">
                                      <p:cBhvr>
                                        <p:cTn id="19" dur="500"/>
                                        <p:tgtEl>
                                          <p:spTgt spid="158"/>
                                        </p:tgtEl>
                                      </p:cBhvr>
                                    </p:animEffect>
                                  </p:childTnLst>
                                </p:cTn>
                              </p:par>
                              <p:par>
                                <p:cTn id="20" presetID="22" presetClass="entr" presetSubtype="4" fill="hold" nodeType="withEffect">
                                  <p:stCondLst>
                                    <p:cond delay="500"/>
                                  </p:stCondLst>
                                  <p:childTnLst>
                                    <p:set>
                                      <p:cBhvr>
                                        <p:cTn id="21" dur="1" fill="hold">
                                          <p:stCondLst>
                                            <p:cond delay="0"/>
                                          </p:stCondLst>
                                        </p:cTn>
                                        <p:tgtEl>
                                          <p:spTgt spid="147"/>
                                        </p:tgtEl>
                                        <p:attrNameLst>
                                          <p:attrName>style.visibility</p:attrName>
                                        </p:attrNameLst>
                                      </p:cBhvr>
                                      <p:to>
                                        <p:strVal val="visible"/>
                                      </p:to>
                                    </p:set>
                                    <p:animEffect transition="in" filter="wipe(down)">
                                      <p:cBhvr>
                                        <p:cTn id="22" dur="500"/>
                                        <p:tgtEl>
                                          <p:spTgt spid="147"/>
                                        </p:tgtEl>
                                      </p:cBhvr>
                                    </p:animEffect>
                                  </p:childTnLst>
                                </p:cTn>
                              </p:par>
                              <p:par>
                                <p:cTn id="23" presetID="22" presetClass="entr" presetSubtype="8" fill="hold" nodeType="withEffect">
                                  <p:stCondLst>
                                    <p:cond delay="50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par>
                                <p:cTn id="26" presetID="22" presetClass="entr" presetSubtype="8" fill="hold" nodeType="withEffect">
                                  <p:stCondLst>
                                    <p:cond delay="50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par>
                                <p:cTn id="29" presetID="22" presetClass="entr" presetSubtype="8" fill="hold" nodeType="withEffect">
                                  <p:stCondLst>
                                    <p:cond delay="500"/>
                                  </p:stCondLst>
                                  <p:childTnLst>
                                    <p:set>
                                      <p:cBhvr>
                                        <p:cTn id="30" dur="1" fill="hold">
                                          <p:stCondLst>
                                            <p:cond delay="0"/>
                                          </p:stCondLst>
                                        </p:cTn>
                                        <p:tgtEl>
                                          <p:spTgt spid="276"/>
                                        </p:tgtEl>
                                        <p:attrNameLst>
                                          <p:attrName>style.visibility</p:attrName>
                                        </p:attrNameLst>
                                      </p:cBhvr>
                                      <p:to>
                                        <p:strVal val="visible"/>
                                      </p:to>
                                    </p:set>
                                    <p:animEffect transition="in" filter="wipe(left)">
                                      <p:cBhvr>
                                        <p:cTn id="31" dur="500"/>
                                        <p:tgtEl>
                                          <p:spTgt spid="276"/>
                                        </p:tgtEl>
                                      </p:cBhvr>
                                    </p:animEffect>
                                  </p:childTnLst>
                                </p:cTn>
                              </p:par>
                              <p:par>
                                <p:cTn id="32" presetID="22" presetClass="entr" presetSubtype="4" fill="hold" nodeType="withEffect">
                                  <p:stCondLst>
                                    <p:cond delay="500"/>
                                  </p:stCondLst>
                                  <p:childTnLst>
                                    <p:set>
                                      <p:cBhvr>
                                        <p:cTn id="33" dur="1" fill="hold">
                                          <p:stCondLst>
                                            <p:cond delay="0"/>
                                          </p:stCondLst>
                                        </p:cTn>
                                        <p:tgtEl>
                                          <p:spTgt spid="179"/>
                                        </p:tgtEl>
                                        <p:attrNameLst>
                                          <p:attrName>style.visibility</p:attrName>
                                        </p:attrNameLst>
                                      </p:cBhvr>
                                      <p:to>
                                        <p:strVal val="visible"/>
                                      </p:to>
                                    </p:set>
                                    <p:animEffect transition="in" filter="wipe(down)">
                                      <p:cBhvr>
                                        <p:cTn id="34" dur="500"/>
                                        <p:tgtEl>
                                          <p:spTgt spid="179"/>
                                        </p:tgtEl>
                                      </p:cBhvr>
                                    </p:animEffect>
                                  </p:childTnLst>
                                </p:cTn>
                              </p:par>
                              <p:par>
                                <p:cTn id="35" presetID="22" presetClass="entr" presetSubtype="4" fill="hold" nodeType="withEffect">
                                  <p:stCondLst>
                                    <p:cond delay="500"/>
                                  </p:stCondLst>
                                  <p:childTnLst>
                                    <p:set>
                                      <p:cBhvr>
                                        <p:cTn id="36" dur="1" fill="hold">
                                          <p:stCondLst>
                                            <p:cond delay="0"/>
                                          </p:stCondLst>
                                        </p:cTn>
                                        <p:tgtEl>
                                          <p:spTgt spid="182"/>
                                        </p:tgtEl>
                                        <p:attrNameLst>
                                          <p:attrName>style.visibility</p:attrName>
                                        </p:attrNameLst>
                                      </p:cBhvr>
                                      <p:to>
                                        <p:strVal val="visible"/>
                                      </p:to>
                                    </p:set>
                                    <p:animEffect transition="in" filter="wipe(down)">
                                      <p:cBhvr>
                                        <p:cTn id="37" dur="500"/>
                                        <p:tgtEl>
                                          <p:spTgt spid="182"/>
                                        </p:tgtEl>
                                      </p:cBhvr>
                                    </p:animEffect>
                                  </p:childTnLst>
                                </p:cTn>
                              </p:par>
                              <p:par>
                                <p:cTn id="38" presetID="22" presetClass="entr" presetSubtype="4" fill="hold" nodeType="withEffect">
                                  <p:stCondLst>
                                    <p:cond delay="500"/>
                                  </p:stCondLst>
                                  <p:childTnLst>
                                    <p:set>
                                      <p:cBhvr>
                                        <p:cTn id="39" dur="1" fill="hold">
                                          <p:stCondLst>
                                            <p:cond delay="0"/>
                                          </p:stCondLst>
                                        </p:cTn>
                                        <p:tgtEl>
                                          <p:spTgt spid="206"/>
                                        </p:tgtEl>
                                        <p:attrNameLst>
                                          <p:attrName>style.visibility</p:attrName>
                                        </p:attrNameLst>
                                      </p:cBhvr>
                                      <p:to>
                                        <p:strVal val="visible"/>
                                      </p:to>
                                    </p:set>
                                    <p:animEffect transition="in" filter="wipe(down)">
                                      <p:cBhvr>
                                        <p:cTn id="40" dur="500"/>
                                        <p:tgtEl>
                                          <p:spTgt spid="206"/>
                                        </p:tgtEl>
                                      </p:cBhvr>
                                    </p:animEffect>
                                  </p:childTnLst>
                                </p:cTn>
                              </p:par>
                              <p:par>
                                <p:cTn id="41" presetID="22" presetClass="entr" presetSubtype="4" fill="hold" nodeType="withEffect">
                                  <p:stCondLst>
                                    <p:cond delay="500"/>
                                  </p:stCondLst>
                                  <p:childTnLst>
                                    <p:set>
                                      <p:cBhvr>
                                        <p:cTn id="42" dur="1" fill="hold">
                                          <p:stCondLst>
                                            <p:cond delay="0"/>
                                          </p:stCondLst>
                                        </p:cTn>
                                        <p:tgtEl>
                                          <p:spTgt spid="203"/>
                                        </p:tgtEl>
                                        <p:attrNameLst>
                                          <p:attrName>style.visibility</p:attrName>
                                        </p:attrNameLst>
                                      </p:cBhvr>
                                      <p:to>
                                        <p:strVal val="visible"/>
                                      </p:to>
                                    </p:set>
                                    <p:animEffect transition="in" filter="wipe(down)">
                                      <p:cBhvr>
                                        <p:cTn id="43" dur="500"/>
                                        <p:tgtEl>
                                          <p:spTgt spid="203"/>
                                        </p:tgtEl>
                                      </p:cBhvr>
                                    </p:animEffect>
                                  </p:childTnLst>
                                </p:cTn>
                              </p:par>
                            </p:childTnLst>
                          </p:cTn>
                        </p:par>
                        <p:par>
                          <p:cTn id="44" fill="hold">
                            <p:stCondLst>
                              <p:cond delay="1000"/>
                            </p:stCondLst>
                            <p:childTnLst>
                              <p:par>
                                <p:cTn id="45" presetID="22" presetClass="entr" presetSubtype="4" fill="hold" nodeType="afterEffect">
                                  <p:stCondLst>
                                    <p:cond delay="1500"/>
                                  </p:stCondLst>
                                  <p:childTnLst>
                                    <p:set>
                                      <p:cBhvr>
                                        <p:cTn id="46" dur="1" fill="hold">
                                          <p:stCondLst>
                                            <p:cond delay="0"/>
                                          </p:stCondLst>
                                        </p:cTn>
                                        <p:tgtEl>
                                          <p:spTgt spid="155"/>
                                        </p:tgtEl>
                                        <p:attrNameLst>
                                          <p:attrName>style.visibility</p:attrName>
                                        </p:attrNameLst>
                                      </p:cBhvr>
                                      <p:to>
                                        <p:strVal val="visible"/>
                                      </p:to>
                                    </p:set>
                                    <p:animEffect transition="in" filter="wipe(down)">
                                      <p:cBhvr>
                                        <p:cTn id="47" dur="500"/>
                                        <p:tgtEl>
                                          <p:spTgt spid="155"/>
                                        </p:tgtEl>
                                      </p:cBhvr>
                                    </p:animEffect>
                                  </p:childTnLst>
                                </p:cTn>
                              </p:par>
                              <p:par>
                                <p:cTn id="48" presetID="22" presetClass="entr" presetSubtype="4" fill="hold" nodeType="withEffect">
                                  <p:stCondLst>
                                    <p:cond delay="1500"/>
                                  </p:stCondLst>
                                  <p:childTnLst>
                                    <p:set>
                                      <p:cBhvr>
                                        <p:cTn id="49" dur="1" fill="hold">
                                          <p:stCondLst>
                                            <p:cond delay="0"/>
                                          </p:stCondLst>
                                        </p:cTn>
                                        <p:tgtEl>
                                          <p:spTgt spid="161"/>
                                        </p:tgtEl>
                                        <p:attrNameLst>
                                          <p:attrName>style.visibility</p:attrName>
                                        </p:attrNameLst>
                                      </p:cBhvr>
                                      <p:to>
                                        <p:strVal val="visible"/>
                                      </p:to>
                                    </p:set>
                                    <p:animEffect transition="in" filter="wipe(down)">
                                      <p:cBhvr>
                                        <p:cTn id="50" dur="500"/>
                                        <p:tgtEl>
                                          <p:spTgt spid="161"/>
                                        </p:tgtEl>
                                      </p:cBhvr>
                                    </p:animEffect>
                                  </p:childTnLst>
                                </p:cTn>
                              </p:par>
                              <p:par>
                                <p:cTn id="51" presetID="22" presetClass="entr" presetSubtype="4" fill="hold" nodeType="withEffect">
                                  <p:stCondLst>
                                    <p:cond delay="1500"/>
                                  </p:stCondLst>
                                  <p:childTnLst>
                                    <p:set>
                                      <p:cBhvr>
                                        <p:cTn id="52" dur="1" fill="hold">
                                          <p:stCondLst>
                                            <p:cond delay="0"/>
                                          </p:stCondLst>
                                        </p:cTn>
                                        <p:tgtEl>
                                          <p:spTgt spid="142"/>
                                        </p:tgtEl>
                                        <p:attrNameLst>
                                          <p:attrName>style.visibility</p:attrName>
                                        </p:attrNameLst>
                                      </p:cBhvr>
                                      <p:to>
                                        <p:strVal val="visible"/>
                                      </p:to>
                                    </p:set>
                                    <p:animEffect transition="in" filter="wipe(down)">
                                      <p:cBhvr>
                                        <p:cTn id="53" dur="500"/>
                                        <p:tgtEl>
                                          <p:spTgt spid="142"/>
                                        </p:tgtEl>
                                      </p:cBhvr>
                                    </p:animEffect>
                                  </p:childTnLst>
                                </p:cTn>
                              </p:par>
                              <p:par>
                                <p:cTn id="54" presetID="22" presetClass="entr" presetSubtype="4" fill="hold" nodeType="withEffect">
                                  <p:stCondLst>
                                    <p:cond delay="1500"/>
                                  </p:stCondLst>
                                  <p:childTnLst>
                                    <p:set>
                                      <p:cBhvr>
                                        <p:cTn id="55" dur="1" fill="hold">
                                          <p:stCondLst>
                                            <p:cond delay="0"/>
                                          </p:stCondLst>
                                        </p:cTn>
                                        <p:tgtEl>
                                          <p:spTgt spid="138"/>
                                        </p:tgtEl>
                                        <p:attrNameLst>
                                          <p:attrName>style.visibility</p:attrName>
                                        </p:attrNameLst>
                                      </p:cBhvr>
                                      <p:to>
                                        <p:strVal val="visible"/>
                                      </p:to>
                                    </p:set>
                                    <p:animEffect transition="in" filter="wipe(down)">
                                      <p:cBhvr>
                                        <p:cTn id="56" dur="500"/>
                                        <p:tgtEl>
                                          <p:spTgt spid="138"/>
                                        </p:tgtEl>
                                      </p:cBhvr>
                                    </p:animEffect>
                                  </p:childTnLst>
                                </p:cTn>
                              </p:par>
                              <p:par>
                                <p:cTn id="57" presetID="22" presetClass="entr" presetSubtype="4" fill="hold" nodeType="withEffect">
                                  <p:stCondLst>
                                    <p:cond delay="1500"/>
                                  </p:stCondLst>
                                  <p:childTnLst>
                                    <p:set>
                                      <p:cBhvr>
                                        <p:cTn id="58" dur="1" fill="hold">
                                          <p:stCondLst>
                                            <p:cond delay="0"/>
                                          </p:stCondLst>
                                        </p:cTn>
                                        <p:tgtEl>
                                          <p:spTgt spid="145"/>
                                        </p:tgtEl>
                                        <p:attrNameLst>
                                          <p:attrName>style.visibility</p:attrName>
                                        </p:attrNameLst>
                                      </p:cBhvr>
                                      <p:to>
                                        <p:strVal val="visible"/>
                                      </p:to>
                                    </p:set>
                                    <p:animEffect transition="in" filter="wipe(down)">
                                      <p:cBhvr>
                                        <p:cTn id="59" dur="500"/>
                                        <p:tgtEl>
                                          <p:spTgt spid="145"/>
                                        </p:tgtEl>
                                      </p:cBhvr>
                                    </p:animEffect>
                                  </p:childTnLst>
                                </p:cTn>
                              </p:par>
                              <p:par>
                                <p:cTn id="60" presetID="22" presetClass="entr" presetSubtype="4" fill="hold" nodeType="withEffect">
                                  <p:stCondLst>
                                    <p:cond delay="1500"/>
                                  </p:stCondLst>
                                  <p:childTnLst>
                                    <p:set>
                                      <p:cBhvr>
                                        <p:cTn id="61" dur="1" fill="hold">
                                          <p:stCondLst>
                                            <p:cond delay="0"/>
                                          </p:stCondLst>
                                        </p:cTn>
                                        <p:tgtEl>
                                          <p:spTgt spid="134"/>
                                        </p:tgtEl>
                                        <p:attrNameLst>
                                          <p:attrName>style.visibility</p:attrName>
                                        </p:attrNameLst>
                                      </p:cBhvr>
                                      <p:to>
                                        <p:strVal val="visible"/>
                                      </p:to>
                                    </p:set>
                                    <p:animEffect transition="in" filter="wipe(down)">
                                      <p:cBhvr>
                                        <p:cTn id="62" dur="500"/>
                                        <p:tgtEl>
                                          <p:spTgt spid="134"/>
                                        </p:tgtEl>
                                      </p:cBhvr>
                                    </p:animEffect>
                                  </p:childTnLst>
                                </p:cTn>
                              </p:par>
                              <p:par>
                                <p:cTn id="63" presetID="22" presetClass="entr" presetSubtype="4" fill="hold" nodeType="withEffect">
                                  <p:stCondLst>
                                    <p:cond delay="1500"/>
                                  </p:stCondLst>
                                  <p:childTnLst>
                                    <p:set>
                                      <p:cBhvr>
                                        <p:cTn id="64" dur="1" fill="hold">
                                          <p:stCondLst>
                                            <p:cond delay="0"/>
                                          </p:stCondLst>
                                        </p:cTn>
                                        <p:tgtEl>
                                          <p:spTgt spid="173"/>
                                        </p:tgtEl>
                                        <p:attrNameLst>
                                          <p:attrName>style.visibility</p:attrName>
                                        </p:attrNameLst>
                                      </p:cBhvr>
                                      <p:to>
                                        <p:strVal val="visible"/>
                                      </p:to>
                                    </p:set>
                                    <p:animEffect transition="in" filter="wipe(down)">
                                      <p:cBhvr>
                                        <p:cTn id="65" dur="500"/>
                                        <p:tgtEl>
                                          <p:spTgt spid="173"/>
                                        </p:tgtEl>
                                      </p:cBhvr>
                                    </p:animEffect>
                                  </p:childTnLst>
                                </p:cTn>
                              </p:par>
                              <p:par>
                                <p:cTn id="66" presetID="22" presetClass="entr" presetSubtype="4" fill="hold" nodeType="withEffect">
                                  <p:stCondLst>
                                    <p:cond delay="1500"/>
                                  </p:stCondLst>
                                  <p:childTnLst>
                                    <p:set>
                                      <p:cBhvr>
                                        <p:cTn id="67" dur="1" fill="hold">
                                          <p:stCondLst>
                                            <p:cond delay="0"/>
                                          </p:stCondLst>
                                        </p:cTn>
                                        <p:tgtEl>
                                          <p:spTgt spid="176"/>
                                        </p:tgtEl>
                                        <p:attrNameLst>
                                          <p:attrName>style.visibility</p:attrName>
                                        </p:attrNameLst>
                                      </p:cBhvr>
                                      <p:to>
                                        <p:strVal val="visible"/>
                                      </p:to>
                                    </p:set>
                                    <p:animEffect transition="in" filter="wipe(down)">
                                      <p:cBhvr>
                                        <p:cTn id="68" dur="500"/>
                                        <p:tgtEl>
                                          <p:spTgt spid="176"/>
                                        </p:tgtEl>
                                      </p:cBhvr>
                                    </p:animEffect>
                                  </p:childTnLst>
                                </p:cTn>
                              </p:par>
                              <p:par>
                                <p:cTn id="69" presetID="22" presetClass="entr" presetSubtype="4" fill="hold" nodeType="withEffect">
                                  <p:stCondLst>
                                    <p:cond delay="1500"/>
                                  </p:stCondLst>
                                  <p:childTnLst>
                                    <p:set>
                                      <p:cBhvr>
                                        <p:cTn id="70" dur="1" fill="hold">
                                          <p:stCondLst>
                                            <p:cond delay="0"/>
                                          </p:stCondLst>
                                        </p:cTn>
                                        <p:tgtEl>
                                          <p:spTgt spid="200"/>
                                        </p:tgtEl>
                                        <p:attrNameLst>
                                          <p:attrName>style.visibility</p:attrName>
                                        </p:attrNameLst>
                                      </p:cBhvr>
                                      <p:to>
                                        <p:strVal val="visible"/>
                                      </p:to>
                                    </p:set>
                                    <p:animEffect transition="in" filter="wipe(down)">
                                      <p:cBhvr>
                                        <p:cTn id="71" dur="500"/>
                                        <p:tgtEl>
                                          <p:spTgt spid="200"/>
                                        </p:tgtEl>
                                      </p:cBhvr>
                                    </p:animEffect>
                                  </p:childTnLst>
                                </p:cTn>
                              </p:par>
                              <p:par>
                                <p:cTn id="72" presetID="22" presetClass="entr" presetSubtype="4" fill="hold" nodeType="withEffect">
                                  <p:stCondLst>
                                    <p:cond delay="1500"/>
                                  </p:stCondLst>
                                  <p:childTnLst>
                                    <p:set>
                                      <p:cBhvr>
                                        <p:cTn id="73" dur="1" fill="hold">
                                          <p:stCondLst>
                                            <p:cond delay="0"/>
                                          </p:stCondLst>
                                        </p:cTn>
                                        <p:tgtEl>
                                          <p:spTgt spid="197"/>
                                        </p:tgtEl>
                                        <p:attrNameLst>
                                          <p:attrName>style.visibility</p:attrName>
                                        </p:attrNameLst>
                                      </p:cBhvr>
                                      <p:to>
                                        <p:strVal val="visible"/>
                                      </p:to>
                                    </p:set>
                                    <p:animEffect transition="in" filter="wipe(down)">
                                      <p:cBhvr>
                                        <p:cTn id="74" dur="500"/>
                                        <p:tgtEl>
                                          <p:spTgt spid="197"/>
                                        </p:tgtEl>
                                      </p:cBhvr>
                                    </p:animEffect>
                                  </p:childTnLst>
                                </p:cTn>
                              </p:par>
                              <p:par>
                                <p:cTn id="75" presetID="22" presetClass="entr" presetSubtype="4" fill="hold" nodeType="withEffect">
                                  <p:stCondLst>
                                    <p:cond delay="1500"/>
                                  </p:stCondLst>
                                  <p:childTnLst>
                                    <p:set>
                                      <p:cBhvr>
                                        <p:cTn id="76" dur="1" fill="hold">
                                          <p:stCondLst>
                                            <p:cond delay="0"/>
                                          </p:stCondLst>
                                        </p:cTn>
                                        <p:tgtEl>
                                          <p:spTgt spid="209"/>
                                        </p:tgtEl>
                                        <p:attrNameLst>
                                          <p:attrName>style.visibility</p:attrName>
                                        </p:attrNameLst>
                                      </p:cBhvr>
                                      <p:to>
                                        <p:strVal val="visible"/>
                                      </p:to>
                                    </p:set>
                                    <p:animEffect transition="in" filter="wipe(down)">
                                      <p:cBhvr>
                                        <p:cTn id="77" dur="500"/>
                                        <p:tgtEl>
                                          <p:spTgt spid="209"/>
                                        </p:tgtEl>
                                      </p:cBhvr>
                                    </p:animEffect>
                                  </p:childTnLst>
                                </p:cTn>
                              </p:par>
                              <p:par>
                                <p:cTn id="78" presetID="22" presetClass="entr" presetSubtype="4" fill="hold" nodeType="withEffect">
                                  <p:stCondLst>
                                    <p:cond delay="1500"/>
                                  </p:stCondLst>
                                  <p:childTnLst>
                                    <p:set>
                                      <p:cBhvr>
                                        <p:cTn id="79" dur="1" fill="hold">
                                          <p:stCondLst>
                                            <p:cond delay="0"/>
                                          </p:stCondLst>
                                        </p:cTn>
                                        <p:tgtEl>
                                          <p:spTgt spid="194"/>
                                        </p:tgtEl>
                                        <p:attrNameLst>
                                          <p:attrName>style.visibility</p:attrName>
                                        </p:attrNameLst>
                                      </p:cBhvr>
                                      <p:to>
                                        <p:strVal val="visible"/>
                                      </p:to>
                                    </p:set>
                                    <p:animEffect transition="in" filter="wipe(down)">
                                      <p:cBhvr>
                                        <p:cTn id="80" dur="500"/>
                                        <p:tgtEl>
                                          <p:spTgt spid="194"/>
                                        </p:tgtEl>
                                      </p:cBhvr>
                                    </p:animEffect>
                                  </p:childTnLst>
                                </p:cTn>
                              </p:par>
                              <p:par>
                                <p:cTn id="81" presetID="22" presetClass="entr" presetSubtype="4" fill="hold" nodeType="withEffect">
                                  <p:stCondLst>
                                    <p:cond delay="1500"/>
                                  </p:stCondLst>
                                  <p:childTnLst>
                                    <p:set>
                                      <p:cBhvr>
                                        <p:cTn id="82" dur="1" fill="hold">
                                          <p:stCondLst>
                                            <p:cond delay="0"/>
                                          </p:stCondLst>
                                        </p:cTn>
                                        <p:tgtEl>
                                          <p:spTgt spid="185"/>
                                        </p:tgtEl>
                                        <p:attrNameLst>
                                          <p:attrName>style.visibility</p:attrName>
                                        </p:attrNameLst>
                                      </p:cBhvr>
                                      <p:to>
                                        <p:strVal val="visible"/>
                                      </p:to>
                                    </p:set>
                                    <p:animEffect transition="in" filter="wipe(down)">
                                      <p:cBhvr>
                                        <p:cTn id="83" dur="500"/>
                                        <p:tgtEl>
                                          <p:spTgt spid="185"/>
                                        </p:tgtEl>
                                      </p:cBhvr>
                                    </p:animEffect>
                                  </p:childTnLst>
                                </p:cTn>
                              </p:par>
                              <p:par>
                                <p:cTn id="84" presetID="22" presetClass="entr" presetSubtype="4" fill="hold" nodeType="withEffect">
                                  <p:stCondLst>
                                    <p:cond delay="1500"/>
                                  </p:stCondLst>
                                  <p:childTnLst>
                                    <p:set>
                                      <p:cBhvr>
                                        <p:cTn id="85" dur="1" fill="hold">
                                          <p:stCondLst>
                                            <p:cond delay="0"/>
                                          </p:stCondLst>
                                        </p:cTn>
                                        <p:tgtEl>
                                          <p:spTgt spid="164"/>
                                        </p:tgtEl>
                                        <p:attrNameLst>
                                          <p:attrName>style.visibility</p:attrName>
                                        </p:attrNameLst>
                                      </p:cBhvr>
                                      <p:to>
                                        <p:strVal val="visible"/>
                                      </p:to>
                                    </p:set>
                                    <p:animEffect transition="in" filter="wipe(down)">
                                      <p:cBhvr>
                                        <p:cTn id="86" dur="500"/>
                                        <p:tgtEl>
                                          <p:spTgt spid="164"/>
                                        </p:tgtEl>
                                      </p:cBhvr>
                                    </p:animEffect>
                                  </p:childTnLst>
                                </p:cTn>
                              </p:par>
                              <p:par>
                                <p:cTn id="87" presetID="22" presetClass="entr" presetSubtype="4" fill="hold" nodeType="withEffect">
                                  <p:stCondLst>
                                    <p:cond delay="1500"/>
                                  </p:stCondLst>
                                  <p:childTnLst>
                                    <p:set>
                                      <p:cBhvr>
                                        <p:cTn id="88" dur="1" fill="hold">
                                          <p:stCondLst>
                                            <p:cond delay="0"/>
                                          </p:stCondLst>
                                        </p:cTn>
                                        <p:tgtEl>
                                          <p:spTgt spid="170"/>
                                        </p:tgtEl>
                                        <p:attrNameLst>
                                          <p:attrName>style.visibility</p:attrName>
                                        </p:attrNameLst>
                                      </p:cBhvr>
                                      <p:to>
                                        <p:strVal val="visible"/>
                                      </p:to>
                                    </p:set>
                                    <p:animEffect transition="in" filter="wipe(down)">
                                      <p:cBhvr>
                                        <p:cTn id="89" dur="500"/>
                                        <p:tgtEl>
                                          <p:spTgt spid="170"/>
                                        </p:tgtEl>
                                      </p:cBhvr>
                                    </p:animEffect>
                                  </p:childTnLst>
                                </p:cTn>
                              </p:par>
                              <p:par>
                                <p:cTn id="90" presetID="22" presetClass="entr" presetSubtype="4" fill="hold" nodeType="withEffect">
                                  <p:stCondLst>
                                    <p:cond delay="1500"/>
                                  </p:stCondLst>
                                  <p:childTnLst>
                                    <p:set>
                                      <p:cBhvr>
                                        <p:cTn id="91" dur="1" fill="hold">
                                          <p:stCondLst>
                                            <p:cond delay="0"/>
                                          </p:stCondLst>
                                        </p:cTn>
                                        <p:tgtEl>
                                          <p:spTgt spid="167"/>
                                        </p:tgtEl>
                                        <p:attrNameLst>
                                          <p:attrName>style.visibility</p:attrName>
                                        </p:attrNameLst>
                                      </p:cBhvr>
                                      <p:to>
                                        <p:strVal val="visible"/>
                                      </p:to>
                                    </p:set>
                                    <p:animEffect transition="in" filter="wipe(down)">
                                      <p:cBhvr>
                                        <p:cTn id="9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4"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Pay TV</a:t>
            </a:r>
            <a:endParaRPr lang="el-GR" sz="4800" dirty="0"/>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202" y="2864949"/>
            <a:ext cx="3275592" cy="230575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99" y="3531985"/>
            <a:ext cx="1608979" cy="160897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9578" y="2053308"/>
            <a:ext cx="845474" cy="8174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3411" y="4749034"/>
            <a:ext cx="1005963" cy="42166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1280" y="3388411"/>
            <a:ext cx="612923" cy="87954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3264" y="3459361"/>
            <a:ext cx="330127" cy="74614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2027" y="4824268"/>
            <a:ext cx="980468" cy="34643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5981" y="2542450"/>
            <a:ext cx="1088735" cy="514524"/>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4141" y="2553647"/>
            <a:ext cx="1089587" cy="492131"/>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95628" y="5140964"/>
            <a:ext cx="1093375" cy="615024"/>
          </a:xfrm>
          <a:prstGeom prst="rect">
            <a:avLst/>
          </a:prstGeom>
        </p:spPr>
      </p:pic>
      <p:sp>
        <p:nvSpPr>
          <p:cNvPr id="20" name="TextBox 19"/>
          <p:cNvSpPr txBox="1"/>
          <p:nvPr/>
        </p:nvSpPr>
        <p:spPr>
          <a:xfrm>
            <a:off x="9897358" y="5604987"/>
            <a:ext cx="2287178" cy="338554"/>
          </a:xfrm>
          <a:prstGeom prst="rect">
            <a:avLst/>
          </a:prstGeom>
          <a:noFill/>
        </p:spPr>
        <p:txBody>
          <a:bodyPr wrap="square" rtlCol="0">
            <a:spAutoFit/>
          </a:bodyPr>
          <a:lstStyle/>
          <a:p>
            <a:r>
              <a:rPr lang="en-US" sz="1600" i="1" dirty="0">
                <a:solidFill>
                  <a:srgbClr val="3D5265"/>
                </a:solidFill>
              </a:rPr>
              <a:t>Source: Companies’ Data</a:t>
            </a:r>
            <a:endParaRPr lang="el-GR" sz="1600" i="1" dirty="0">
              <a:solidFill>
                <a:srgbClr val="3D5265"/>
              </a:solidFill>
            </a:endParaRPr>
          </a:p>
        </p:txBody>
      </p:sp>
      <p:grpSp>
        <p:nvGrpSpPr>
          <p:cNvPr id="19" name="Group 18"/>
          <p:cNvGrpSpPr/>
          <p:nvPr/>
        </p:nvGrpSpPr>
        <p:grpSpPr>
          <a:xfrm>
            <a:off x="0" y="5957354"/>
            <a:ext cx="12168188" cy="900000"/>
            <a:chOff x="1687" y="1835378"/>
            <a:chExt cx="12216772" cy="900000"/>
          </a:xfrm>
        </p:grpSpPr>
        <p:grpSp>
          <p:nvGrpSpPr>
            <p:cNvPr id="21" name="Group 20"/>
            <p:cNvGrpSpPr/>
            <p:nvPr/>
          </p:nvGrpSpPr>
          <p:grpSpPr>
            <a:xfrm>
              <a:off x="1687" y="1835378"/>
              <a:ext cx="12216772" cy="900000"/>
              <a:chOff x="1687" y="1835378"/>
              <a:chExt cx="12216772" cy="900000"/>
            </a:xfrm>
          </p:grpSpPr>
          <p:grpSp>
            <p:nvGrpSpPr>
              <p:cNvPr id="23" name="Group 22"/>
              <p:cNvGrpSpPr/>
              <p:nvPr/>
            </p:nvGrpSpPr>
            <p:grpSpPr>
              <a:xfrm>
                <a:off x="3052269" y="1835378"/>
                <a:ext cx="3050381" cy="900000"/>
                <a:chOff x="977045" y="4856635"/>
                <a:chExt cx="3050381" cy="900000"/>
              </a:xfrm>
            </p:grpSpPr>
            <p:grpSp>
              <p:nvGrpSpPr>
                <p:cNvPr id="37" name="Group 36"/>
                <p:cNvGrpSpPr/>
                <p:nvPr/>
              </p:nvGrpSpPr>
              <p:grpSpPr>
                <a:xfrm>
                  <a:off x="977045" y="4856635"/>
                  <a:ext cx="3048000" cy="900000"/>
                  <a:chOff x="687381" y="2784169"/>
                  <a:chExt cx="3103200" cy="900000"/>
                </a:xfrm>
              </p:grpSpPr>
              <p:sp>
                <p:nvSpPr>
                  <p:cNvPr id="39" name="Rectangle 38"/>
                  <p:cNvSpPr/>
                  <p:nvPr/>
                </p:nvSpPr>
                <p:spPr>
                  <a:xfrm>
                    <a:off x="687381" y="2784169"/>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5572" b="11164"/>
                  <a:stretch/>
                </p:blipFill>
                <p:spPr>
                  <a:xfrm>
                    <a:off x="767514" y="2901201"/>
                    <a:ext cx="901092" cy="643404"/>
                  </a:xfrm>
                  <a:prstGeom prst="rect">
                    <a:avLst/>
                  </a:prstGeom>
                </p:spPr>
              </p:pic>
            </p:grpSp>
            <p:sp>
              <p:nvSpPr>
                <p:cNvPr id="38" name="Rectangle 37"/>
                <p:cNvSpPr/>
                <p:nvPr/>
              </p:nvSpPr>
              <p:spPr>
                <a:xfrm>
                  <a:off x="1874626" y="4983469"/>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24" name="Group 23"/>
              <p:cNvGrpSpPr/>
              <p:nvPr/>
            </p:nvGrpSpPr>
            <p:grpSpPr>
              <a:xfrm>
                <a:off x="1687" y="1835378"/>
                <a:ext cx="3049200" cy="900000"/>
                <a:chOff x="24238" y="2446203"/>
                <a:chExt cx="3050965" cy="900000"/>
              </a:xfrm>
            </p:grpSpPr>
            <p:sp>
              <p:nvSpPr>
                <p:cNvPr id="33" name="Rectangle 32"/>
                <p:cNvSpPr/>
                <p:nvPr/>
              </p:nvSpPr>
              <p:spPr>
                <a:xfrm>
                  <a:off x="24238" y="2446203"/>
                  <a:ext cx="304112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4" name="Group 33"/>
                <p:cNvGrpSpPr/>
                <p:nvPr/>
              </p:nvGrpSpPr>
              <p:grpSpPr>
                <a:xfrm>
                  <a:off x="150361" y="2526787"/>
                  <a:ext cx="2924842" cy="711063"/>
                  <a:chOff x="150361" y="2526787"/>
                  <a:chExt cx="2924842" cy="711063"/>
                </a:xfrm>
              </p:grpSpPr>
              <p:sp>
                <p:nvSpPr>
                  <p:cNvPr id="35" name="Rectangle 34"/>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36" name="Picture 35"/>
                  <p:cNvPicPr>
                    <a:picLocks noChangeAspect="1"/>
                  </p:cNvPicPr>
                  <p:nvPr/>
                </p:nvPicPr>
                <p:blipFill rotWithShape="1">
                  <a:blip r:embed="rId15"/>
                  <a:srcRect l="13487" t="9014" r="4668" b="6431"/>
                  <a:stretch/>
                </p:blipFill>
                <p:spPr>
                  <a:xfrm>
                    <a:off x="150361" y="2526787"/>
                    <a:ext cx="698804" cy="711063"/>
                  </a:xfrm>
                  <a:prstGeom prst="rect">
                    <a:avLst/>
                  </a:prstGeom>
                </p:spPr>
              </p:pic>
            </p:grpSp>
          </p:grpSp>
          <p:grpSp>
            <p:nvGrpSpPr>
              <p:cNvPr id="25" name="Group 24"/>
              <p:cNvGrpSpPr/>
              <p:nvPr/>
            </p:nvGrpSpPr>
            <p:grpSpPr>
              <a:xfrm>
                <a:off x="6109184" y="1835378"/>
                <a:ext cx="3049200" cy="900000"/>
                <a:chOff x="4837705" y="3395879"/>
                <a:chExt cx="3106053" cy="900000"/>
              </a:xfrm>
            </p:grpSpPr>
            <p:sp>
              <p:nvSpPr>
                <p:cNvPr id="29" name="Rectangle 28"/>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0" name="Group 29"/>
                <p:cNvGrpSpPr/>
                <p:nvPr/>
              </p:nvGrpSpPr>
              <p:grpSpPr>
                <a:xfrm>
                  <a:off x="5238262" y="3522713"/>
                  <a:ext cx="2705496" cy="646331"/>
                  <a:chOff x="6404140" y="6102673"/>
                  <a:chExt cx="2719842" cy="646331"/>
                </a:xfrm>
              </p:grpSpPr>
              <p:pic>
                <p:nvPicPr>
                  <p:cNvPr id="31" name="Picture 30"/>
                  <p:cNvPicPr preferRelativeResize="0">
                    <a:picLocks/>
                  </p:cNvPicPr>
                  <p:nvPr/>
                </p:nvPicPr>
                <p:blipFill rotWithShape="1">
                  <a:blip r:embed="rId16">
                    <a:extLst>
                      <a:ext uri="{28A0092B-C50C-407E-A947-70E740481C1C}">
                        <a14:useLocalDpi xmlns:a14="http://schemas.microsoft.com/office/drawing/2010/main" val="0"/>
                      </a:ext>
                    </a:extLst>
                  </a:blip>
                  <a:srcRect l="40956" t="39086" r="41205" b="38530"/>
                  <a:stretch/>
                </p:blipFill>
                <p:spPr>
                  <a:xfrm>
                    <a:off x="6404140" y="6124649"/>
                    <a:ext cx="722567" cy="612000"/>
                  </a:xfrm>
                  <a:prstGeom prst="rect">
                    <a:avLst/>
                  </a:prstGeom>
                </p:spPr>
              </p:pic>
              <p:sp>
                <p:nvSpPr>
                  <p:cNvPr id="32" name="Rectangle 31"/>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26" name="Group 25"/>
              <p:cNvGrpSpPr/>
              <p:nvPr/>
            </p:nvGrpSpPr>
            <p:grpSpPr>
              <a:xfrm>
                <a:off x="9169259" y="1835378"/>
                <a:ext cx="3049200" cy="900000"/>
                <a:chOff x="6146253" y="3726400"/>
                <a:chExt cx="3045600" cy="900000"/>
              </a:xfrm>
            </p:grpSpPr>
            <p:sp>
              <p:nvSpPr>
                <p:cNvPr id="27" name="Rectangle 26"/>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Rectangle 27"/>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37588" y="1951263"/>
              <a:ext cx="558932" cy="726612"/>
            </a:xfrm>
            <a:prstGeom prst="rect">
              <a:avLst/>
            </a:prstGeom>
          </p:spPr>
        </p:pic>
      </p:grpSp>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sp>
        <p:nvSpPr>
          <p:cNvPr id="10" name="TextBox 9"/>
          <p:cNvSpPr txBox="1"/>
          <p:nvPr/>
        </p:nvSpPr>
        <p:spPr>
          <a:xfrm>
            <a:off x="2733673" y="1915970"/>
            <a:ext cx="1978925" cy="1200329"/>
          </a:xfrm>
          <a:prstGeom prst="rect">
            <a:avLst/>
          </a:prstGeom>
          <a:noFill/>
        </p:spPr>
        <p:txBody>
          <a:bodyPr wrap="square" rtlCol="0">
            <a:spAutoFit/>
          </a:bodyPr>
          <a:lstStyle/>
          <a:p>
            <a:r>
              <a:rPr lang="en-US" sz="7200" dirty="0">
                <a:solidFill>
                  <a:srgbClr val="3D5265"/>
                </a:solidFill>
              </a:rPr>
              <a:t>55%</a:t>
            </a:r>
            <a:endParaRPr lang="el-GR" sz="7200" dirty="0">
              <a:solidFill>
                <a:srgbClr val="3D5265"/>
              </a:solidFill>
            </a:endParaRPr>
          </a:p>
        </p:txBody>
      </p:sp>
      <p:sp>
        <p:nvSpPr>
          <p:cNvPr id="11" name="Rectangle 10"/>
          <p:cNvSpPr/>
          <p:nvPr/>
        </p:nvSpPr>
        <p:spPr>
          <a:xfrm>
            <a:off x="2712743" y="3970371"/>
            <a:ext cx="1781257" cy="1200329"/>
          </a:xfrm>
          <a:prstGeom prst="rect">
            <a:avLst/>
          </a:prstGeom>
        </p:spPr>
        <p:txBody>
          <a:bodyPr wrap="none">
            <a:spAutoFit/>
          </a:bodyPr>
          <a:lstStyle/>
          <a:p>
            <a:r>
              <a:rPr lang="en-US" sz="7200" dirty="0">
                <a:solidFill>
                  <a:srgbClr val="3D5265"/>
                </a:solidFill>
              </a:rPr>
              <a:t>45%</a:t>
            </a:r>
            <a:endParaRPr lang="el-GR" sz="7200" dirty="0">
              <a:solidFill>
                <a:srgbClr val="3D5265"/>
              </a:solidFill>
            </a:endParaRPr>
          </a:p>
        </p:txBody>
      </p:sp>
      <p:sp>
        <p:nvSpPr>
          <p:cNvPr id="7" name="TextBox 6"/>
          <p:cNvSpPr txBox="1"/>
          <p:nvPr/>
        </p:nvSpPr>
        <p:spPr>
          <a:xfrm>
            <a:off x="2432345" y="1178605"/>
            <a:ext cx="2342051" cy="523220"/>
          </a:xfrm>
          <a:prstGeom prst="rect">
            <a:avLst/>
          </a:prstGeom>
          <a:noFill/>
        </p:spPr>
        <p:txBody>
          <a:bodyPr wrap="none" rtlCol="0">
            <a:spAutoFit/>
          </a:bodyPr>
          <a:lstStyle/>
          <a:p>
            <a:r>
              <a:rPr lang="en-US" sz="2800" b="1" dirty="0">
                <a:solidFill>
                  <a:srgbClr val="3D5265"/>
                </a:solidFill>
              </a:rPr>
              <a:t>Market Shares</a:t>
            </a:r>
            <a:endParaRPr lang="el-GR" sz="2800" b="1" dirty="0">
              <a:solidFill>
                <a:srgbClr val="3D5265"/>
              </a:solidFill>
            </a:endParaRPr>
          </a:p>
        </p:txBody>
      </p:sp>
      <p:pic>
        <p:nvPicPr>
          <p:cNvPr id="45" name="Εικόνα 44">
            <a:extLst>
              <a:ext uri="{FF2B5EF4-FFF2-40B4-BE49-F238E27FC236}">
                <a16:creationId xmlns:a16="http://schemas.microsoft.com/office/drawing/2014/main" id="{D9D98D40-D12B-43AC-8096-2F23DE9200CF}"/>
              </a:ext>
            </a:extLst>
          </p:cNvPr>
          <p:cNvPicPr>
            <a:picLocks noChangeAspect="1"/>
          </p:cNvPicPr>
          <p:nvPr/>
        </p:nvPicPr>
        <p:blipFill rotWithShape="1">
          <a:blip r:embed="rId19">
            <a:extLst>
              <a:ext uri="{28A0092B-C50C-407E-A947-70E740481C1C}">
                <a14:useLocalDpi xmlns:a14="http://schemas.microsoft.com/office/drawing/2010/main" val="0"/>
              </a:ext>
            </a:extLst>
          </a:blip>
          <a:srcRect b="21343"/>
          <a:stretch/>
        </p:blipFill>
        <p:spPr>
          <a:xfrm>
            <a:off x="407465" y="1848691"/>
            <a:ext cx="2299321" cy="1297865"/>
          </a:xfrm>
          <a:prstGeom prst="rect">
            <a:avLst/>
          </a:prstGeom>
        </p:spPr>
      </p:pic>
      <p:sp>
        <p:nvSpPr>
          <p:cNvPr id="46" name="Ορθογώνιο: Στρογγύλεμα γωνιών 45">
            <a:extLst>
              <a:ext uri="{FF2B5EF4-FFF2-40B4-BE49-F238E27FC236}">
                <a16:creationId xmlns:a16="http://schemas.microsoft.com/office/drawing/2014/main" id="{799110E6-0F18-472E-8970-D073BEAFE2D8}"/>
              </a:ext>
            </a:extLst>
          </p:cNvPr>
          <p:cNvSpPr/>
          <p:nvPr/>
        </p:nvSpPr>
        <p:spPr>
          <a:xfrm>
            <a:off x="6992160" y="1011026"/>
            <a:ext cx="2712543" cy="914400"/>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Pay TV revenue CAGR</a:t>
            </a:r>
            <a:r>
              <a:rPr lang="en-US" dirty="0">
                <a:solidFill>
                  <a:schemeClr val="bg1"/>
                </a:solidFill>
              </a:rPr>
              <a:t> </a:t>
            </a:r>
            <a:r>
              <a:rPr lang="en-US" sz="2400" b="1" dirty="0">
                <a:solidFill>
                  <a:schemeClr val="bg1"/>
                </a:solidFill>
              </a:rPr>
              <a:t>4.35%</a:t>
            </a:r>
            <a:endParaRPr lang="el-GR" b="1" dirty="0">
              <a:solidFill>
                <a:schemeClr val="bg1"/>
              </a:solidFill>
            </a:endParaRPr>
          </a:p>
        </p:txBody>
      </p:sp>
    </p:spTree>
    <p:extLst>
      <p:ext uri="{BB962C8B-B14F-4D97-AF65-F5344CB8AC3E}">
        <p14:creationId xmlns:p14="http://schemas.microsoft.com/office/powerpoint/2010/main" val="5387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Mobile revenues</a:t>
            </a:r>
            <a:endParaRPr lang="el-GR" sz="4800" dirty="0"/>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sp>
        <p:nvSpPr>
          <p:cNvPr id="25" name="TextBox 24"/>
          <p:cNvSpPr txBox="1"/>
          <p:nvPr/>
        </p:nvSpPr>
        <p:spPr>
          <a:xfrm>
            <a:off x="1" y="5605364"/>
            <a:ext cx="2857500" cy="338554"/>
          </a:xfrm>
          <a:prstGeom prst="rect">
            <a:avLst/>
          </a:prstGeom>
          <a:noFill/>
        </p:spPr>
        <p:txBody>
          <a:bodyPr wrap="square" rtlCol="0">
            <a:spAutoFit/>
          </a:bodyPr>
          <a:lstStyle/>
          <a:p>
            <a:r>
              <a:rPr lang="en-US" sz="1600" i="1" dirty="0">
                <a:solidFill>
                  <a:srgbClr val="3D5265"/>
                </a:solidFill>
              </a:rPr>
              <a:t>Source: Team Assessment, EDPR</a:t>
            </a:r>
            <a:endParaRPr lang="el-GR" sz="1600" i="1" dirty="0">
              <a:solidFill>
                <a:srgbClr val="3D5265"/>
              </a:solidFill>
            </a:endParaRPr>
          </a:p>
        </p:txBody>
      </p:sp>
      <p:grpSp>
        <p:nvGrpSpPr>
          <p:cNvPr id="27" name="Group 26"/>
          <p:cNvGrpSpPr/>
          <p:nvPr/>
        </p:nvGrpSpPr>
        <p:grpSpPr>
          <a:xfrm>
            <a:off x="0" y="5957354"/>
            <a:ext cx="12168188" cy="900000"/>
            <a:chOff x="1687" y="1835378"/>
            <a:chExt cx="12216772" cy="900000"/>
          </a:xfrm>
        </p:grpSpPr>
        <p:grpSp>
          <p:nvGrpSpPr>
            <p:cNvPr id="29" name="Group 28"/>
            <p:cNvGrpSpPr/>
            <p:nvPr/>
          </p:nvGrpSpPr>
          <p:grpSpPr>
            <a:xfrm>
              <a:off x="1687" y="1835378"/>
              <a:ext cx="12216772" cy="900000"/>
              <a:chOff x="1687" y="1835378"/>
              <a:chExt cx="12216772" cy="900000"/>
            </a:xfrm>
          </p:grpSpPr>
          <p:grpSp>
            <p:nvGrpSpPr>
              <p:cNvPr id="31" name="Group 30"/>
              <p:cNvGrpSpPr/>
              <p:nvPr/>
            </p:nvGrpSpPr>
            <p:grpSpPr>
              <a:xfrm>
                <a:off x="3052269" y="1835378"/>
                <a:ext cx="3050381" cy="900000"/>
                <a:chOff x="977045" y="4856635"/>
                <a:chExt cx="3050381" cy="900000"/>
              </a:xfrm>
            </p:grpSpPr>
            <p:sp>
              <p:nvSpPr>
                <p:cNvPr id="58" name="Rectangle 57"/>
                <p:cNvSpPr/>
                <p:nvPr/>
              </p:nvSpPr>
              <p:spPr>
                <a:xfrm>
                  <a:off x="977045" y="4856635"/>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Rectangle 56"/>
                <p:cNvSpPr/>
                <p:nvPr/>
              </p:nvSpPr>
              <p:spPr>
                <a:xfrm>
                  <a:off x="1874626" y="4983469"/>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32" name="Group 31"/>
              <p:cNvGrpSpPr/>
              <p:nvPr/>
            </p:nvGrpSpPr>
            <p:grpSpPr>
              <a:xfrm>
                <a:off x="1687" y="1835378"/>
                <a:ext cx="3049200" cy="900000"/>
                <a:chOff x="24238" y="2446203"/>
                <a:chExt cx="3050965" cy="900000"/>
              </a:xfrm>
            </p:grpSpPr>
            <p:sp>
              <p:nvSpPr>
                <p:cNvPr id="52" name="Rectangle 51"/>
                <p:cNvSpPr/>
                <p:nvPr/>
              </p:nvSpPr>
              <p:spPr>
                <a:xfrm>
                  <a:off x="24238" y="2446203"/>
                  <a:ext cx="304112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3" name="Group 52"/>
                <p:cNvGrpSpPr/>
                <p:nvPr/>
              </p:nvGrpSpPr>
              <p:grpSpPr>
                <a:xfrm>
                  <a:off x="150361" y="2526787"/>
                  <a:ext cx="2924842" cy="711063"/>
                  <a:chOff x="150361" y="2526787"/>
                  <a:chExt cx="2924842" cy="711063"/>
                </a:xfrm>
              </p:grpSpPr>
              <p:sp>
                <p:nvSpPr>
                  <p:cNvPr id="54" name="Rectangle 53"/>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55" name="Picture 54"/>
                  <p:cNvPicPr>
                    <a:picLocks noChangeAspect="1"/>
                  </p:cNvPicPr>
                  <p:nvPr/>
                </p:nvPicPr>
                <p:blipFill rotWithShape="1">
                  <a:blip r:embed="rId4"/>
                  <a:srcRect l="13487" t="9014" r="4668" b="6431"/>
                  <a:stretch/>
                </p:blipFill>
                <p:spPr>
                  <a:xfrm>
                    <a:off x="150361" y="2526787"/>
                    <a:ext cx="698804" cy="711063"/>
                  </a:xfrm>
                  <a:prstGeom prst="rect">
                    <a:avLst/>
                  </a:prstGeom>
                </p:spPr>
              </p:pic>
            </p:grpSp>
          </p:grpSp>
          <p:grpSp>
            <p:nvGrpSpPr>
              <p:cNvPr id="36" name="Group 35"/>
              <p:cNvGrpSpPr/>
              <p:nvPr/>
            </p:nvGrpSpPr>
            <p:grpSpPr>
              <a:xfrm>
                <a:off x="6109184" y="1835378"/>
                <a:ext cx="3049200" cy="900000"/>
                <a:chOff x="4837705" y="3395879"/>
                <a:chExt cx="3106053" cy="900000"/>
              </a:xfrm>
            </p:grpSpPr>
            <p:sp>
              <p:nvSpPr>
                <p:cNvPr id="48" name="Rectangle 47"/>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9" name="Group 48"/>
                <p:cNvGrpSpPr/>
                <p:nvPr/>
              </p:nvGrpSpPr>
              <p:grpSpPr>
                <a:xfrm>
                  <a:off x="5238262" y="3522713"/>
                  <a:ext cx="2705496" cy="646331"/>
                  <a:chOff x="6404140" y="6102673"/>
                  <a:chExt cx="2719842" cy="646331"/>
                </a:xfrm>
              </p:grpSpPr>
              <p:pic>
                <p:nvPicPr>
                  <p:cNvPr id="50" name="Picture 49"/>
                  <p:cNvPicPr preferRelativeResize="0">
                    <a:picLocks/>
                  </p:cNvPicPr>
                  <p:nvPr/>
                </p:nvPicPr>
                <p:blipFill rotWithShape="1">
                  <a:blip r:embed="rId5">
                    <a:extLst>
                      <a:ext uri="{28A0092B-C50C-407E-A947-70E740481C1C}">
                        <a14:useLocalDpi xmlns:a14="http://schemas.microsoft.com/office/drawing/2010/main" val="0"/>
                      </a:ext>
                    </a:extLst>
                  </a:blip>
                  <a:srcRect l="40956" t="39086" r="41205" b="38530"/>
                  <a:stretch/>
                </p:blipFill>
                <p:spPr>
                  <a:xfrm>
                    <a:off x="6404140" y="6124649"/>
                    <a:ext cx="722567" cy="612000"/>
                  </a:xfrm>
                  <a:prstGeom prst="rect">
                    <a:avLst/>
                  </a:prstGeom>
                </p:spPr>
              </p:pic>
              <p:sp>
                <p:nvSpPr>
                  <p:cNvPr id="51" name="Rectangle 50"/>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41" name="Group 40"/>
              <p:cNvGrpSpPr/>
              <p:nvPr/>
            </p:nvGrpSpPr>
            <p:grpSpPr>
              <a:xfrm>
                <a:off x="9169259" y="1835378"/>
                <a:ext cx="3049200" cy="900000"/>
                <a:chOff x="6146253" y="3726400"/>
                <a:chExt cx="3045600" cy="900000"/>
              </a:xfrm>
            </p:grpSpPr>
            <p:sp>
              <p:nvSpPr>
                <p:cNvPr id="46" name="Rectangle 45"/>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Rectangle 46"/>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588" y="1951263"/>
              <a:ext cx="558932" cy="726612"/>
            </a:xfrm>
            <a:prstGeom prst="rect">
              <a:avLst/>
            </a:prstGeom>
          </p:spPr>
        </p:pic>
      </p:grpSp>
      <p:sp>
        <p:nvSpPr>
          <p:cNvPr id="5" name="TextBox 4"/>
          <p:cNvSpPr txBox="1"/>
          <p:nvPr/>
        </p:nvSpPr>
        <p:spPr>
          <a:xfrm>
            <a:off x="4777747" y="4973868"/>
            <a:ext cx="857698" cy="461665"/>
          </a:xfrm>
          <a:prstGeom prst="rect">
            <a:avLst/>
          </a:prstGeom>
          <a:noFill/>
        </p:spPr>
        <p:txBody>
          <a:bodyPr wrap="square" rtlCol="0">
            <a:spAutoFit/>
          </a:bodyPr>
          <a:lstStyle/>
          <a:p>
            <a:r>
              <a:rPr lang="en-US" sz="2400" dirty="0">
                <a:solidFill>
                  <a:srgbClr val="3D5265"/>
                </a:solidFill>
              </a:rPr>
              <a:t>73%</a:t>
            </a:r>
            <a:endParaRPr lang="el-GR" sz="2400" dirty="0"/>
          </a:p>
        </p:txBody>
      </p:sp>
      <p:sp>
        <p:nvSpPr>
          <p:cNvPr id="64" name="TextBox 63"/>
          <p:cNvSpPr txBox="1"/>
          <p:nvPr/>
        </p:nvSpPr>
        <p:spPr>
          <a:xfrm>
            <a:off x="4777747" y="4453468"/>
            <a:ext cx="1027964" cy="461665"/>
          </a:xfrm>
          <a:prstGeom prst="rect">
            <a:avLst/>
          </a:prstGeom>
          <a:noFill/>
        </p:spPr>
        <p:txBody>
          <a:bodyPr wrap="square" rtlCol="0">
            <a:spAutoFit/>
          </a:bodyPr>
          <a:lstStyle/>
          <a:p>
            <a:r>
              <a:rPr lang="en-US" sz="2400" dirty="0">
                <a:solidFill>
                  <a:srgbClr val="3D5265"/>
                </a:solidFill>
              </a:rPr>
              <a:t>1</a:t>
            </a:r>
          </a:p>
        </p:txBody>
      </p:sp>
      <p:sp>
        <p:nvSpPr>
          <p:cNvPr id="70" name="TextBox 69"/>
          <p:cNvSpPr txBox="1"/>
          <p:nvPr/>
        </p:nvSpPr>
        <p:spPr>
          <a:xfrm>
            <a:off x="1553308" y="1636947"/>
            <a:ext cx="2778274" cy="461665"/>
          </a:xfrm>
          <a:prstGeom prst="rect">
            <a:avLst/>
          </a:prstGeom>
          <a:noFill/>
          <a:ln>
            <a:noFill/>
          </a:ln>
        </p:spPr>
        <p:txBody>
          <a:bodyPr wrap="square" rtlCol="0">
            <a:spAutoFit/>
          </a:bodyPr>
          <a:lstStyle/>
          <a:p>
            <a:pPr algn="just" defTabSz="2052000">
              <a:tabLst>
                <a:tab pos="1548000" algn="l"/>
                <a:tab pos="1656000" algn="l"/>
                <a:tab pos="1800000" algn="l"/>
                <a:tab pos="1872000" algn="l"/>
                <a:tab pos="2052000" algn="l"/>
              </a:tabLst>
            </a:pPr>
            <a:r>
              <a:rPr lang="en-US" sz="2400" dirty="0">
                <a:solidFill>
                  <a:srgbClr val="3D5265"/>
                </a:solidFill>
              </a:rPr>
              <a:t>Giga Byte per month</a:t>
            </a:r>
          </a:p>
        </p:txBody>
      </p:sp>
      <p:sp>
        <p:nvSpPr>
          <p:cNvPr id="71" name="TextBox 70"/>
          <p:cNvSpPr txBox="1"/>
          <p:nvPr/>
        </p:nvSpPr>
        <p:spPr>
          <a:xfrm>
            <a:off x="1553308" y="2147948"/>
            <a:ext cx="3248761" cy="461665"/>
          </a:xfrm>
          <a:prstGeom prst="rect">
            <a:avLst/>
          </a:prstGeom>
          <a:noFill/>
        </p:spPr>
        <p:txBody>
          <a:bodyPr wrap="square" rtlCol="0">
            <a:spAutoFit/>
          </a:bodyPr>
          <a:lstStyle/>
          <a:p>
            <a:r>
              <a:rPr lang="en-US" sz="2400" dirty="0">
                <a:solidFill>
                  <a:srgbClr val="3D5265"/>
                </a:solidFill>
              </a:rPr>
              <a:t>Smartphone Penetration</a:t>
            </a:r>
            <a:endParaRPr lang="el-GR" sz="2400" dirty="0"/>
          </a:p>
        </p:txBody>
      </p:sp>
      <p:sp>
        <p:nvSpPr>
          <p:cNvPr id="72" name="TextBox 71"/>
          <p:cNvSpPr txBox="1"/>
          <p:nvPr/>
        </p:nvSpPr>
        <p:spPr>
          <a:xfrm>
            <a:off x="4777747" y="1623511"/>
            <a:ext cx="970325" cy="461665"/>
          </a:xfrm>
          <a:prstGeom prst="rect">
            <a:avLst/>
          </a:prstGeom>
          <a:noFill/>
        </p:spPr>
        <p:txBody>
          <a:bodyPr wrap="square" rtlCol="0">
            <a:spAutoFit/>
          </a:bodyPr>
          <a:lstStyle/>
          <a:p>
            <a:r>
              <a:rPr lang="en-US" sz="2400" dirty="0">
                <a:solidFill>
                  <a:srgbClr val="3D5265"/>
                </a:solidFill>
              </a:rPr>
              <a:t>0.46</a:t>
            </a:r>
            <a:endParaRPr lang="el-GR" sz="2400" dirty="0"/>
          </a:p>
        </p:txBody>
      </p:sp>
      <p:sp>
        <p:nvSpPr>
          <p:cNvPr id="73" name="TextBox 72"/>
          <p:cNvSpPr txBox="1"/>
          <p:nvPr/>
        </p:nvSpPr>
        <p:spPr>
          <a:xfrm>
            <a:off x="4777747" y="2134512"/>
            <a:ext cx="809608" cy="461665"/>
          </a:xfrm>
          <a:prstGeom prst="rect">
            <a:avLst/>
          </a:prstGeom>
          <a:noFill/>
        </p:spPr>
        <p:txBody>
          <a:bodyPr wrap="square" rtlCol="0">
            <a:spAutoFit/>
          </a:bodyPr>
          <a:lstStyle/>
          <a:p>
            <a:r>
              <a:rPr lang="en-US" sz="2400" dirty="0">
                <a:solidFill>
                  <a:srgbClr val="3D5265"/>
                </a:solidFill>
              </a:rPr>
              <a:t>63%</a:t>
            </a:r>
            <a:endParaRPr lang="el-GR" sz="2400" dirty="0"/>
          </a:p>
        </p:txBody>
      </p:sp>
      <p:sp>
        <p:nvSpPr>
          <p:cNvPr id="80" name="TextBox 79"/>
          <p:cNvSpPr txBox="1"/>
          <p:nvPr/>
        </p:nvSpPr>
        <p:spPr>
          <a:xfrm>
            <a:off x="1553308" y="4466904"/>
            <a:ext cx="2778274" cy="461665"/>
          </a:xfrm>
          <a:prstGeom prst="rect">
            <a:avLst/>
          </a:prstGeom>
          <a:noFill/>
          <a:ln>
            <a:noFill/>
          </a:ln>
        </p:spPr>
        <p:txBody>
          <a:bodyPr wrap="square" rtlCol="0">
            <a:spAutoFit/>
          </a:bodyPr>
          <a:lstStyle/>
          <a:p>
            <a:pPr algn="just" defTabSz="2052000">
              <a:tabLst>
                <a:tab pos="1548000" algn="l"/>
                <a:tab pos="1656000" algn="l"/>
                <a:tab pos="1800000" algn="l"/>
                <a:tab pos="1872000" algn="l"/>
                <a:tab pos="2052000" algn="l"/>
              </a:tabLst>
            </a:pPr>
            <a:r>
              <a:rPr lang="en-US" sz="2400" dirty="0">
                <a:solidFill>
                  <a:srgbClr val="3D5265"/>
                </a:solidFill>
              </a:rPr>
              <a:t>Giga Byte per month</a:t>
            </a:r>
          </a:p>
        </p:txBody>
      </p:sp>
      <p:sp>
        <p:nvSpPr>
          <p:cNvPr id="81" name="TextBox 80"/>
          <p:cNvSpPr txBox="1"/>
          <p:nvPr/>
        </p:nvSpPr>
        <p:spPr>
          <a:xfrm>
            <a:off x="1553308" y="4977905"/>
            <a:ext cx="3248761" cy="461665"/>
          </a:xfrm>
          <a:prstGeom prst="rect">
            <a:avLst/>
          </a:prstGeom>
          <a:noFill/>
        </p:spPr>
        <p:txBody>
          <a:bodyPr wrap="square" rtlCol="0">
            <a:spAutoFit/>
          </a:bodyPr>
          <a:lstStyle/>
          <a:p>
            <a:r>
              <a:rPr lang="en-US" sz="2400" dirty="0">
                <a:solidFill>
                  <a:srgbClr val="3D5265"/>
                </a:solidFill>
              </a:rPr>
              <a:t>Smartphone Penetration</a:t>
            </a:r>
            <a:endParaRPr lang="el-GR" sz="2400" dirty="0"/>
          </a:p>
        </p:txBody>
      </p:sp>
      <p:sp>
        <p:nvSpPr>
          <p:cNvPr id="82" name="Down Arrow 81"/>
          <p:cNvSpPr/>
          <p:nvPr/>
        </p:nvSpPr>
        <p:spPr>
          <a:xfrm>
            <a:off x="2762346" y="2806881"/>
            <a:ext cx="528917" cy="1041113"/>
          </a:xfrm>
          <a:prstGeom prst="downArrow">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 name="Group 9"/>
          <p:cNvGrpSpPr/>
          <p:nvPr/>
        </p:nvGrpSpPr>
        <p:grpSpPr>
          <a:xfrm>
            <a:off x="7240816" y="5198005"/>
            <a:ext cx="4101262" cy="800219"/>
            <a:chOff x="7221857" y="5047869"/>
            <a:chExt cx="4101262" cy="800219"/>
          </a:xfrm>
        </p:grpSpPr>
        <p:sp>
          <p:nvSpPr>
            <p:cNvPr id="6" name="TextBox 5"/>
            <p:cNvSpPr txBox="1"/>
            <p:nvPr/>
          </p:nvSpPr>
          <p:spPr>
            <a:xfrm>
              <a:off x="7255109" y="5047869"/>
              <a:ext cx="4068010" cy="800219"/>
            </a:xfrm>
            <a:prstGeom prst="rect">
              <a:avLst/>
            </a:prstGeom>
            <a:noFill/>
          </p:spPr>
          <p:txBody>
            <a:bodyPr wrap="square" rtlCol="0">
              <a:spAutoFit/>
            </a:bodyPr>
            <a:lstStyle/>
            <a:p>
              <a:r>
                <a:rPr lang="en-US" sz="2000" dirty="0">
                  <a:solidFill>
                    <a:srgbClr val="3D5265"/>
                  </a:solidFill>
                </a:rPr>
                <a:t>CAGR of data revenues: </a:t>
              </a:r>
              <a:r>
                <a:rPr lang="en-US" sz="2800" dirty="0">
                  <a:solidFill>
                    <a:srgbClr val="3D5265"/>
                  </a:solidFill>
                </a:rPr>
                <a:t>13.22%</a:t>
              </a:r>
            </a:p>
            <a:p>
              <a:endParaRPr lang="el-GR" dirty="0"/>
            </a:p>
          </p:txBody>
        </p:sp>
        <p:sp>
          <p:nvSpPr>
            <p:cNvPr id="9" name="Rounded Rectangle 8"/>
            <p:cNvSpPr/>
            <p:nvPr/>
          </p:nvSpPr>
          <p:spPr>
            <a:xfrm>
              <a:off x="7221857" y="5047869"/>
              <a:ext cx="3875634" cy="557495"/>
            </a:xfrm>
            <a:prstGeom prst="roundRect">
              <a:avLst/>
            </a:prstGeom>
            <a:no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3" name="TextBox 24">
            <a:extLst>
              <a:ext uri="{FF2B5EF4-FFF2-40B4-BE49-F238E27FC236}">
                <a16:creationId xmlns:a16="http://schemas.microsoft.com/office/drawing/2014/main" id="{8D43C5D6-68EC-4E4B-B2A2-C4E85C52D6DF}"/>
              </a:ext>
            </a:extLst>
          </p:cNvPr>
          <p:cNvSpPr txBox="1"/>
          <p:nvPr/>
        </p:nvSpPr>
        <p:spPr>
          <a:xfrm rot="16200000">
            <a:off x="5853718" y="3000389"/>
            <a:ext cx="1470743" cy="39395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800" dirty="0">
                <a:solidFill>
                  <a:srgbClr val="3D5265"/>
                </a:solidFill>
              </a:rPr>
              <a:t>€</a:t>
            </a:r>
            <a:r>
              <a:rPr lang="el-GR" sz="1800" baseline="0" dirty="0">
                <a:solidFill>
                  <a:srgbClr val="3D5265"/>
                </a:solidFill>
              </a:rPr>
              <a:t> </a:t>
            </a:r>
            <a:r>
              <a:rPr lang="en-US" sz="1800" baseline="0" dirty="0">
                <a:solidFill>
                  <a:srgbClr val="3D5265"/>
                </a:solidFill>
              </a:rPr>
              <a:t>In millions</a:t>
            </a:r>
            <a:endParaRPr lang="el-GR" sz="1800" dirty="0">
              <a:solidFill>
                <a:srgbClr val="3D5265"/>
              </a:solidFill>
            </a:endParaRPr>
          </a:p>
        </p:txBody>
      </p:sp>
      <p:grpSp>
        <p:nvGrpSpPr>
          <p:cNvPr id="68" name="Ομάδα 67">
            <a:extLst>
              <a:ext uri="{FF2B5EF4-FFF2-40B4-BE49-F238E27FC236}">
                <a16:creationId xmlns:a16="http://schemas.microsoft.com/office/drawing/2014/main" id="{4C2F5401-0E4D-4F75-912C-0C4F1138CAB5}"/>
              </a:ext>
            </a:extLst>
          </p:cNvPr>
          <p:cNvGrpSpPr/>
          <p:nvPr/>
        </p:nvGrpSpPr>
        <p:grpSpPr>
          <a:xfrm>
            <a:off x="6205800" y="-18017"/>
            <a:ext cx="5828965" cy="5215699"/>
            <a:chOff x="0" y="0"/>
            <a:chExt cx="5545791" cy="5215699"/>
          </a:xfrm>
        </p:grpSpPr>
        <p:graphicFrame>
          <p:nvGraphicFramePr>
            <p:cNvPr id="69" name="Chart 14">
              <a:extLst>
                <a:ext uri="{FF2B5EF4-FFF2-40B4-BE49-F238E27FC236}">
                  <a16:creationId xmlns:a16="http://schemas.microsoft.com/office/drawing/2014/main" id="{00000000-0008-0000-0100-00000F000000}"/>
                </a:ext>
              </a:extLst>
            </p:cNvPr>
            <p:cNvGraphicFramePr>
              <a:graphicFrameLocks/>
            </p:cNvGraphicFramePr>
            <p:nvPr/>
          </p:nvGraphicFramePr>
          <p:xfrm>
            <a:off x="0" y="1333982"/>
            <a:ext cx="5545791" cy="38817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5" name="Γράφημα 74">
              <a:extLst>
                <a:ext uri="{FF2B5EF4-FFF2-40B4-BE49-F238E27FC236}">
                  <a16:creationId xmlns:a16="http://schemas.microsoft.com/office/drawing/2014/main" id="{416965DF-74FD-4854-9C6A-BF41A547DA37}"/>
                </a:ext>
              </a:extLst>
            </p:cNvPr>
            <p:cNvGraphicFramePr/>
            <p:nvPr/>
          </p:nvGraphicFramePr>
          <p:xfrm>
            <a:off x="950414" y="0"/>
            <a:ext cx="4417400" cy="2639893"/>
          </p:xfrm>
          <a:graphic>
            <a:graphicData uri="http://schemas.openxmlformats.org/drawingml/2006/chart">
              <c:chart xmlns:c="http://schemas.openxmlformats.org/drawingml/2006/chart" xmlns:r="http://schemas.openxmlformats.org/officeDocument/2006/relationships" r:id="rId8"/>
            </a:graphicData>
          </a:graphic>
        </p:graphicFrame>
      </p:grpSp>
      <p:sp>
        <p:nvSpPr>
          <p:cNvPr id="61" name="TextBox 60"/>
          <p:cNvSpPr txBox="1"/>
          <p:nvPr/>
        </p:nvSpPr>
        <p:spPr>
          <a:xfrm>
            <a:off x="2409262" y="1078864"/>
            <a:ext cx="1254221" cy="707886"/>
          </a:xfrm>
          <a:prstGeom prst="rect">
            <a:avLst/>
          </a:prstGeom>
          <a:noFill/>
        </p:spPr>
        <p:txBody>
          <a:bodyPr wrap="square" rtlCol="0">
            <a:spAutoFit/>
          </a:bodyPr>
          <a:lstStyle/>
          <a:p>
            <a:r>
              <a:rPr lang="en-US" sz="4000" dirty="0">
                <a:solidFill>
                  <a:srgbClr val="3D5265"/>
                </a:solidFill>
              </a:rPr>
              <a:t>2017</a:t>
            </a:r>
          </a:p>
        </p:txBody>
      </p:sp>
      <p:sp>
        <p:nvSpPr>
          <p:cNvPr id="62" name="TextBox 61"/>
          <p:cNvSpPr txBox="1"/>
          <p:nvPr/>
        </p:nvSpPr>
        <p:spPr>
          <a:xfrm>
            <a:off x="2438259" y="3923317"/>
            <a:ext cx="1272170" cy="707886"/>
          </a:xfrm>
          <a:prstGeom prst="rect">
            <a:avLst/>
          </a:prstGeom>
          <a:noFill/>
        </p:spPr>
        <p:txBody>
          <a:bodyPr wrap="square" rtlCol="0">
            <a:spAutoFit/>
          </a:bodyPr>
          <a:lstStyle/>
          <a:p>
            <a:r>
              <a:rPr lang="en-US" sz="4000" dirty="0">
                <a:solidFill>
                  <a:srgbClr val="3D5265"/>
                </a:solidFill>
              </a:rPr>
              <a:t>2022</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349" y="2133778"/>
            <a:ext cx="414070" cy="414070"/>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349" y="4984441"/>
            <a:ext cx="414070" cy="41407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443" y="4450439"/>
            <a:ext cx="541882" cy="541882"/>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443" y="1592785"/>
            <a:ext cx="541882" cy="541882"/>
          </a:xfrm>
          <a:prstGeom prst="rect">
            <a:avLst/>
          </a:prstGeom>
        </p:spPr>
      </p:pic>
      <p:pic>
        <p:nvPicPr>
          <p:cNvPr id="65" name="Γραφικό 54" descr="Μετρητής">
            <a:extLst>
              <a:ext uri="{FF2B5EF4-FFF2-40B4-BE49-F238E27FC236}">
                <a16:creationId xmlns:a16="http://schemas.microsoft.com/office/drawing/2014/main" id="{934D8873-691C-484F-A0AE-3F8A8D1C52C7}"/>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5572" b="11164"/>
          <a:stretch/>
        </p:blipFill>
        <p:spPr>
          <a:xfrm>
            <a:off x="3123770" y="6060473"/>
            <a:ext cx="882185" cy="662866"/>
          </a:xfrm>
          <a:prstGeom prst="rect">
            <a:avLst/>
          </a:prstGeom>
        </p:spPr>
      </p:pic>
    </p:spTree>
    <p:extLst>
      <p:ext uri="{BB962C8B-B14F-4D97-AF65-F5344CB8AC3E}">
        <p14:creationId xmlns:p14="http://schemas.microsoft.com/office/powerpoint/2010/main" val="9870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500"/>
                            </p:stCondLst>
                            <p:childTnLst>
                              <p:par>
                                <p:cTn id="27" presetID="47" presetClass="entr" presetSubtype="0" fill="hold" grpId="0" nodeType="afterEffect">
                                  <p:stCondLst>
                                    <p:cond delay="30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600"/>
                                        <p:tgtEl>
                                          <p:spTgt spid="82"/>
                                        </p:tgtEl>
                                      </p:cBhvr>
                                    </p:animEffect>
                                    <p:anim calcmode="lin" valueType="num">
                                      <p:cBhvr>
                                        <p:cTn id="30" dur="600" fill="hold"/>
                                        <p:tgtEl>
                                          <p:spTgt spid="82"/>
                                        </p:tgtEl>
                                        <p:attrNameLst>
                                          <p:attrName>ppt_x</p:attrName>
                                        </p:attrNameLst>
                                      </p:cBhvr>
                                      <p:tavLst>
                                        <p:tav tm="0">
                                          <p:val>
                                            <p:strVal val="#ppt_x"/>
                                          </p:val>
                                        </p:tav>
                                        <p:tav tm="100000">
                                          <p:val>
                                            <p:strVal val="#ppt_x"/>
                                          </p:val>
                                        </p:tav>
                                      </p:tavLst>
                                    </p:anim>
                                    <p:anim calcmode="lin" valueType="num">
                                      <p:cBhvr>
                                        <p:cTn id="31" dur="600" fill="hold"/>
                                        <p:tgtEl>
                                          <p:spTgt spid="82"/>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125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12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125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125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grpId="0" nodeType="withEffect">
                                  <p:stCondLst>
                                    <p:cond delay="125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nodeType="withEffect">
                                  <p:stCondLst>
                                    <p:cond delay="180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180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par>
                                <p:cTn id="59" presetID="10" presetClass="entr" presetSubtype="0" fill="hold" nodeType="withEffect">
                                  <p:stCondLst>
                                    <p:cond delay="180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4" grpId="0"/>
      <p:bldP spid="70" grpId="0"/>
      <p:bldP spid="71" grpId="0"/>
      <p:bldP spid="72" grpId="0"/>
      <p:bldP spid="73" grpId="0"/>
      <p:bldP spid="80" grpId="0"/>
      <p:bldP spid="81" grpId="0"/>
      <p:bldP spid="82" grpId="0" animBg="1"/>
      <p:bldP spid="63" grpId="0"/>
      <p:bldP spid="61"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27"/>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Revenue growth &amp; Cost optimization…</a:t>
            </a:r>
            <a:endParaRPr lang="el-GR" sz="4800" dirty="0"/>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sp>
        <p:nvSpPr>
          <p:cNvPr id="12" name="TextBox 11"/>
          <p:cNvSpPr txBox="1"/>
          <p:nvPr/>
        </p:nvSpPr>
        <p:spPr>
          <a:xfrm>
            <a:off x="-8106" y="5591057"/>
            <a:ext cx="2383006"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
        <p:nvSpPr>
          <p:cNvPr id="59" name="TextBox 58">
            <a:extLst>
              <a:ext uri="{FF2B5EF4-FFF2-40B4-BE49-F238E27FC236}">
                <a16:creationId xmlns:a16="http://schemas.microsoft.com/office/drawing/2014/main" id="{64347453-C6D7-406E-9352-50EA134EEB4E}"/>
              </a:ext>
            </a:extLst>
          </p:cNvPr>
          <p:cNvSpPr txBox="1"/>
          <p:nvPr/>
        </p:nvSpPr>
        <p:spPr>
          <a:xfrm>
            <a:off x="1896812" y="1048294"/>
            <a:ext cx="2201509" cy="461665"/>
          </a:xfrm>
          <a:prstGeom prst="rect">
            <a:avLst/>
          </a:prstGeom>
          <a:noFill/>
        </p:spPr>
        <p:txBody>
          <a:bodyPr wrap="square" rtlCol="0">
            <a:spAutoFit/>
          </a:bodyPr>
          <a:lstStyle/>
          <a:p>
            <a:r>
              <a:rPr lang="en-US" sz="2400" dirty="0">
                <a:solidFill>
                  <a:srgbClr val="3D5265"/>
                </a:solidFill>
              </a:rPr>
              <a:t>Total Revenues</a:t>
            </a:r>
          </a:p>
        </p:txBody>
      </p:sp>
      <p:grpSp>
        <p:nvGrpSpPr>
          <p:cNvPr id="60" name="Group 59">
            <a:extLst>
              <a:ext uri="{FF2B5EF4-FFF2-40B4-BE49-F238E27FC236}">
                <a16:creationId xmlns:a16="http://schemas.microsoft.com/office/drawing/2014/main" id="{00FBE12B-095A-4C96-8549-4187411EFB98}"/>
              </a:ext>
            </a:extLst>
          </p:cNvPr>
          <p:cNvGrpSpPr/>
          <p:nvPr/>
        </p:nvGrpSpPr>
        <p:grpSpPr>
          <a:xfrm>
            <a:off x="0" y="5956858"/>
            <a:ext cx="12192001" cy="900000"/>
            <a:chOff x="1956" y="2856869"/>
            <a:chExt cx="12218721" cy="900000"/>
          </a:xfrm>
        </p:grpSpPr>
        <p:sp>
          <p:nvSpPr>
            <p:cNvPr id="61" name="Rectangle 60">
              <a:extLst>
                <a:ext uri="{FF2B5EF4-FFF2-40B4-BE49-F238E27FC236}">
                  <a16:creationId xmlns:a16="http://schemas.microsoft.com/office/drawing/2014/main" id="{32BC63BC-2638-49FE-BE21-ADCB14CE5B24}"/>
                </a:ext>
              </a:extLst>
            </p:cNvPr>
            <p:cNvSpPr/>
            <p:nvPr/>
          </p:nvSpPr>
          <p:spPr>
            <a:xfrm>
              <a:off x="1956" y="2856869"/>
              <a:ext cx="303936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2" name="Group 61">
              <a:extLst>
                <a:ext uri="{FF2B5EF4-FFF2-40B4-BE49-F238E27FC236}">
                  <a16:creationId xmlns:a16="http://schemas.microsoft.com/office/drawing/2014/main" id="{3BB1A7E0-BD2C-4060-BCBB-8FE5FE430140}"/>
                </a:ext>
              </a:extLst>
            </p:cNvPr>
            <p:cNvGrpSpPr/>
            <p:nvPr/>
          </p:nvGrpSpPr>
          <p:grpSpPr>
            <a:xfrm>
              <a:off x="128006" y="2937453"/>
              <a:ext cx="2923150" cy="711063"/>
              <a:chOff x="150361" y="2526787"/>
              <a:chExt cx="2924842" cy="711063"/>
            </a:xfrm>
          </p:grpSpPr>
          <p:sp>
            <p:nvSpPr>
              <p:cNvPr id="75" name="Rectangle 74">
                <a:extLst>
                  <a:ext uri="{FF2B5EF4-FFF2-40B4-BE49-F238E27FC236}">
                    <a16:creationId xmlns:a16="http://schemas.microsoft.com/office/drawing/2014/main" id="{3DFCDD2D-541B-4AF0-8383-B81B513E1525}"/>
                  </a:ext>
                </a:extLst>
              </p:cNvPr>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76" name="Picture 75">
                <a:extLst>
                  <a:ext uri="{FF2B5EF4-FFF2-40B4-BE49-F238E27FC236}">
                    <a16:creationId xmlns:a16="http://schemas.microsoft.com/office/drawing/2014/main" id="{19E088D5-03AE-4680-B118-32ECFE033048}"/>
                  </a:ext>
                </a:extLst>
              </p:cNvPr>
              <p:cNvPicPr>
                <a:picLocks noChangeAspect="1"/>
              </p:cNvPicPr>
              <p:nvPr/>
            </p:nvPicPr>
            <p:blipFill rotWithShape="1">
              <a:blip r:embed="rId4"/>
              <a:srcRect l="13487" t="9014" r="4668" b="6431"/>
              <a:stretch/>
            </p:blipFill>
            <p:spPr>
              <a:xfrm>
                <a:off x="150361" y="2526787"/>
                <a:ext cx="698804" cy="711063"/>
              </a:xfrm>
              <a:prstGeom prst="rect">
                <a:avLst/>
              </a:prstGeom>
            </p:spPr>
          </p:pic>
        </p:grpSp>
        <p:sp>
          <p:nvSpPr>
            <p:cNvPr id="63" name="Rectangle 62">
              <a:extLst>
                <a:ext uri="{FF2B5EF4-FFF2-40B4-BE49-F238E27FC236}">
                  <a16:creationId xmlns:a16="http://schemas.microsoft.com/office/drawing/2014/main" id="{D5416A6F-EC4D-43FD-9357-72BA4D5F5E9B}"/>
                </a:ext>
              </a:extLst>
            </p:cNvPr>
            <p:cNvSpPr/>
            <p:nvPr/>
          </p:nvSpPr>
          <p:spPr>
            <a:xfrm>
              <a:off x="3053720" y="2856869"/>
              <a:ext cx="30492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4" name="Group 63">
              <a:extLst>
                <a:ext uri="{FF2B5EF4-FFF2-40B4-BE49-F238E27FC236}">
                  <a16:creationId xmlns:a16="http://schemas.microsoft.com/office/drawing/2014/main" id="{135834C4-D786-4BCD-86EF-BD81A3D9C3BE}"/>
                </a:ext>
              </a:extLst>
            </p:cNvPr>
            <p:cNvGrpSpPr/>
            <p:nvPr/>
          </p:nvGrpSpPr>
          <p:grpSpPr>
            <a:xfrm>
              <a:off x="3137780" y="2959584"/>
              <a:ext cx="2965141" cy="672577"/>
              <a:chOff x="3283348" y="6067447"/>
              <a:chExt cx="3036442" cy="672577"/>
            </a:xfrm>
          </p:grpSpPr>
          <p:pic>
            <p:nvPicPr>
              <p:cNvPr id="73" name="Γραφικό 54" descr="Μετρητής">
                <a:extLst>
                  <a:ext uri="{FF2B5EF4-FFF2-40B4-BE49-F238E27FC236}">
                    <a16:creationId xmlns:a16="http://schemas.microsoft.com/office/drawing/2014/main" id="{DB46B0D1-9D6B-476C-87A9-02F1BE12BF9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5572" b="11164"/>
              <a:stretch/>
            </p:blipFill>
            <p:spPr>
              <a:xfrm>
                <a:off x="3283348" y="6067447"/>
                <a:ext cx="906896" cy="664433"/>
              </a:xfrm>
              <a:prstGeom prst="rect">
                <a:avLst/>
              </a:prstGeom>
            </p:spPr>
          </p:pic>
          <p:sp>
            <p:nvSpPr>
              <p:cNvPr id="74" name="Rectangle 73">
                <a:extLst>
                  <a:ext uri="{FF2B5EF4-FFF2-40B4-BE49-F238E27FC236}">
                    <a16:creationId xmlns:a16="http://schemas.microsoft.com/office/drawing/2014/main" id="{197F8B00-C280-449C-984E-914778A3C582}"/>
                  </a:ext>
                </a:extLst>
              </p:cNvPr>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65" name="Group 64">
              <a:extLst>
                <a:ext uri="{FF2B5EF4-FFF2-40B4-BE49-F238E27FC236}">
                  <a16:creationId xmlns:a16="http://schemas.microsoft.com/office/drawing/2014/main" id="{32EA9528-6DAC-4CE3-906B-FB16230ED8B1}"/>
                </a:ext>
              </a:extLst>
            </p:cNvPr>
            <p:cNvGrpSpPr/>
            <p:nvPr/>
          </p:nvGrpSpPr>
          <p:grpSpPr>
            <a:xfrm>
              <a:off x="6112969" y="2856869"/>
              <a:ext cx="3048000" cy="900000"/>
              <a:chOff x="152268" y="3777920"/>
              <a:chExt cx="3103200" cy="900000"/>
            </a:xfrm>
          </p:grpSpPr>
          <p:sp>
            <p:nvSpPr>
              <p:cNvPr id="71" name="Rectangle 70">
                <a:extLst>
                  <a:ext uri="{FF2B5EF4-FFF2-40B4-BE49-F238E27FC236}">
                    <a16:creationId xmlns:a16="http://schemas.microsoft.com/office/drawing/2014/main" id="{67B1E844-1D42-41C4-87AF-18AED34AB41D}"/>
                  </a:ext>
                </a:extLst>
              </p:cNvPr>
              <p:cNvSpPr/>
              <p:nvPr/>
            </p:nvSpPr>
            <p:spPr>
              <a:xfrm>
                <a:off x="152268" y="3777920"/>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2" name="Picture 71">
                <a:extLst>
                  <a:ext uri="{FF2B5EF4-FFF2-40B4-BE49-F238E27FC236}">
                    <a16:creationId xmlns:a16="http://schemas.microsoft.com/office/drawing/2014/main" id="{0C54F3CF-E1F5-4EC4-9AA5-3D3E171B5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507" y="3929879"/>
                <a:ext cx="719932" cy="613432"/>
              </a:xfrm>
              <a:prstGeom prst="rect">
                <a:avLst/>
              </a:prstGeom>
            </p:spPr>
          </p:pic>
        </p:grpSp>
        <p:sp>
          <p:nvSpPr>
            <p:cNvPr id="66" name="Rectangle 65">
              <a:extLst>
                <a:ext uri="{FF2B5EF4-FFF2-40B4-BE49-F238E27FC236}">
                  <a16:creationId xmlns:a16="http://schemas.microsoft.com/office/drawing/2014/main" id="{F6DB34C0-CB6C-4A2A-991C-D2E3BC3AA67C}"/>
                </a:ext>
              </a:extLst>
            </p:cNvPr>
            <p:cNvSpPr/>
            <p:nvPr/>
          </p:nvSpPr>
          <p:spPr>
            <a:xfrm>
              <a:off x="7008169" y="2983703"/>
              <a:ext cx="2152800"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nvGrpSpPr>
            <p:cNvPr id="67" name="Group 66">
              <a:extLst>
                <a:ext uri="{FF2B5EF4-FFF2-40B4-BE49-F238E27FC236}">
                  <a16:creationId xmlns:a16="http://schemas.microsoft.com/office/drawing/2014/main" id="{CD9FE9B0-1C31-4695-9555-922A4558A42E}"/>
                </a:ext>
              </a:extLst>
            </p:cNvPr>
            <p:cNvGrpSpPr/>
            <p:nvPr/>
          </p:nvGrpSpPr>
          <p:grpSpPr>
            <a:xfrm>
              <a:off x="9171477" y="2856869"/>
              <a:ext cx="3049200" cy="900000"/>
              <a:chOff x="6146254" y="3726400"/>
              <a:chExt cx="3045600" cy="900000"/>
            </a:xfrm>
          </p:grpSpPr>
          <p:sp>
            <p:nvSpPr>
              <p:cNvPr id="69" name="Rectangle 68">
                <a:extLst>
                  <a:ext uri="{FF2B5EF4-FFF2-40B4-BE49-F238E27FC236}">
                    <a16:creationId xmlns:a16="http://schemas.microsoft.com/office/drawing/2014/main" id="{9DE7F655-2482-40DF-BBE9-ABC2864F0BEA}"/>
                  </a:ext>
                </a:extLst>
              </p:cNvPr>
              <p:cNvSpPr/>
              <p:nvPr/>
            </p:nvSpPr>
            <p:spPr>
              <a:xfrm>
                <a:off x="6146254"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a:extLst>
                  <a:ext uri="{FF2B5EF4-FFF2-40B4-BE49-F238E27FC236}">
                    <a16:creationId xmlns:a16="http://schemas.microsoft.com/office/drawing/2014/main" id="{249B8CE5-C746-429C-A345-479B73C4FBD7}"/>
                  </a:ext>
                </a:extLst>
              </p:cNvPr>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68" name="Picture 67">
              <a:extLst>
                <a:ext uri="{FF2B5EF4-FFF2-40B4-BE49-F238E27FC236}">
                  <a16:creationId xmlns:a16="http://schemas.microsoft.com/office/drawing/2014/main" id="{6F0C73ED-5E89-4123-AEFF-6577ECDFA9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7588" y="2942938"/>
              <a:ext cx="558932" cy="726612"/>
            </a:xfrm>
            <a:prstGeom prst="rect">
              <a:avLst/>
            </a:prstGeom>
          </p:spPr>
        </p:pic>
      </p:grpSp>
      <p:grpSp>
        <p:nvGrpSpPr>
          <p:cNvPr id="2" name="Group 1"/>
          <p:cNvGrpSpPr/>
          <p:nvPr/>
        </p:nvGrpSpPr>
        <p:grpSpPr>
          <a:xfrm>
            <a:off x="-74006" y="1388615"/>
            <a:ext cx="6143145" cy="4145883"/>
            <a:chOff x="-16856" y="1388615"/>
            <a:chExt cx="6143145" cy="4145883"/>
          </a:xfrm>
        </p:grpSpPr>
        <p:graphicFrame>
          <p:nvGraphicFramePr>
            <p:cNvPr id="38" name="Chart 37"/>
            <p:cNvGraphicFramePr>
              <a:graphicFrameLocks/>
            </p:cNvGraphicFramePr>
            <p:nvPr>
              <p:extLst/>
            </p:nvPr>
          </p:nvGraphicFramePr>
          <p:xfrm>
            <a:off x="-16856" y="1388615"/>
            <a:ext cx="6143145" cy="3954834"/>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24"/>
            <p:cNvSpPr txBox="1"/>
            <p:nvPr/>
          </p:nvSpPr>
          <p:spPr>
            <a:xfrm rot="16200000">
              <a:off x="-305709" y="3368258"/>
              <a:ext cx="1320464" cy="358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400" dirty="0">
                  <a:solidFill>
                    <a:srgbClr val="3D5265"/>
                  </a:solidFill>
                </a:rPr>
                <a:t>€</a:t>
              </a:r>
              <a:r>
                <a:rPr lang="el-GR" sz="1400" baseline="0" dirty="0">
                  <a:solidFill>
                    <a:srgbClr val="3D5265"/>
                  </a:solidFill>
                </a:rPr>
                <a:t> </a:t>
              </a:r>
              <a:r>
                <a:rPr lang="en-US" sz="1400" baseline="0" dirty="0">
                  <a:solidFill>
                    <a:srgbClr val="3D5265"/>
                  </a:solidFill>
                </a:rPr>
                <a:t>In millions</a:t>
              </a:r>
              <a:endParaRPr lang="el-GR" sz="1400" dirty="0">
                <a:solidFill>
                  <a:srgbClr val="3D5265"/>
                </a:solidFill>
              </a:endParaRPr>
            </a:p>
          </p:txBody>
        </p:sp>
        <p:pic>
          <p:nvPicPr>
            <p:cNvPr id="5" name="Picture 4"/>
            <p:cNvPicPr>
              <a:picLocks noChangeAspect="1"/>
            </p:cNvPicPr>
            <p:nvPr/>
          </p:nvPicPr>
          <p:blipFill>
            <a:blip r:embed="rId10"/>
            <a:stretch>
              <a:fillRect/>
            </a:stretch>
          </p:blipFill>
          <p:spPr>
            <a:xfrm>
              <a:off x="1854752" y="5314321"/>
              <a:ext cx="2399929" cy="220177"/>
            </a:xfrm>
            <a:prstGeom prst="rect">
              <a:avLst/>
            </a:prstGeom>
          </p:spPr>
        </p:pic>
      </p:grpSp>
      <p:sp>
        <p:nvSpPr>
          <p:cNvPr id="46" name="TextBox 47"/>
          <p:cNvSpPr txBox="1"/>
          <p:nvPr/>
        </p:nvSpPr>
        <p:spPr>
          <a:xfrm>
            <a:off x="8055491" y="1059942"/>
            <a:ext cx="2109526" cy="461665"/>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3D5265"/>
                </a:solidFill>
              </a:rPr>
              <a:t>Cost Evolution</a:t>
            </a:r>
            <a:endParaRPr lang="el-GR" sz="2400" dirty="0">
              <a:solidFill>
                <a:srgbClr val="3D5265"/>
              </a:solidFill>
            </a:endParaRPr>
          </a:p>
        </p:txBody>
      </p:sp>
      <p:grpSp>
        <p:nvGrpSpPr>
          <p:cNvPr id="8" name="Group 7"/>
          <p:cNvGrpSpPr/>
          <p:nvPr/>
        </p:nvGrpSpPr>
        <p:grpSpPr>
          <a:xfrm>
            <a:off x="5778500" y="1695188"/>
            <a:ext cx="6515100" cy="4018648"/>
            <a:chOff x="5814029" y="1647299"/>
            <a:chExt cx="6500291" cy="4093525"/>
          </a:xfrm>
        </p:grpSpPr>
        <p:sp>
          <p:nvSpPr>
            <p:cNvPr id="37" name="TextBox 24"/>
            <p:cNvSpPr txBox="1"/>
            <p:nvPr/>
          </p:nvSpPr>
          <p:spPr>
            <a:xfrm rot="16200000">
              <a:off x="5333091" y="3358733"/>
              <a:ext cx="1320464" cy="358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400" dirty="0">
                  <a:solidFill>
                    <a:srgbClr val="3D5265"/>
                  </a:solidFill>
                </a:rPr>
                <a:t>€</a:t>
              </a:r>
              <a:r>
                <a:rPr lang="el-GR" sz="1400" baseline="0" dirty="0">
                  <a:solidFill>
                    <a:srgbClr val="3D5265"/>
                  </a:solidFill>
                </a:rPr>
                <a:t> </a:t>
              </a:r>
              <a:r>
                <a:rPr lang="en-US" sz="1400" baseline="0" dirty="0">
                  <a:solidFill>
                    <a:srgbClr val="3D5265"/>
                  </a:solidFill>
                </a:rPr>
                <a:t>In millions</a:t>
              </a:r>
              <a:endParaRPr lang="el-GR" sz="1400" dirty="0">
                <a:solidFill>
                  <a:srgbClr val="3D5265"/>
                </a:solidFill>
              </a:endParaRPr>
            </a:p>
          </p:txBody>
        </p:sp>
        <p:graphicFrame>
          <p:nvGraphicFramePr>
            <p:cNvPr id="39" name="Chart 38"/>
            <p:cNvGraphicFramePr>
              <a:graphicFrameLocks/>
            </p:cNvGraphicFramePr>
            <p:nvPr>
              <p:extLst/>
            </p:nvPr>
          </p:nvGraphicFramePr>
          <p:xfrm>
            <a:off x="5993323" y="1647299"/>
            <a:ext cx="6067329" cy="409352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8" name="Chart 47">
              <a:extLst>
                <a:ext uri="{FF2B5EF4-FFF2-40B4-BE49-F238E27FC236}">
                  <a16:creationId xmlns:a16="http://schemas.microsoft.com/office/drawing/2014/main" id="{E036D03C-5116-4824-B027-90A9FDA8DE44}"/>
                </a:ext>
              </a:extLst>
            </p:cNvPr>
            <p:cNvGraphicFramePr/>
            <p:nvPr>
              <p:extLst>
                <p:ext uri="{D42A27DB-BD31-4B8C-83A1-F6EECF244321}">
                  <p14:modId xmlns:p14="http://schemas.microsoft.com/office/powerpoint/2010/main" val="3974490929"/>
                </p:ext>
              </p:extLst>
            </p:nvPr>
          </p:nvGraphicFramePr>
          <p:xfrm>
            <a:off x="6163548" y="1832092"/>
            <a:ext cx="6150772" cy="3284637"/>
          </p:xfrm>
          <a:graphic>
            <a:graphicData uri="http://schemas.openxmlformats.org/drawingml/2006/chart">
              <c:chart xmlns:c="http://schemas.openxmlformats.org/drawingml/2006/chart" xmlns:r="http://schemas.openxmlformats.org/officeDocument/2006/relationships" r:id="rId12"/>
            </a:graphicData>
          </a:graphic>
        </p:graphicFrame>
      </p:grpSp>
      <p:cxnSp>
        <p:nvCxnSpPr>
          <p:cNvPr id="40" name="Ευθύγραμμο βέλος σύνδεσης 5">
            <a:extLst>
              <a:ext uri="{FF2B5EF4-FFF2-40B4-BE49-F238E27FC236}">
                <a16:creationId xmlns:a16="http://schemas.microsoft.com/office/drawing/2014/main" id="{50C1CE54-931E-41DD-AEB1-49123EDB23A4}"/>
              </a:ext>
            </a:extLst>
          </p:cNvPr>
          <p:cNvCxnSpPr>
            <a:cxnSpLocks/>
          </p:cNvCxnSpPr>
          <p:nvPr/>
        </p:nvCxnSpPr>
        <p:spPr>
          <a:xfrm>
            <a:off x="7193529" y="2019300"/>
            <a:ext cx="4080532" cy="204707"/>
          </a:xfrm>
          <a:prstGeom prst="straightConnector1">
            <a:avLst/>
          </a:prstGeom>
          <a:ln w="38100">
            <a:solidFill>
              <a:srgbClr val="3D526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DED8729-98A7-40A3-A02C-ABF3366637D9}"/>
              </a:ext>
            </a:extLst>
          </p:cNvPr>
          <p:cNvSpPr txBox="1"/>
          <p:nvPr/>
        </p:nvSpPr>
        <p:spPr>
          <a:xfrm rot="151370">
            <a:off x="8489649" y="1757991"/>
            <a:ext cx="1488293" cy="369332"/>
          </a:xfrm>
          <a:prstGeom prst="rect">
            <a:avLst/>
          </a:prstGeom>
          <a:noFill/>
        </p:spPr>
        <p:txBody>
          <a:bodyPr wrap="none" rtlCol="0">
            <a:spAutoFit/>
          </a:bodyPr>
          <a:lstStyle/>
          <a:p>
            <a:r>
              <a:rPr lang="en-US" b="1" dirty="0">
                <a:solidFill>
                  <a:srgbClr val="3D5265"/>
                </a:solidFill>
              </a:rPr>
              <a:t>CAGR: -1.22%</a:t>
            </a:r>
            <a:endParaRPr lang="el-GR" b="1" dirty="0">
              <a:solidFill>
                <a:srgbClr val="3D5265"/>
              </a:solidFill>
            </a:endParaRPr>
          </a:p>
        </p:txBody>
      </p:sp>
    </p:spTree>
    <p:extLst>
      <p:ext uri="{BB962C8B-B14F-4D97-AF65-F5344CB8AC3E}">
        <p14:creationId xmlns:p14="http://schemas.microsoft.com/office/powerpoint/2010/main" val="34671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2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6"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lead to increased Adj. EBITDA </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grpSp>
        <p:nvGrpSpPr>
          <p:cNvPr id="27" name="Group 26"/>
          <p:cNvGrpSpPr/>
          <p:nvPr/>
        </p:nvGrpSpPr>
        <p:grpSpPr>
          <a:xfrm>
            <a:off x="0" y="5954553"/>
            <a:ext cx="12192000" cy="900000"/>
            <a:chOff x="1956" y="2856869"/>
            <a:chExt cx="12218720" cy="900000"/>
          </a:xfrm>
        </p:grpSpPr>
        <p:sp>
          <p:nvSpPr>
            <p:cNvPr id="28" name="Rectangle 27"/>
            <p:cNvSpPr/>
            <p:nvPr/>
          </p:nvSpPr>
          <p:spPr>
            <a:xfrm>
              <a:off x="1956" y="2856869"/>
              <a:ext cx="303936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9" name="Group 28"/>
            <p:cNvGrpSpPr/>
            <p:nvPr/>
          </p:nvGrpSpPr>
          <p:grpSpPr>
            <a:xfrm>
              <a:off x="128006" y="2937453"/>
              <a:ext cx="2923150" cy="711063"/>
              <a:chOff x="150361" y="2526787"/>
              <a:chExt cx="2924842" cy="711063"/>
            </a:xfrm>
          </p:grpSpPr>
          <p:sp>
            <p:nvSpPr>
              <p:cNvPr id="42" name="Rectangle 41"/>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43" name="Picture 42"/>
              <p:cNvPicPr>
                <a:picLocks noChangeAspect="1"/>
              </p:cNvPicPr>
              <p:nvPr/>
            </p:nvPicPr>
            <p:blipFill rotWithShape="1">
              <a:blip r:embed="rId4"/>
              <a:srcRect l="13487" t="9014" r="4668" b="6431"/>
              <a:stretch/>
            </p:blipFill>
            <p:spPr>
              <a:xfrm>
                <a:off x="150361" y="2526787"/>
                <a:ext cx="698804" cy="711063"/>
              </a:xfrm>
              <a:prstGeom prst="rect">
                <a:avLst/>
              </a:prstGeom>
            </p:spPr>
          </p:pic>
        </p:grpSp>
        <p:sp>
          <p:nvSpPr>
            <p:cNvPr id="30" name="Rectangle 29"/>
            <p:cNvSpPr/>
            <p:nvPr/>
          </p:nvSpPr>
          <p:spPr>
            <a:xfrm>
              <a:off x="3053720" y="2856869"/>
              <a:ext cx="30492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Rectangle 40"/>
            <p:cNvSpPr/>
            <p:nvPr/>
          </p:nvSpPr>
          <p:spPr>
            <a:xfrm>
              <a:off x="3950122" y="2985830"/>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nvGrpSpPr>
            <p:cNvPr id="32" name="Group 31"/>
            <p:cNvGrpSpPr/>
            <p:nvPr/>
          </p:nvGrpSpPr>
          <p:grpSpPr>
            <a:xfrm>
              <a:off x="6112969" y="2856869"/>
              <a:ext cx="3048000" cy="900000"/>
              <a:chOff x="152268" y="3777920"/>
              <a:chExt cx="3103200" cy="900000"/>
            </a:xfrm>
          </p:grpSpPr>
          <p:sp>
            <p:nvSpPr>
              <p:cNvPr id="38" name="Rectangle 37"/>
              <p:cNvSpPr/>
              <p:nvPr/>
            </p:nvSpPr>
            <p:spPr>
              <a:xfrm>
                <a:off x="152268" y="3777920"/>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07" y="3929879"/>
                <a:ext cx="719932" cy="613432"/>
              </a:xfrm>
              <a:prstGeom prst="rect">
                <a:avLst/>
              </a:prstGeom>
            </p:spPr>
          </p:pic>
        </p:grpSp>
        <p:sp>
          <p:nvSpPr>
            <p:cNvPr id="33" name="Rectangle 32"/>
            <p:cNvSpPr/>
            <p:nvPr/>
          </p:nvSpPr>
          <p:spPr>
            <a:xfrm>
              <a:off x="7008169" y="2983703"/>
              <a:ext cx="2152800"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nvGrpSpPr>
            <p:cNvPr id="34" name="Group 33"/>
            <p:cNvGrpSpPr/>
            <p:nvPr/>
          </p:nvGrpSpPr>
          <p:grpSpPr>
            <a:xfrm>
              <a:off x="9171476" y="2856869"/>
              <a:ext cx="3049200" cy="900000"/>
              <a:chOff x="6146253" y="3726400"/>
              <a:chExt cx="3045600" cy="900000"/>
            </a:xfrm>
          </p:grpSpPr>
          <p:sp>
            <p:nvSpPr>
              <p:cNvPr id="36" name="Rectangle 35"/>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ectangle 36"/>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588" y="2942938"/>
              <a:ext cx="558932" cy="726612"/>
            </a:xfrm>
            <a:prstGeom prst="rect">
              <a:avLst/>
            </a:prstGeom>
          </p:spPr>
        </p:pic>
      </p:grpSp>
      <p:grpSp>
        <p:nvGrpSpPr>
          <p:cNvPr id="8" name="Group 7"/>
          <p:cNvGrpSpPr/>
          <p:nvPr/>
        </p:nvGrpSpPr>
        <p:grpSpPr>
          <a:xfrm>
            <a:off x="5257800" y="1079389"/>
            <a:ext cx="6659697" cy="4770473"/>
            <a:chOff x="6919739" y="1351205"/>
            <a:chExt cx="4977748" cy="4205254"/>
          </a:xfrm>
        </p:grpSpPr>
        <p:sp>
          <p:nvSpPr>
            <p:cNvPr id="17" name="TextBox 16"/>
            <p:cNvSpPr txBox="1"/>
            <p:nvPr/>
          </p:nvSpPr>
          <p:spPr>
            <a:xfrm>
              <a:off x="7987117" y="1351205"/>
              <a:ext cx="2781442" cy="423279"/>
            </a:xfrm>
            <a:prstGeom prst="rect">
              <a:avLst/>
            </a:prstGeom>
            <a:noFill/>
          </p:spPr>
          <p:txBody>
            <a:bodyPr wrap="square" rtlCol="0">
              <a:spAutoFit/>
            </a:bodyPr>
            <a:lstStyle/>
            <a:p>
              <a:r>
                <a:rPr lang="en-US" sz="2400" dirty="0">
                  <a:solidFill>
                    <a:srgbClr val="3D5265"/>
                  </a:solidFill>
                </a:rPr>
                <a:t>Adj. EBITDA/EBITDA margin</a:t>
              </a:r>
              <a:endParaRPr lang="el-GR" sz="2400" dirty="0">
                <a:solidFill>
                  <a:srgbClr val="3D5265"/>
                </a:solidFill>
              </a:endParaRPr>
            </a:p>
          </p:txBody>
        </p:sp>
        <p:pic>
          <p:nvPicPr>
            <p:cNvPr id="7" name="Picture 6"/>
            <p:cNvPicPr>
              <a:picLocks noChangeAspect="1"/>
            </p:cNvPicPr>
            <p:nvPr/>
          </p:nvPicPr>
          <p:blipFill>
            <a:blip r:embed="rId7"/>
            <a:stretch>
              <a:fillRect/>
            </a:stretch>
          </p:blipFill>
          <p:spPr>
            <a:xfrm>
              <a:off x="8594220" y="5345180"/>
              <a:ext cx="1969116" cy="211279"/>
            </a:xfrm>
            <a:prstGeom prst="rect">
              <a:avLst/>
            </a:prstGeom>
          </p:spPr>
        </p:pic>
        <p:grpSp>
          <p:nvGrpSpPr>
            <p:cNvPr id="52" name="Ομάδα 4">
              <a:extLst>
                <a:ext uri="{FF2B5EF4-FFF2-40B4-BE49-F238E27FC236}">
                  <a16:creationId xmlns:a16="http://schemas.microsoft.com/office/drawing/2014/main" id="{60367CD3-85D7-473D-A8C0-F3EE2A0A4A57}"/>
                </a:ext>
              </a:extLst>
            </p:cNvPr>
            <p:cNvGrpSpPr/>
            <p:nvPr/>
          </p:nvGrpSpPr>
          <p:grpSpPr>
            <a:xfrm>
              <a:off x="6994533" y="1797159"/>
              <a:ext cx="4902954" cy="3505906"/>
              <a:chOff x="0" y="-56141"/>
              <a:chExt cx="4702776" cy="3039359"/>
            </a:xfrm>
          </p:grpSpPr>
          <p:graphicFrame>
            <p:nvGraphicFramePr>
              <p:cNvPr id="59" name="Γράφημα 2">
                <a:extLst>
                  <a:ext uri="{FF2B5EF4-FFF2-40B4-BE49-F238E27FC236}">
                    <a16:creationId xmlns:a16="http://schemas.microsoft.com/office/drawing/2014/main" id="{D2B2B832-D91C-41DE-AE2C-1A9A11BE30F8}"/>
                  </a:ext>
                </a:extLst>
              </p:cNvPr>
              <p:cNvGraphicFramePr/>
              <p:nvPr>
                <p:extLst>
                  <p:ext uri="{D42A27DB-BD31-4B8C-83A1-F6EECF244321}">
                    <p14:modId xmlns:p14="http://schemas.microsoft.com/office/powerpoint/2010/main" val="432950474"/>
                  </p:ext>
                </p:extLst>
              </p:nvPr>
            </p:nvGraphicFramePr>
            <p:xfrm>
              <a:off x="0" y="164124"/>
              <a:ext cx="4572000" cy="28190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Γράφημα 3">
                <a:extLst>
                  <a:ext uri="{FF2B5EF4-FFF2-40B4-BE49-F238E27FC236}">
                    <a16:creationId xmlns:a16="http://schemas.microsoft.com/office/drawing/2014/main" id="{8B09EBE0-F1A8-4ADB-BF79-ECD2A389F59C}"/>
                  </a:ext>
                </a:extLst>
              </p:cNvPr>
              <p:cNvGraphicFramePr/>
              <p:nvPr>
                <p:extLst>
                  <p:ext uri="{D42A27DB-BD31-4B8C-83A1-F6EECF244321}">
                    <p14:modId xmlns:p14="http://schemas.microsoft.com/office/powerpoint/2010/main" val="1408175451"/>
                  </p:ext>
                </p:extLst>
              </p:nvPr>
            </p:nvGraphicFramePr>
            <p:xfrm>
              <a:off x="111726" y="-56141"/>
              <a:ext cx="4591050" cy="1143000"/>
            </p:xfrm>
            <a:graphic>
              <a:graphicData uri="http://schemas.openxmlformats.org/drawingml/2006/chart">
                <c:chart xmlns:c="http://schemas.openxmlformats.org/drawingml/2006/chart" xmlns:r="http://schemas.openxmlformats.org/officeDocument/2006/relationships" r:id="rId9"/>
              </a:graphicData>
            </a:graphic>
          </p:graphicFrame>
        </p:grpSp>
        <p:sp>
          <p:nvSpPr>
            <p:cNvPr id="50" name="TextBox 24">
              <a:extLst>
                <a:ext uri="{FF2B5EF4-FFF2-40B4-BE49-F238E27FC236}">
                  <a16:creationId xmlns:a16="http://schemas.microsoft.com/office/drawing/2014/main" id="{8C83AD72-8F1A-4EB6-A939-9041A14A5C7D}"/>
                </a:ext>
              </a:extLst>
            </p:cNvPr>
            <p:cNvSpPr txBox="1"/>
            <p:nvPr/>
          </p:nvSpPr>
          <p:spPr>
            <a:xfrm rot="16200000">
              <a:off x="6556872" y="3280720"/>
              <a:ext cx="1084321" cy="358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400" dirty="0">
                  <a:solidFill>
                    <a:srgbClr val="3D5265"/>
                  </a:solidFill>
                </a:rPr>
                <a:t>€</a:t>
              </a:r>
              <a:r>
                <a:rPr lang="el-GR" sz="1400" baseline="0" dirty="0">
                  <a:solidFill>
                    <a:srgbClr val="3D5265"/>
                  </a:solidFill>
                </a:rPr>
                <a:t> </a:t>
              </a:r>
              <a:r>
                <a:rPr lang="en-US" sz="1400" baseline="0" dirty="0">
                  <a:solidFill>
                    <a:srgbClr val="3D5265"/>
                  </a:solidFill>
                </a:rPr>
                <a:t>In millions</a:t>
              </a:r>
              <a:endParaRPr lang="el-GR" sz="1400" dirty="0">
                <a:solidFill>
                  <a:srgbClr val="3D5265"/>
                </a:solidFill>
              </a:endParaRPr>
            </a:p>
          </p:txBody>
        </p:sp>
      </p:grpSp>
      <p:sp>
        <p:nvSpPr>
          <p:cNvPr id="11" name="Plus 10"/>
          <p:cNvSpPr/>
          <p:nvPr/>
        </p:nvSpPr>
        <p:spPr>
          <a:xfrm>
            <a:off x="2296450" y="2041693"/>
            <a:ext cx="621315" cy="61342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Down Arrow 11"/>
          <p:cNvSpPr/>
          <p:nvPr/>
        </p:nvSpPr>
        <p:spPr>
          <a:xfrm>
            <a:off x="2386052" y="3558556"/>
            <a:ext cx="450029" cy="719666"/>
          </a:xfrm>
          <a:prstGeom prst="downArrow">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ounded Rectangle 12"/>
          <p:cNvSpPr/>
          <p:nvPr/>
        </p:nvSpPr>
        <p:spPr>
          <a:xfrm>
            <a:off x="822647" y="1284458"/>
            <a:ext cx="3576839" cy="531680"/>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Increased Revenues</a:t>
            </a:r>
          </a:p>
        </p:txBody>
      </p:sp>
      <p:sp>
        <p:nvSpPr>
          <p:cNvPr id="49" name="Rounded Rectangle 48"/>
          <p:cNvSpPr/>
          <p:nvPr/>
        </p:nvSpPr>
        <p:spPr>
          <a:xfrm>
            <a:off x="822647" y="2793358"/>
            <a:ext cx="3576839" cy="531680"/>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Cost Optimization</a:t>
            </a:r>
          </a:p>
        </p:txBody>
      </p:sp>
      <p:sp>
        <p:nvSpPr>
          <p:cNvPr id="51" name="TextBox 50"/>
          <p:cNvSpPr txBox="1"/>
          <p:nvPr/>
        </p:nvSpPr>
        <p:spPr>
          <a:xfrm>
            <a:off x="14514" y="5601638"/>
            <a:ext cx="3283693" cy="338554"/>
          </a:xfrm>
          <a:prstGeom prst="rect">
            <a:avLst/>
          </a:prstGeom>
          <a:noFill/>
        </p:spPr>
        <p:txBody>
          <a:bodyPr wrap="square" rtlCol="0">
            <a:spAutoFit/>
          </a:bodyPr>
          <a:lstStyle/>
          <a:p>
            <a:r>
              <a:rPr lang="en-US" sz="1600" i="1" dirty="0">
                <a:solidFill>
                  <a:srgbClr val="3D5265"/>
                </a:solidFill>
              </a:rPr>
              <a:t>Source: OTE Group, Team Assessment</a:t>
            </a:r>
            <a:endParaRPr lang="el-GR" sz="1600" i="1" dirty="0">
              <a:solidFill>
                <a:srgbClr val="3D5265"/>
              </a:solidFill>
            </a:endParaRPr>
          </a:p>
        </p:txBody>
      </p:sp>
      <p:sp>
        <p:nvSpPr>
          <p:cNvPr id="9" name="Rounded Rectangle 8"/>
          <p:cNvSpPr/>
          <p:nvPr/>
        </p:nvSpPr>
        <p:spPr>
          <a:xfrm>
            <a:off x="1471080" y="4506348"/>
            <a:ext cx="2271731" cy="957045"/>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Adj. EBITDA CAGR </a:t>
            </a:r>
            <a:r>
              <a:rPr lang="en-US" sz="2800" b="1" dirty="0"/>
              <a:t>3.08%</a:t>
            </a:r>
            <a:endParaRPr lang="el-GR" sz="2800" b="1" dirty="0"/>
          </a:p>
        </p:txBody>
      </p:sp>
      <p:pic>
        <p:nvPicPr>
          <p:cNvPr id="44" name="Γραφικό 54" descr="Μετρητής">
            <a:extLst>
              <a:ext uri="{FF2B5EF4-FFF2-40B4-BE49-F238E27FC236}">
                <a16:creationId xmlns:a16="http://schemas.microsoft.com/office/drawing/2014/main" id="{05ED363B-853E-4205-9CF9-FFE3ED61B33F}"/>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5572" b="11164"/>
          <a:stretch/>
        </p:blipFill>
        <p:spPr>
          <a:xfrm>
            <a:off x="3140396" y="6060473"/>
            <a:ext cx="882185" cy="662866"/>
          </a:xfrm>
          <a:prstGeom prst="rect">
            <a:avLst/>
          </a:prstGeom>
        </p:spPr>
      </p:pic>
    </p:spTree>
    <p:extLst>
      <p:ext uri="{BB962C8B-B14F-4D97-AF65-F5344CB8AC3E}">
        <p14:creationId xmlns:p14="http://schemas.microsoft.com/office/powerpoint/2010/main" val="27643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9"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Decreasing CAPEX and low leverage</a:t>
            </a:r>
            <a:endParaRPr lang="el-GR" sz="54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p:cNvSpPr txBox="1"/>
          <p:nvPr/>
        </p:nvSpPr>
        <p:spPr>
          <a:xfrm>
            <a:off x="7469660" y="1194821"/>
            <a:ext cx="3076244" cy="461665"/>
          </a:xfrm>
          <a:prstGeom prst="rect">
            <a:avLst/>
          </a:prstGeom>
          <a:noFill/>
        </p:spPr>
        <p:txBody>
          <a:bodyPr wrap="square" rtlCol="0">
            <a:spAutoFit/>
          </a:bodyPr>
          <a:lstStyle/>
          <a:p>
            <a:r>
              <a:rPr lang="en-US" sz="2400" dirty="0">
                <a:solidFill>
                  <a:srgbClr val="3D5265"/>
                </a:solidFill>
              </a:rPr>
              <a:t>Leverage Among Peers</a:t>
            </a:r>
            <a:endParaRPr lang="el-GR" sz="2400" dirty="0">
              <a:solidFill>
                <a:srgbClr val="3D5265"/>
              </a:solidFill>
            </a:endParaRPr>
          </a:p>
        </p:txBody>
      </p:sp>
      <p:grpSp>
        <p:nvGrpSpPr>
          <p:cNvPr id="2" name="Group 1"/>
          <p:cNvGrpSpPr/>
          <p:nvPr/>
        </p:nvGrpSpPr>
        <p:grpSpPr>
          <a:xfrm>
            <a:off x="380775" y="1998537"/>
            <a:ext cx="5107285" cy="3421637"/>
            <a:chOff x="380775" y="1998537"/>
            <a:chExt cx="5107285" cy="3421637"/>
          </a:xfrm>
        </p:grpSpPr>
        <p:grpSp>
          <p:nvGrpSpPr>
            <p:cNvPr id="10" name="Group 9"/>
            <p:cNvGrpSpPr/>
            <p:nvPr/>
          </p:nvGrpSpPr>
          <p:grpSpPr>
            <a:xfrm>
              <a:off x="433340" y="1998537"/>
              <a:ext cx="5054720" cy="3421637"/>
              <a:chOff x="433340" y="2017587"/>
              <a:chExt cx="5054720" cy="3421637"/>
            </a:xfrm>
          </p:grpSpPr>
          <p:pic>
            <p:nvPicPr>
              <p:cNvPr id="11" name="Picture 10">
                <a:extLst>
                  <a:ext uri="{FF2B5EF4-FFF2-40B4-BE49-F238E27FC236}">
                    <a16:creationId xmlns:a16="http://schemas.microsoft.com/office/drawing/2014/main" id="{EA9D2841-9AAC-4C86-A599-74F041D3DDB8}"/>
                  </a:ext>
                </a:extLst>
              </p:cNvPr>
              <p:cNvPicPr>
                <a:picLocks noChangeAspect="1"/>
              </p:cNvPicPr>
              <p:nvPr/>
            </p:nvPicPr>
            <p:blipFill rotWithShape="1">
              <a:blip r:embed="rId3"/>
              <a:srcRect l="7279" r="2522"/>
              <a:stretch/>
            </p:blipFill>
            <p:spPr>
              <a:xfrm>
                <a:off x="433340" y="2017587"/>
                <a:ext cx="5054720" cy="3421637"/>
              </a:xfrm>
              <a:prstGeom prst="rect">
                <a:avLst/>
              </a:prstGeom>
            </p:spPr>
          </p:pic>
          <p:cxnSp>
            <p:nvCxnSpPr>
              <p:cNvPr id="6" name="Ευθύγραμμο βέλος σύνδεσης 5">
                <a:extLst>
                  <a:ext uri="{FF2B5EF4-FFF2-40B4-BE49-F238E27FC236}">
                    <a16:creationId xmlns:a16="http://schemas.microsoft.com/office/drawing/2014/main" id="{50C1CE54-931E-41DD-AEB1-49123EDB23A4}"/>
                  </a:ext>
                </a:extLst>
              </p:cNvPr>
              <p:cNvCxnSpPr>
                <a:cxnSpLocks/>
              </p:cNvCxnSpPr>
              <p:nvPr/>
            </p:nvCxnSpPr>
            <p:spPr>
              <a:xfrm>
                <a:off x="1508760" y="2156460"/>
                <a:ext cx="3646336" cy="617613"/>
              </a:xfrm>
              <a:prstGeom prst="straightConnector1">
                <a:avLst/>
              </a:prstGeom>
              <a:ln w="57150">
                <a:solidFill>
                  <a:srgbClr val="3D526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DED8729-98A7-40A3-A02C-ABF3366637D9}"/>
                  </a:ext>
                </a:extLst>
              </p:cNvPr>
              <p:cNvSpPr txBox="1"/>
              <p:nvPr/>
            </p:nvSpPr>
            <p:spPr>
              <a:xfrm rot="539297">
                <a:off x="2486348" y="2046866"/>
                <a:ext cx="1633845" cy="400110"/>
              </a:xfrm>
              <a:prstGeom prst="rect">
                <a:avLst/>
              </a:prstGeom>
              <a:noFill/>
            </p:spPr>
            <p:txBody>
              <a:bodyPr wrap="none" rtlCol="0">
                <a:spAutoFit/>
              </a:bodyPr>
              <a:lstStyle/>
              <a:p>
                <a:r>
                  <a:rPr lang="en-US" sz="2000" b="1" dirty="0">
                    <a:solidFill>
                      <a:srgbClr val="3D5265"/>
                    </a:solidFill>
                  </a:rPr>
                  <a:t>CAGR: -5.54%</a:t>
                </a:r>
                <a:endParaRPr lang="el-GR" sz="2000" b="1" dirty="0">
                  <a:solidFill>
                    <a:srgbClr val="3D5265"/>
                  </a:solidFill>
                </a:endParaRPr>
              </a:p>
            </p:txBody>
          </p:sp>
        </p:grpSp>
        <p:sp>
          <p:nvSpPr>
            <p:cNvPr id="24" name="TextBox 24"/>
            <p:cNvSpPr txBox="1"/>
            <p:nvPr/>
          </p:nvSpPr>
          <p:spPr>
            <a:xfrm rot="16200000">
              <a:off x="-74136" y="3772381"/>
              <a:ext cx="1204685" cy="2948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400" dirty="0">
                  <a:solidFill>
                    <a:srgbClr val="3D5265"/>
                  </a:solidFill>
                </a:rPr>
                <a:t>€</a:t>
              </a:r>
              <a:r>
                <a:rPr lang="el-GR" sz="1400" baseline="0" dirty="0">
                  <a:solidFill>
                    <a:srgbClr val="3D5265"/>
                  </a:solidFill>
                </a:rPr>
                <a:t> </a:t>
              </a:r>
              <a:r>
                <a:rPr lang="en-US" sz="1400" baseline="0" dirty="0">
                  <a:solidFill>
                    <a:srgbClr val="3D5265"/>
                  </a:solidFill>
                </a:rPr>
                <a:t>In millions</a:t>
              </a:r>
              <a:endParaRPr lang="el-GR" sz="1400" dirty="0">
                <a:solidFill>
                  <a:srgbClr val="3D5265"/>
                </a:solidFill>
              </a:endParaRP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sp>
        <p:nvSpPr>
          <p:cNvPr id="26" name="TextBox 25"/>
          <p:cNvSpPr txBox="1"/>
          <p:nvPr/>
        </p:nvSpPr>
        <p:spPr>
          <a:xfrm>
            <a:off x="8895607" y="5600981"/>
            <a:ext cx="3283693" cy="338554"/>
          </a:xfrm>
          <a:prstGeom prst="rect">
            <a:avLst/>
          </a:prstGeom>
          <a:noFill/>
        </p:spPr>
        <p:txBody>
          <a:bodyPr wrap="square" rtlCol="0">
            <a:spAutoFit/>
          </a:bodyPr>
          <a:lstStyle/>
          <a:p>
            <a:r>
              <a:rPr lang="en-US" sz="1600" i="1" dirty="0">
                <a:solidFill>
                  <a:srgbClr val="3D5265"/>
                </a:solidFill>
              </a:rPr>
              <a:t>Source: OTE Group, Team Assessment</a:t>
            </a:r>
            <a:endParaRPr lang="el-GR" sz="1600" i="1" dirty="0">
              <a:solidFill>
                <a:srgbClr val="3D5265"/>
              </a:solidFill>
            </a:endParaRPr>
          </a:p>
        </p:txBody>
      </p:sp>
      <p:grpSp>
        <p:nvGrpSpPr>
          <p:cNvPr id="27" name="Group 26"/>
          <p:cNvGrpSpPr/>
          <p:nvPr/>
        </p:nvGrpSpPr>
        <p:grpSpPr>
          <a:xfrm>
            <a:off x="0" y="5956858"/>
            <a:ext cx="12192000" cy="900000"/>
            <a:chOff x="1956" y="2856869"/>
            <a:chExt cx="12218720" cy="900000"/>
          </a:xfrm>
        </p:grpSpPr>
        <p:sp>
          <p:nvSpPr>
            <p:cNvPr id="28" name="Rectangle 27"/>
            <p:cNvSpPr/>
            <p:nvPr/>
          </p:nvSpPr>
          <p:spPr>
            <a:xfrm>
              <a:off x="1956" y="2856869"/>
              <a:ext cx="303936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9" name="Group 28"/>
            <p:cNvGrpSpPr/>
            <p:nvPr/>
          </p:nvGrpSpPr>
          <p:grpSpPr>
            <a:xfrm>
              <a:off x="128006" y="2937453"/>
              <a:ext cx="2923150" cy="711063"/>
              <a:chOff x="150361" y="2526787"/>
              <a:chExt cx="2924842" cy="711063"/>
            </a:xfrm>
          </p:grpSpPr>
          <p:sp>
            <p:nvSpPr>
              <p:cNvPr id="42" name="Rectangle 41"/>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43" name="Picture 42"/>
              <p:cNvPicPr>
                <a:picLocks noChangeAspect="1"/>
              </p:cNvPicPr>
              <p:nvPr/>
            </p:nvPicPr>
            <p:blipFill rotWithShape="1">
              <a:blip r:embed="rId5"/>
              <a:srcRect l="13487" t="9014" r="4668" b="6431"/>
              <a:stretch/>
            </p:blipFill>
            <p:spPr>
              <a:xfrm>
                <a:off x="150361" y="2526787"/>
                <a:ext cx="698804" cy="711063"/>
              </a:xfrm>
              <a:prstGeom prst="rect">
                <a:avLst/>
              </a:prstGeom>
            </p:spPr>
          </p:pic>
        </p:grpSp>
        <p:sp>
          <p:nvSpPr>
            <p:cNvPr id="30" name="Rectangle 29"/>
            <p:cNvSpPr/>
            <p:nvPr/>
          </p:nvSpPr>
          <p:spPr>
            <a:xfrm>
              <a:off x="3053720" y="2856869"/>
              <a:ext cx="30492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1" name="Group 30"/>
            <p:cNvGrpSpPr/>
            <p:nvPr/>
          </p:nvGrpSpPr>
          <p:grpSpPr>
            <a:xfrm>
              <a:off x="3137780" y="2959584"/>
              <a:ext cx="2965141" cy="672577"/>
              <a:chOff x="3283348" y="6067447"/>
              <a:chExt cx="3036442" cy="672577"/>
            </a:xfrm>
          </p:grpSpPr>
          <p:pic>
            <p:nvPicPr>
              <p:cNvPr id="40"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5572" b="11164"/>
              <a:stretch/>
            </p:blipFill>
            <p:spPr>
              <a:xfrm>
                <a:off x="3283348" y="6067447"/>
                <a:ext cx="906896" cy="664433"/>
              </a:xfrm>
              <a:prstGeom prst="rect">
                <a:avLst/>
              </a:prstGeom>
            </p:spPr>
          </p:pic>
          <p:sp>
            <p:nvSpPr>
              <p:cNvPr id="41" name="Rectangle 40"/>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32" name="Group 31"/>
            <p:cNvGrpSpPr/>
            <p:nvPr/>
          </p:nvGrpSpPr>
          <p:grpSpPr>
            <a:xfrm>
              <a:off x="6112969" y="2856869"/>
              <a:ext cx="3048000" cy="900000"/>
              <a:chOff x="152268" y="3777920"/>
              <a:chExt cx="3103200" cy="900000"/>
            </a:xfrm>
          </p:grpSpPr>
          <p:sp>
            <p:nvSpPr>
              <p:cNvPr id="38" name="Rectangle 37"/>
              <p:cNvSpPr/>
              <p:nvPr/>
            </p:nvSpPr>
            <p:spPr>
              <a:xfrm>
                <a:off x="152268" y="3777920"/>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507" y="3929879"/>
                <a:ext cx="719932" cy="613432"/>
              </a:xfrm>
              <a:prstGeom prst="rect">
                <a:avLst/>
              </a:prstGeom>
            </p:spPr>
          </p:pic>
        </p:grpSp>
        <p:sp>
          <p:nvSpPr>
            <p:cNvPr id="33" name="Rectangle 32"/>
            <p:cNvSpPr/>
            <p:nvPr/>
          </p:nvSpPr>
          <p:spPr>
            <a:xfrm>
              <a:off x="7008169" y="2983703"/>
              <a:ext cx="2152800"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nvGrpSpPr>
            <p:cNvPr id="34" name="Group 33"/>
            <p:cNvGrpSpPr/>
            <p:nvPr/>
          </p:nvGrpSpPr>
          <p:grpSpPr>
            <a:xfrm>
              <a:off x="9171476" y="2856869"/>
              <a:ext cx="3049200" cy="900000"/>
              <a:chOff x="6146253" y="3726400"/>
              <a:chExt cx="3045600" cy="900000"/>
            </a:xfrm>
          </p:grpSpPr>
          <p:sp>
            <p:nvSpPr>
              <p:cNvPr id="36" name="Rectangle 35"/>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ectangle 36"/>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7588" y="2942938"/>
              <a:ext cx="558932" cy="726612"/>
            </a:xfrm>
            <a:prstGeom prst="rect">
              <a:avLst/>
            </a:prstGeom>
          </p:spPr>
        </p:pic>
      </p:grpSp>
      <p:sp>
        <p:nvSpPr>
          <p:cNvPr id="47" name="TextBox 46">
            <a:extLst>
              <a:ext uri="{FF2B5EF4-FFF2-40B4-BE49-F238E27FC236}">
                <a16:creationId xmlns:a16="http://schemas.microsoft.com/office/drawing/2014/main" id="{65B386C8-0CB8-4AB0-8881-F70A10CE9538}"/>
              </a:ext>
            </a:extLst>
          </p:cNvPr>
          <p:cNvSpPr txBox="1"/>
          <p:nvPr/>
        </p:nvSpPr>
        <p:spPr>
          <a:xfrm>
            <a:off x="1865868" y="1194821"/>
            <a:ext cx="2312259" cy="461665"/>
          </a:xfrm>
          <a:prstGeom prst="rect">
            <a:avLst/>
          </a:prstGeom>
          <a:noFill/>
        </p:spPr>
        <p:txBody>
          <a:bodyPr wrap="square" rtlCol="0">
            <a:spAutoFit/>
          </a:bodyPr>
          <a:lstStyle/>
          <a:p>
            <a:r>
              <a:rPr lang="en-US" sz="2400" dirty="0">
                <a:solidFill>
                  <a:srgbClr val="3D5265"/>
                </a:solidFill>
              </a:rPr>
              <a:t>Adjusted CAPEX</a:t>
            </a:r>
            <a:endParaRPr lang="el-GR" sz="2400" dirty="0">
              <a:solidFill>
                <a:srgbClr val="3D5265"/>
              </a:solidFill>
            </a:endParaRPr>
          </a:p>
        </p:txBody>
      </p:sp>
      <p:grpSp>
        <p:nvGrpSpPr>
          <p:cNvPr id="44" name="Group 43"/>
          <p:cNvGrpSpPr/>
          <p:nvPr/>
        </p:nvGrpSpPr>
        <p:grpSpPr>
          <a:xfrm>
            <a:off x="6131232" y="2309180"/>
            <a:ext cx="5905500" cy="3072445"/>
            <a:chOff x="0" y="0"/>
            <a:chExt cx="5905500" cy="2895600"/>
          </a:xfrm>
        </p:grpSpPr>
        <p:grpSp>
          <p:nvGrpSpPr>
            <p:cNvPr id="45" name="Group 44"/>
            <p:cNvGrpSpPr/>
            <p:nvPr/>
          </p:nvGrpSpPr>
          <p:grpSpPr>
            <a:xfrm>
              <a:off x="8945" y="0"/>
              <a:ext cx="5896555" cy="2895600"/>
              <a:chOff x="8945" y="0"/>
              <a:chExt cx="5896555" cy="2895600"/>
            </a:xfrm>
          </p:grpSpPr>
          <p:graphicFrame>
            <p:nvGraphicFramePr>
              <p:cNvPr id="48" name="Chart 47"/>
              <p:cNvGraphicFramePr/>
              <p:nvPr/>
            </p:nvGraphicFramePr>
            <p:xfrm>
              <a:off x="1147141" y="0"/>
              <a:ext cx="4758359" cy="2895600"/>
            </p:xfrm>
            <a:graphic>
              <a:graphicData uri="http://schemas.openxmlformats.org/drawingml/2006/chart">
                <c:chart xmlns:c="http://schemas.openxmlformats.org/drawingml/2006/chart" xmlns:r="http://schemas.openxmlformats.org/officeDocument/2006/relationships" r:id="rId10"/>
              </a:graphicData>
            </a:graphic>
          </p:graphicFrame>
          <p:pic>
            <p:nvPicPr>
              <p:cNvPr id="49" name="Picture 48">
                <a:extLst>
                  <a:ext uri="{FF2B5EF4-FFF2-40B4-BE49-F238E27FC236}">
                    <a16:creationId xmlns:a16="http://schemas.microsoft.com/office/drawing/2014/main" id="{00000000-0008-0000-0400-000003000000}"/>
                  </a:ext>
                </a:extLst>
              </p:cNvPr>
              <p:cNvPicPr>
                <a:picLocks noChangeAspect="1"/>
              </p:cNvPicPr>
              <p:nvPr/>
            </p:nvPicPr>
            <p:blipFill>
              <a:blip r:embed="rId11"/>
              <a:stretch>
                <a:fillRect/>
              </a:stretch>
            </p:blipFill>
            <p:spPr>
              <a:xfrm>
                <a:off x="73763" y="1427484"/>
                <a:ext cx="624725" cy="249890"/>
              </a:xfrm>
              <a:prstGeom prst="rect">
                <a:avLst/>
              </a:prstGeom>
            </p:spPr>
          </p:pic>
          <p:pic>
            <p:nvPicPr>
              <p:cNvPr id="50" name="Picture 49">
                <a:extLst>
                  <a:ext uri="{FF2B5EF4-FFF2-40B4-BE49-F238E27FC236}">
                    <a16:creationId xmlns:a16="http://schemas.microsoft.com/office/drawing/2014/main" id="{00000000-0008-0000-0400-000004000000}"/>
                  </a:ext>
                </a:extLst>
              </p:cNvPr>
              <p:cNvPicPr>
                <a:picLocks noChangeAspect="1"/>
              </p:cNvPicPr>
              <p:nvPr/>
            </p:nvPicPr>
            <p:blipFill>
              <a:blip r:embed="rId12"/>
              <a:stretch>
                <a:fillRect/>
              </a:stretch>
            </p:blipFill>
            <p:spPr>
              <a:xfrm>
                <a:off x="607532" y="1425364"/>
                <a:ext cx="624725" cy="249890"/>
              </a:xfrm>
              <a:prstGeom prst="rect">
                <a:avLst/>
              </a:prstGeom>
            </p:spPr>
          </p:pic>
          <p:pic>
            <p:nvPicPr>
              <p:cNvPr id="51" name="Picture 50">
                <a:extLst>
                  <a:ext uri="{FF2B5EF4-FFF2-40B4-BE49-F238E27FC236}">
                    <a16:creationId xmlns:a16="http://schemas.microsoft.com/office/drawing/2014/main" id="{00000000-0008-0000-0400-000005000000}"/>
                  </a:ext>
                </a:extLst>
              </p:cNvPr>
              <p:cNvPicPr>
                <a:picLocks noChangeAspect="1"/>
              </p:cNvPicPr>
              <p:nvPr/>
            </p:nvPicPr>
            <p:blipFill>
              <a:blip r:embed="rId13"/>
              <a:stretch>
                <a:fillRect/>
              </a:stretch>
            </p:blipFill>
            <p:spPr>
              <a:xfrm>
                <a:off x="8945" y="1623091"/>
                <a:ext cx="624725" cy="249890"/>
              </a:xfrm>
              <a:prstGeom prst="rect">
                <a:avLst/>
              </a:prstGeom>
            </p:spPr>
          </p:pic>
          <p:pic>
            <p:nvPicPr>
              <p:cNvPr id="52" name="Picture 51">
                <a:extLst>
                  <a:ext uri="{FF2B5EF4-FFF2-40B4-BE49-F238E27FC236}">
                    <a16:creationId xmlns:a16="http://schemas.microsoft.com/office/drawing/2014/main" id="{00000000-0008-0000-0400-000006000000}"/>
                  </a:ext>
                </a:extLst>
              </p:cNvPr>
              <p:cNvPicPr>
                <a:picLocks noChangeAspect="1"/>
              </p:cNvPicPr>
              <p:nvPr/>
            </p:nvPicPr>
            <p:blipFill>
              <a:blip r:embed="rId14"/>
              <a:stretch>
                <a:fillRect/>
              </a:stretch>
            </p:blipFill>
            <p:spPr>
              <a:xfrm>
                <a:off x="44310" y="1833003"/>
                <a:ext cx="624725" cy="249890"/>
              </a:xfrm>
              <a:prstGeom prst="rect">
                <a:avLst/>
              </a:prstGeom>
            </p:spPr>
          </p:pic>
          <p:pic>
            <p:nvPicPr>
              <p:cNvPr id="53" name="Picture 52">
                <a:extLst>
                  <a:ext uri="{FF2B5EF4-FFF2-40B4-BE49-F238E27FC236}">
                    <a16:creationId xmlns:a16="http://schemas.microsoft.com/office/drawing/2014/main" id="{00000000-0008-0000-0400-000007000000}"/>
                  </a:ext>
                </a:extLst>
              </p:cNvPr>
              <p:cNvPicPr>
                <a:picLocks noChangeAspect="1"/>
              </p:cNvPicPr>
              <p:nvPr/>
            </p:nvPicPr>
            <p:blipFill>
              <a:blip r:embed="rId15"/>
              <a:stretch>
                <a:fillRect/>
              </a:stretch>
            </p:blipFill>
            <p:spPr>
              <a:xfrm>
                <a:off x="319939" y="2057650"/>
                <a:ext cx="624725" cy="249890"/>
              </a:xfrm>
              <a:prstGeom prst="rect">
                <a:avLst/>
              </a:prstGeom>
            </p:spPr>
          </p:pic>
          <p:pic>
            <p:nvPicPr>
              <p:cNvPr id="54" name="Picture 53">
                <a:extLst>
                  <a:ext uri="{FF2B5EF4-FFF2-40B4-BE49-F238E27FC236}">
                    <a16:creationId xmlns:a16="http://schemas.microsoft.com/office/drawing/2014/main" id="{00000000-0008-0000-0400-000008000000}"/>
                  </a:ext>
                </a:extLst>
              </p:cNvPr>
              <p:cNvPicPr>
                <a:picLocks noChangeAspect="1"/>
              </p:cNvPicPr>
              <p:nvPr/>
            </p:nvPicPr>
            <p:blipFill>
              <a:blip r:embed="rId16"/>
              <a:stretch>
                <a:fillRect/>
              </a:stretch>
            </p:blipFill>
            <p:spPr>
              <a:xfrm>
                <a:off x="637834" y="1828643"/>
                <a:ext cx="624725" cy="249890"/>
              </a:xfrm>
              <a:prstGeom prst="rect">
                <a:avLst/>
              </a:prstGeom>
            </p:spPr>
          </p:pic>
          <p:pic>
            <p:nvPicPr>
              <p:cNvPr id="55" name="Picture 54">
                <a:extLst>
                  <a:ext uri="{FF2B5EF4-FFF2-40B4-BE49-F238E27FC236}">
                    <a16:creationId xmlns:a16="http://schemas.microsoft.com/office/drawing/2014/main" id="{00000000-0008-0000-0400-000009000000}"/>
                  </a:ext>
                </a:extLst>
              </p:cNvPr>
              <p:cNvPicPr>
                <a:picLocks noChangeAspect="1"/>
              </p:cNvPicPr>
              <p:nvPr/>
            </p:nvPicPr>
            <p:blipFill rotWithShape="1">
              <a:blip r:embed="rId17"/>
              <a:srcRect t="12945"/>
              <a:stretch/>
            </p:blipFill>
            <p:spPr>
              <a:xfrm>
                <a:off x="625052" y="1653211"/>
                <a:ext cx="624724" cy="205541"/>
              </a:xfrm>
              <a:prstGeom prst="rect">
                <a:avLst/>
              </a:prstGeom>
            </p:spPr>
          </p:pic>
          <p:pic>
            <p:nvPicPr>
              <p:cNvPr id="56" name="Picture 55">
                <a:extLst>
                  <a:ext uri="{FF2B5EF4-FFF2-40B4-BE49-F238E27FC236}">
                    <a16:creationId xmlns:a16="http://schemas.microsoft.com/office/drawing/2014/main" id="{00000000-0008-0000-0400-00000A000000}"/>
                  </a:ext>
                </a:extLst>
              </p:cNvPr>
              <p:cNvPicPr>
                <a:picLocks noChangeAspect="1"/>
              </p:cNvPicPr>
              <p:nvPr/>
            </p:nvPicPr>
            <p:blipFill rotWithShape="1">
              <a:blip r:embed="rId18"/>
              <a:srcRect t="-1" b="19637"/>
              <a:stretch/>
            </p:blipFill>
            <p:spPr>
              <a:xfrm>
                <a:off x="247534" y="1184798"/>
                <a:ext cx="760153" cy="244351"/>
              </a:xfrm>
              <a:prstGeom prst="rect">
                <a:avLst/>
              </a:prstGeom>
            </p:spPr>
          </p:pic>
          <p:pic>
            <p:nvPicPr>
              <p:cNvPr id="57" name="Εικόνα 77">
                <a:extLst>
                  <a:ext uri="{FF2B5EF4-FFF2-40B4-BE49-F238E27FC236}">
                    <a16:creationId xmlns:a16="http://schemas.microsoft.com/office/drawing/2014/main" id="{24589396-4F4A-4EC6-931D-91C49945020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22979"/>
              <a:stretch/>
            </p:blipFill>
            <p:spPr>
              <a:xfrm>
                <a:off x="201941" y="422169"/>
                <a:ext cx="904770" cy="500083"/>
              </a:xfrm>
              <a:prstGeom prst="rect">
                <a:avLst/>
              </a:prstGeom>
            </p:spPr>
          </p:pic>
        </p:grpSp>
        <p:sp>
          <p:nvSpPr>
            <p:cNvPr id="46" name="Oval 45"/>
            <p:cNvSpPr/>
            <p:nvPr/>
          </p:nvSpPr>
          <p:spPr>
            <a:xfrm>
              <a:off x="0" y="1123123"/>
              <a:ext cx="1308652" cy="1250674"/>
            </a:xfrm>
            <a:prstGeom prst="ellipse">
              <a:avLst/>
            </a:prstGeom>
            <a:no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l-GR" sz="1100"/>
            </a:p>
          </p:txBody>
        </p:sp>
      </p:grpSp>
    </p:spTree>
    <p:extLst>
      <p:ext uri="{BB962C8B-B14F-4D97-AF65-F5344CB8AC3E}">
        <p14:creationId xmlns:p14="http://schemas.microsoft.com/office/powerpoint/2010/main" val="20529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High FCF generation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sp>
        <p:nvSpPr>
          <p:cNvPr id="26" name="TextBox 25"/>
          <p:cNvSpPr txBox="1"/>
          <p:nvPr/>
        </p:nvSpPr>
        <p:spPr>
          <a:xfrm>
            <a:off x="8895607" y="5600981"/>
            <a:ext cx="3283693" cy="338554"/>
          </a:xfrm>
          <a:prstGeom prst="rect">
            <a:avLst/>
          </a:prstGeom>
          <a:noFill/>
        </p:spPr>
        <p:txBody>
          <a:bodyPr wrap="square" rtlCol="0">
            <a:spAutoFit/>
          </a:bodyPr>
          <a:lstStyle/>
          <a:p>
            <a:r>
              <a:rPr lang="en-US" sz="1600" i="1" dirty="0">
                <a:solidFill>
                  <a:srgbClr val="3D5265"/>
                </a:solidFill>
              </a:rPr>
              <a:t>Source: OTE Group, Team Assessment</a:t>
            </a:r>
            <a:endParaRPr lang="el-GR" sz="1600" i="1" dirty="0">
              <a:solidFill>
                <a:srgbClr val="3D5265"/>
              </a:solidFill>
            </a:endParaRPr>
          </a:p>
        </p:txBody>
      </p:sp>
      <p:grpSp>
        <p:nvGrpSpPr>
          <p:cNvPr id="27" name="Group 26"/>
          <p:cNvGrpSpPr/>
          <p:nvPr/>
        </p:nvGrpSpPr>
        <p:grpSpPr>
          <a:xfrm>
            <a:off x="0" y="5956858"/>
            <a:ext cx="12192000" cy="900000"/>
            <a:chOff x="1956" y="2856869"/>
            <a:chExt cx="12218720" cy="900000"/>
          </a:xfrm>
        </p:grpSpPr>
        <p:sp>
          <p:nvSpPr>
            <p:cNvPr id="28" name="Rectangle 27"/>
            <p:cNvSpPr/>
            <p:nvPr/>
          </p:nvSpPr>
          <p:spPr>
            <a:xfrm>
              <a:off x="1956" y="2856869"/>
              <a:ext cx="303936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9" name="Group 28"/>
            <p:cNvGrpSpPr/>
            <p:nvPr/>
          </p:nvGrpSpPr>
          <p:grpSpPr>
            <a:xfrm>
              <a:off x="128006" y="2937453"/>
              <a:ext cx="2923150" cy="711063"/>
              <a:chOff x="150361" y="2526787"/>
              <a:chExt cx="2924842" cy="711063"/>
            </a:xfrm>
          </p:grpSpPr>
          <p:sp>
            <p:nvSpPr>
              <p:cNvPr id="42" name="Rectangle 41"/>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43" name="Picture 42"/>
              <p:cNvPicPr>
                <a:picLocks noChangeAspect="1"/>
              </p:cNvPicPr>
              <p:nvPr/>
            </p:nvPicPr>
            <p:blipFill rotWithShape="1">
              <a:blip r:embed="rId4"/>
              <a:srcRect l="13487" t="9014" r="4668" b="6431"/>
              <a:stretch/>
            </p:blipFill>
            <p:spPr>
              <a:xfrm>
                <a:off x="150361" y="2526787"/>
                <a:ext cx="698804" cy="711063"/>
              </a:xfrm>
              <a:prstGeom prst="rect">
                <a:avLst/>
              </a:prstGeom>
            </p:spPr>
          </p:pic>
        </p:grpSp>
        <p:sp>
          <p:nvSpPr>
            <p:cNvPr id="30" name="Rectangle 29"/>
            <p:cNvSpPr/>
            <p:nvPr/>
          </p:nvSpPr>
          <p:spPr>
            <a:xfrm>
              <a:off x="3053720" y="2856869"/>
              <a:ext cx="30492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Rectangle 40"/>
            <p:cNvSpPr/>
            <p:nvPr/>
          </p:nvSpPr>
          <p:spPr>
            <a:xfrm>
              <a:off x="3950122" y="2985830"/>
              <a:ext cx="2152800"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nvGrpSpPr>
            <p:cNvPr id="32" name="Group 31"/>
            <p:cNvGrpSpPr/>
            <p:nvPr/>
          </p:nvGrpSpPr>
          <p:grpSpPr>
            <a:xfrm>
              <a:off x="6112969" y="2856869"/>
              <a:ext cx="3048000" cy="900000"/>
              <a:chOff x="152268" y="3777920"/>
              <a:chExt cx="3103200" cy="900000"/>
            </a:xfrm>
          </p:grpSpPr>
          <p:sp>
            <p:nvSpPr>
              <p:cNvPr id="38" name="Rectangle 37"/>
              <p:cNvSpPr/>
              <p:nvPr/>
            </p:nvSpPr>
            <p:spPr>
              <a:xfrm>
                <a:off x="152268" y="3777920"/>
                <a:ext cx="31032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07" y="3929879"/>
                <a:ext cx="719932" cy="613432"/>
              </a:xfrm>
              <a:prstGeom prst="rect">
                <a:avLst/>
              </a:prstGeom>
            </p:spPr>
          </p:pic>
        </p:grpSp>
        <p:sp>
          <p:nvSpPr>
            <p:cNvPr id="33" name="Rectangle 32"/>
            <p:cNvSpPr/>
            <p:nvPr/>
          </p:nvSpPr>
          <p:spPr>
            <a:xfrm>
              <a:off x="7008169" y="2983703"/>
              <a:ext cx="2152800"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nvGrpSpPr>
            <p:cNvPr id="34" name="Group 33"/>
            <p:cNvGrpSpPr/>
            <p:nvPr/>
          </p:nvGrpSpPr>
          <p:grpSpPr>
            <a:xfrm>
              <a:off x="9171476" y="2856869"/>
              <a:ext cx="3049200" cy="900000"/>
              <a:chOff x="6146253" y="3726400"/>
              <a:chExt cx="3045600" cy="900000"/>
            </a:xfrm>
          </p:grpSpPr>
          <p:sp>
            <p:nvSpPr>
              <p:cNvPr id="36" name="Rectangle 35"/>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ectangle 36"/>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588" y="2942938"/>
              <a:ext cx="558932" cy="726612"/>
            </a:xfrm>
            <a:prstGeom prst="rect">
              <a:avLst/>
            </a:prstGeom>
          </p:spPr>
        </p:pic>
      </p:grpSp>
      <p:sp>
        <p:nvSpPr>
          <p:cNvPr id="47" name="TextBox 46">
            <a:extLst>
              <a:ext uri="{FF2B5EF4-FFF2-40B4-BE49-F238E27FC236}">
                <a16:creationId xmlns:a16="http://schemas.microsoft.com/office/drawing/2014/main" id="{65B386C8-0CB8-4AB0-8881-F70A10CE9538}"/>
              </a:ext>
            </a:extLst>
          </p:cNvPr>
          <p:cNvSpPr txBox="1"/>
          <p:nvPr/>
        </p:nvSpPr>
        <p:spPr>
          <a:xfrm>
            <a:off x="1732004" y="1045637"/>
            <a:ext cx="2312259" cy="461665"/>
          </a:xfrm>
          <a:prstGeom prst="rect">
            <a:avLst/>
          </a:prstGeom>
          <a:noFill/>
        </p:spPr>
        <p:txBody>
          <a:bodyPr wrap="square" rtlCol="0">
            <a:spAutoFit/>
          </a:bodyPr>
          <a:lstStyle/>
          <a:p>
            <a:r>
              <a:rPr lang="en-US" sz="2400" dirty="0">
                <a:solidFill>
                  <a:srgbClr val="3D5265"/>
                </a:solidFill>
              </a:rPr>
              <a:t>Free Cash Flows</a:t>
            </a:r>
          </a:p>
        </p:txBody>
      </p:sp>
      <p:grpSp>
        <p:nvGrpSpPr>
          <p:cNvPr id="69" name="Group 68">
            <a:extLst>
              <a:ext uri="{FF2B5EF4-FFF2-40B4-BE49-F238E27FC236}">
                <a16:creationId xmlns:a16="http://schemas.microsoft.com/office/drawing/2014/main" id="{83DD16F7-9212-4352-A7B7-B05812B547E6}"/>
              </a:ext>
            </a:extLst>
          </p:cNvPr>
          <p:cNvGrpSpPr/>
          <p:nvPr/>
        </p:nvGrpSpPr>
        <p:grpSpPr>
          <a:xfrm>
            <a:off x="7631482" y="1158538"/>
            <a:ext cx="3222673" cy="2153315"/>
            <a:chOff x="7964335" y="1186954"/>
            <a:chExt cx="3222673" cy="2153315"/>
          </a:xfrm>
        </p:grpSpPr>
        <p:grpSp>
          <p:nvGrpSpPr>
            <p:cNvPr id="68" name="Group 67">
              <a:extLst>
                <a:ext uri="{FF2B5EF4-FFF2-40B4-BE49-F238E27FC236}">
                  <a16:creationId xmlns:a16="http://schemas.microsoft.com/office/drawing/2014/main" id="{433D7561-7162-4BCC-9393-14ABD8B37F1D}"/>
                </a:ext>
              </a:extLst>
            </p:cNvPr>
            <p:cNvGrpSpPr/>
            <p:nvPr/>
          </p:nvGrpSpPr>
          <p:grpSpPr>
            <a:xfrm>
              <a:off x="7964335" y="1186954"/>
              <a:ext cx="3222673" cy="2153315"/>
              <a:chOff x="7964335" y="1186954"/>
              <a:chExt cx="3222673" cy="2153315"/>
            </a:xfrm>
          </p:grpSpPr>
          <p:sp>
            <p:nvSpPr>
              <p:cNvPr id="48" name="TextBox 47">
                <a:extLst>
                  <a:ext uri="{FF2B5EF4-FFF2-40B4-BE49-F238E27FC236}">
                    <a16:creationId xmlns:a16="http://schemas.microsoft.com/office/drawing/2014/main" id="{31D1BA8B-6C93-4FA0-A2C6-32A22E60E613}"/>
                  </a:ext>
                </a:extLst>
              </p:cNvPr>
              <p:cNvSpPr txBox="1"/>
              <p:nvPr/>
            </p:nvSpPr>
            <p:spPr>
              <a:xfrm>
                <a:off x="9361014" y="1186954"/>
                <a:ext cx="1167476" cy="1169551"/>
              </a:xfrm>
              <a:prstGeom prst="rect">
                <a:avLst/>
              </a:prstGeom>
              <a:noFill/>
            </p:spPr>
            <p:txBody>
              <a:bodyPr wrap="square" rtlCol="0">
                <a:spAutoFit/>
              </a:bodyPr>
              <a:lstStyle/>
              <a:p>
                <a:r>
                  <a:rPr lang="en-US" sz="2800" dirty="0">
                    <a:solidFill>
                      <a:srgbClr val="3D5265"/>
                    </a:solidFill>
                  </a:rPr>
                  <a:t>      </a:t>
                </a:r>
                <a:r>
                  <a:rPr lang="en-US" sz="2000" dirty="0">
                    <a:solidFill>
                      <a:srgbClr val="3D5265"/>
                    </a:solidFill>
                  </a:rPr>
                  <a:t>100%</a:t>
                </a:r>
                <a:r>
                  <a:rPr lang="en-US" sz="2400" dirty="0">
                    <a:solidFill>
                      <a:srgbClr val="3D5265"/>
                    </a:solidFill>
                  </a:rPr>
                  <a:t> </a:t>
                </a:r>
                <a:endParaRPr lang="en-US" sz="2800" dirty="0">
                  <a:solidFill>
                    <a:srgbClr val="3D5265"/>
                  </a:solidFill>
                </a:endParaRPr>
              </a:p>
              <a:p>
                <a:r>
                  <a:rPr lang="en-US" sz="1600" dirty="0">
                    <a:solidFill>
                      <a:srgbClr val="3D5265"/>
                    </a:solidFill>
                  </a:rPr>
                  <a:t>FCF</a:t>
                </a:r>
                <a:endParaRPr lang="el-GR" sz="1600" dirty="0">
                  <a:solidFill>
                    <a:srgbClr val="3D5265"/>
                  </a:solidFill>
                </a:endParaRPr>
              </a:p>
            </p:txBody>
          </p:sp>
          <p:grpSp>
            <p:nvGrpSpPr>
              <p:cNvPr id="8" name="Group 7">
                <a:extLst>
                  <a:ext uri="{FF2B5EF4-FFF2-40B4-BE49-F238E27FC236}">
                    <a16:creationId xmlns:a16="http://schemas.microsoft.com/office/drawing/2014/main" id="{0625537E-A3CE-4343-B72F-D31FF2326A35}"/>
                  </a:ext>
                </a:extLst>
              </p:cNvPr>
              <p:cNvGrpSpPr/>
              <p:nvPr/>
            </p:nvGrpSpPr>
            <p:grpSpPr>
              <a:xfrm>
                <a:off x="8755578" y="1673370"/>
                <a:ext cx="672089" cy="672089"/>
                <a:chOff x="8174182" y="1202692"/>
                <a:chExt cx="672089" cy="672089"/>
              </a:xfrm>
            </p:grpSpPr>
            <p:pic>
              <p:nvPicPr>
                <p:cNvPr id="49" name="Picture 48">
                  <a:extLst>
                    <a:ext uri="{FF2B5EF4-FFF2-40B4-BE49-F238E27FC236}">
                      <a16:creationId xmlns:a16="http://schemas.microsoft.com/office/drawing/2014/main" id="{3276C95F-A568-4AB8-AC94-2772EEFD1C6A}"/>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74182" y="1202692"/>
                  <a:ext cx="672089" cy="672089"/>
                </a:xfrm>
                <a:prstGeom prst="rect">
                  <a:avLst/>
                </a:prstGeom>
              </p:spPr>
            </p:pic>
            <p:sp>
              <p:nvSpPr>
                <p:cNvPr id="46" name="TextBox 45">
                  <a:extLst>
                    <a:ext uri="{FF2B5EF4-FFF2-40B4-BE49-F238E27FC236}">
                      <a16:creationId xmlns:a16="http://schemas.microsoft.com/office/drawing/2014/main" id="{490D0633-7BAA-4C12-A993-4C6FD225B873}"/>
                    </a:ext>
                  </a:extLst>
                </p:cNvPr>
                <p:cNvSpPr txBox="1"/>
                <p:nvPr/>
              </p:nvSpPr>
              <p:spPr>
                <a:xfrm>
                  <a:off x="8316239" y="1494691"/>
                  <a:ext cx="250390" cy="246221"/>
                </a:xfrm>
                <a:prstGeom prst="rect">
                  <a:avLst/>
                </a:prstGeom>
                <a:noFill/>
              </p:spPr>
              <p:txBody>
                <a:bodyPr wrap="none" rtlCol="0">
                  <a:spAutoFit/>
                </a:bodyPr>
                <a:lstStyle/>
                <a:p>
                  <a:r>
                    <a:rPr lang="el-GR" sz="1000" dirty="0">
                      <a:solidFill>
                        <a:srgbClr val="509E2F"/>
                      </a:solidFill>
                    </a:rPr>
                    <a:t>€</a:t>
                  </a:r>
                </a:p>
              </p:txBody>
            </p:sp>
          </p:grpSp>
          <p:pic>
            <p:nvPicPr>
              <p:cNvPr id="51" name="Picture 50">
                <a:extLst>
                  <a:ext uri="{FF2B5EF4-FFF2-40B4-BE49-F238E27FC236}">
                    <a16:creationId xmlns:a16="http://schemas.microsoft.com/office/drawing/2014/main" id="{D7863045-2CA7-4156-B3DC-5264ECF7C3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335" y="2484050"/>
                <a:ext cx="1358622" cy="856219"/>
              </a:xfrm>
              <a:prstGeom prst="rect">
                <a:avLst/>
              </a:prstGeom>
            </p:spPr>
          </p:pic>
          <p:sp>
            <p:nvSpPr>
              <p:cNvPr id="52" name="TextBox 51">
                <a:extLst>
                  <a:ext uri="{FF2B5EF4-FFF2-40B4-BE49-F238E27FC236}">
                    <a16:creationId xmlns:a16="http://schemas.microsoft.com/office/drawing/2014/main" id="{C3692BB3-4D45-4D3D-8288-26F604733010}"/>
                  </a:ext>
                </a:extLst>
              </p:cNvPr>
              <p:cNvSpPr txBox="1"/>
              <p:nvPr/>
            </p:nvSpPr>
            <p:spPr>
              <a:xfrm>
                <a:off x="8377797" y="2570057"/>
                <a:ext cx="1049870" cy="646331"/>
              </a:xfrm>
              <a:prstGeom prst="rect">
                <a:avLst/>
              </a:prstGeom>
              <a:noFill/>
            </p:spPr>
            <p:txBody>
              <a:bodyPr wrap="square" rtlCol="0">
                <a:spAutoFit/>
              </a:bodyPr>
              <a:lstStyle/>
              <a:p>
                <a:r>
                  <a:rPr lang="en-US" sz="2000" dirty="0">
                    <a:solidFill>
                      <a:srgbClr val="3D5265"/>
                    </a:solidFill>
                  </a:rPr>
                  <a:t>65%</a:t>
                </a:r>
              </a:p>
              <a:p>
                <a:r>
                  <a:rPr lang="en-US" sz="1600" dirty="0">
                    <a:solidFill>
                      <a:srgbClr val="3D5265"/>
                    </a:solidFill>
                  </a:rPr>
                  <a:t>Dividend</a:t>
                </a:r>
                <a:endParaRPr lang="el-GR" sz="1600" dirty="0">
                  <a:solidFill>
                    <a:srgbClr val="3D5265"/>
                  </a:solidFill>
                </a:endParaRPr>
              </a:p>
            </p:txBody>
          </p:sp>
          <p:sp>
            <p:nvSpPr>
              <p:cNvPr id="57" name="TextBox 56">
                <a:extLst>
                  <a:ext uri="{FF2B5EF4-FFF2-40B4-BE49-F238E27FC236}">
                    <a16:creationId xmlns:a16="http://schemas.microsoft.com/office/drawing/2014/main" id="{76F1FEE4-4B8C-4540-9B83-1053BDDE1318}"/>
                  </a:ext>
                </a:extLst>
              </p:cNvPr>
              <p:cNvSpPr txBox="1"/>
              <p:nvPr/>
            </p:nvSpPr>
            <p:spPr>
              <a:xfrm>
                <a:off x="9614561" y="2576269"/>
                <a:ext cx="1572447" cy="646331"/>
              </a:xfrm>
              <a:prstGeom prst="rect">
                <a:avLst/>
              </a:prstGeom>
              <a:noFill/>
            </p:spPr>
            <p:txBody>
              <a:bodyPr wrap="square" rtlCol="0">
                <a:spAutoFit/>
              </a:bodyPr>
              <a:lstStyle/>
              <a:p>
                <a:r>
                  <a:rPr lang="en-US" sz="2000" dirty="0">
                    <a:solidFill>
                      <a:srgbClr val="3D5265"/>
                    </a:solidFill>
                  </a:rPr>
                  <a:t>35% </a:t>
                </a:r>
              </a:p>
              <a:p>
                <a:r>
                  <a:rPr lang="en-US" sz="1600" dirty="0">
                    <a:solidFill>
                      <a:srgbClr val="3D5265"/>
                    </a:solidFill>
                  </a:rPr>
                  <a:t>Share Buyback</a:t>
                </a:r>
                <a:endParaRPr lang="el-GR" sz="1600" dirty="0">
                  <a:solidFill>
                    <a:srgbClr val="3D5265"/>
                  </a:solidFill>
                </a:endParaRPr>
              </a:p>
            </p:txBody>
          </p:sp>
        </p:grpSp>
        <p:cxnSp>
          <p:nvCxnSpPr>
            <p:cNvPr id="15" name="Straight Arrow Connector 14">
              <a:extLst>
                <a:ext uri="{FF2B5EF4-FFF2-40B4-BE49-F238E27FC236}">
                  <a16:creationId xmlns:a16="http://schemas.microsoft.com/office/drawing/2014/main" id="{5DB809CF-4F5D-4F32-B7D6-29DDDC80938A}"/>
                </a:ext>
              </a:extLst>
            </p:cNvPr>
            <p:cNvCxnSpPr>
              <a:cxnSpLocks/>
            </p:cNvCxnSpPr>
            <p:nvPr/>
          </p:nvCxnSpPr>
          <p:spPr>
            <a:xfrm flipH="1">
              <a:off x="9077861" y="2365297"/>
              <a:ext cx="247922" cy="323850"/>
            </a:xfrm>
            <a:prstGeom prst="straightConnector1">
              <a:avLst/>
            </a:prstGeom>
            <a:ln>
              <a:solidFill>
                <a:srgbClr val="3D5265"/>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F2115E4-C449-4E61-AEAF-3732B2A75F21}"/>
                </a:ext>
              </a:extLst>
            </p:cNvPr>
            <p:cNvCxnSpPr>
              <a:cxnSpLocks/>
            </p:cNvCxnSpPr>
            <p:nvPr/>
          </p:nvCxnSpPr>
          <p:spPr>
            <a:xfrm>
              <a:off x="9325783" y="2375107"/>
              <a:ext cx="254721" cy="314040"/>
            </a:xfrm>
            <a:prstGeom prst="straightConnector1">
              <a:avLst/>
            </a:prstGeom>
            <a:ln>
              <a:solidFill>
                <a:srgbClr val="3D5265"/>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7EF08DDB-502B-4516-B30B-468327B92327}"/>
              </a:ext>
            </a:extLst>
          </p:cNvPr>
          <p:cNvSpPr txBox="1"/>
          <p:nvPr/>
        </p:nvSpPr>
        <p:spPr>
          <a:xfrm>
            <a:off x="7979408" y="1045637"/>
            <a:ext cx="2526823" cy="461665"/>
          </a:xfrm>
          <a:prstGeom prst="rect">
            <a:avLst/>
          </a:prstGeom>
          <a:noFill/>
        </p:spPr>
        <p:txBody>
          <a:bodyPr wrap="square" rtlCol="0">
            <a:spAutoFit/>
          </a:bodyPr>
          <a:lstStyle/>
          <a:p>
            <a:r>
              <a:rPr lang="en-US" sz="2400" dirty="0">
                <a:solidFill>
                  <a:srgbClr val="3D5265"/>
                </a:solidFill>
              </a:rPr>
              <a:t>Dividend Evolution</a:t>
            </a:r>
          </a:p>
        </p:txBody>
      </p:sp>
      <p:pic>
        <p:nvPicPr>
          <p:cNvPr id="65" name="Picture 64">
            <a:extLst>
              <a:ext uri="{FF2B5EF4-FFF2-40B4-BE49-F238E27FC236}">
                <a16:creationId xmlns:a16="http://schemas.microsoft.com/office/drawing/2014/main" id="{0D800B1E-9726-4024-A3F1-BC00B22387A9}"/>
              </a:ext>
            </a:extLst>
          </p:cNvPr>
          <p:cNvPicPr>
            <a:picLocks noChangeAspect="1"/>
          </p:cNvPicPr>
          <p:nvPr/>
        </p:nvPicPr>
        <p:blipFill rotWithShape="1">
          <a:blip r:embed="rId9"/>
          <a:srcRect l="4314" t="39604"/>
          <a:stretch/>
        </p:blipFill>
        <p:spPr>
          <a:xfrm>
            <a:off x="6716760" y="3531617"/>
            <a:ext cx="4622802" cy="1755406"/>
          </a:xfrm>
          <a:prstGeom prst="rect">
            <a:avLst/>
          </a:prstGeom>
        </p:spPr>
      </p:pic>
      <p:sp>
        <p:nvSpPr>
          <p:cNvPr id="2" name="TextBox 1">
            <a:extLst>
              <a:ext uri="{FF2B5EF4-FFF2-40B4-BE49-F238E27FC236}">
                <a16:creationId xmlns:a16="http://schemas.microsoft.com/office/drawing/2014/main" id="{D98BB510-0CA5-4A02-9383-8E7C567BE297}"/>
              </a:ext>
            </a:extLst>
          </p:cNvPr>
          <p:cNvSpPr txBox="1"/>
          <p:nvPr/>
        </p:nvSpPr>
        <p:spPr>
          <a:xfrm rot="16200000">
            <a:off x="5751544" y="3958394"/>
            <a:ext cx="1848621" cy="307777"/>
          </a:xfrm>
          <a:prstGeom prst="rect">
            <a:avLst/>
          </a:prstGeom>
          <a:noFill/>
        </p:spPr>
        <p:txBody>
          <a:bodyPr wrap="square" rtlCol="0">
            <a:spAutoFit/>
          </a:bodyPr>
          <a:lstStyle/>
          <a:p>
            <a:r>
              <a:rPr lang="en-US" sz="1400" dirty="0">
                <a:solidFill>
                  <a:srgbClr val="3D5265"/>
                </a:solidFill>
              </a:rPr>
              <a:t>Dividend per share (</a:t>
            </a:r>
            <a:r>
              <a:rPr lang="el-GR" sz="1400" dirty="0">
                <a:solidFill>
                  <a:srgbClr val="3D5265"/>
                </a:solidFill>
              </a:rPr>
              <a:t>€)</a:t>
            </a:r>
            <a:endParaRPr lang="en-US" sz="1400" dirty="0">
              <a:solidFill>
                <a:srgbClr val="3D5265"/>
              </a:solidFill>
            </a:endParaRPr>
          </a:p>
        </p:txBody>
      </p:sp>
      <p:sp>
        <p:nvSpPr>
          <p:cNvPr id="54" name="TextBox 53">
            <a:extLst>
              <a:ext uri="{FF2B5EF4-FFF2-40B4-BE49-F238E27FC236}">
                <a16:creationId xmlns:a16="http://schemas.microsoft.com/office/drawing/2014/main" id="{C3692BB3-4D45-4D3D-8288-26F604733010}"/>
              </a:ext>
            </a:extLst>
          </p:cNvPr>
          <p:cNvSpPr txBox="1"/>
          <p:nvPr/>
        </p:nvSpPr>
        <p:spPr>
          <a:xfrm>
            <a:off x="665896" y="5004485"/>
            <a:ext cx="5072232" cy="646331"/>
          </a:xfrm>
          <a:prstGeom prst="rect">
            <a:avLst/>
          </a:prstGeom>
          <a:noFill/>
        </p:spPr>
        <p:txBody>
          <a:bodyPr wrap="square" rtlCol="0">
            <a:spAutoFit/>
          </a:bodyPr>
          <a:lstStyle/>
          <a:p>
            <a:r>
              <a:rPr lang="en-US" dirty="0">
                <a:solidFill>
                  <a:srgbClr val="3D5265"/>
                </a:solidFill>
              </a:rPr>
              <a:t>2017 was a year with very high CAPEX and spectrum expenses, which resulted in negative FCFs</a:t>
            </a:r>
            <a:endParaRPr lang="el-GR" sz="1400" dirty="0">
              <a:solidFill>
                <a:srgbClr val="3D5265"/>
              </a:solidFill>
            </a:endParaRPr>
          </a:p>
        </p:txBody>
      </p:sp>
      <p:grpSp>
        <p:nvGrpSpPr>
          <p:cNvPr id="7" name="Group 6"/>
          <p:cNvGrpSpPr/>
          <p:nvPr/>
        </p:nvGrpSpPr>
        <p:grpSpPr>
          <a:xfrm>
            <a:off x="337973" y="1363577"/>
            <a:ext cx="5437187" cy="3573814"/>
            <a:chOff x="337973" y="1363577"/>
            <a:chExt cx="5437187" cy="3573814"/>
          </a:xfrm>
        </p:grpSpPr>
        <p:grpSp>
          <p:nvGrpSpPr>
            <p:cNvPr id="5" name="Group 4"/>
            <p:cNvGrpSpPr/>
            <p:nvPr/>
          </p:nvGrpSpPr>
          <p:grpSpPr>
            <a:xfrm>
              <a:off x="337973" y="1363577"/>
              <a:ext cx="5437187" cy="3573814"/>
              <a:chOff x="1710622" y="1922912"/>
              <a:chExt cx="5437187" cy="3573814"/>
            </a:xfrm>
          </p:grpSpPr>
          <p:sp>
            <p:nvSpPr>
              <p:cNvPr id="24" name="TextBox 24"/>
              <p:cNvSpPr txBox="1"/>
              <p:nvPr/>
            </p:nvSpPr>
            <p:spPr>
              <a:xfrm rot="16200000">
                <a:off x="1375062" y="3565978"/>
                <a:ext cx="1204685" cy="2948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400" dirty="0">
                    <a:solidFill>
                      <a:srgbClr val="3D5265"/>
                    </a:solidFill>
                  </a:rPr>
                  <a:t>€</a:t>
                </a:r>
                <a:r>
                  <a:rPr lang="el-GR" sz="1400" baseline="0" dirty="0">
                    <a:solidFill>
                      <a:srgbClr val="3D5265"/>
                    </a:solidFill>
                  </a:rPr>
                  <a:t> </a:t>
                </a:r>
                <a:r>
                  <a:rPr lang="en-US" sz="1400" baseline="0" dirty="0">
                    <a:solidFill>
                      <a:srgbClr val="3D5265"/>
                    </a:solidFill>
                  </a:rPr>
                  <a:t>In millions</a:t>
                </a:r>
                <a:endParaRPr lang="el-GR" sz="1400" dirty="0">
                  <a:solidFill>
                    <a:srgbClr val="3D5265"/>
                  </a:solidFill>
                </a:endParaRPr>
              </a:p>
            </p:txBody>
          </p:sp>
          <p:grpSp>
            <p:nvGrpSpPr>
              <p:cNvPr id="44" name="Group 43"/>
              <p:cNvGrpSpPr/>
              <p:nvPr/>
            </p:nvGrpSpPr>
            <p:grpSpPr>
              <a:xfrm>
                <a:off x="1710622" y="1922912"/>
                <a:ext cx="5437187" cy="3573814"/>
                <a:chOff x="0" y="0"/>
                <a:chExt cx="4477851" cy="2743200"/>
              </a:xfrm>
            </p:grpSpPr>
            <p:graphicFrame>
              <p:nvGraphicFramePr>
                <p:cNvPr id="45" name="Γράφημα 4">
                  <a:extLst>
                    <a:ext uri="{FF2B5EF4-FFF2-40B4-BE49-F238E27FC236}">
                      <a16:creationId xmlns:a16="http://schemas.microsoft.com/office/drawing/2014/main" id="{C4EBA39B-2AEF-4AC5-B7D3-81DD7185EBDF}"/>
                    </a:ext>
                  </a:extLst>
                </p:cNvPr>
                <p:cNvGraphicFramePr>
                  <a:graphicFrameLocks/>
                </p:cNvGraphicFramePr>
                <p:nvPr>
                  <p:extLst/>
                </p:nvPr>
              </p:nvGraphicFramePr>
              <p:xfrm>
                <a:off x="0" y="0"/>
                <a:ext cx="4477851" cy="2743200"/>
              </p:xfrm>
              <a:graphic>
                <a:graphicData uri="http://schemas.openxmlformats.org/drawingml/2006/chart">
                  <c:chart xmlns:c="http://schemas.openxmlformats.org/drawingml/2006/chart" xmlns:r="http://schemas.openxmlformats.org/officeDocument/2006/relationships" r:id="rId10"/>
                </a:graphicData>
              </a:graphic>
            </p:graphicFrame>
            <p:pic>
              <p:nvPicPr>
                <p:cNvPr id="50" name="Picture 49"/>
                <p:cNvPicPr>
                  <a:picLocks noChangeAspect="1"/>
                </p:cNvPicPr>
                <p:nvPr/>
              </p:nvPicPr>
              <p:blipFill>
                <a:blip r:embed="rId11"/>
                <a:stretch>
                  <a:fillRect/>
                </a:stretch>
              </p:blipFill>
              <p:spPr>
                <a:xfrm>
                  <a:off x="401143" y="2425833"/>
                  <a:ext cx="3883910" cy="211830"/>
                </a:xfrm>
                <a:prstGeom prst="rect">
                  <a:avLst/>
                </a:prstGeom>
              </p:spPr>
            </p:pic>
          </p:grpSp>
        </p:grpSp>
        <p:cxnSp>
          <p:nvCxnSpPr>
            <p:cNvPr id="55" name="Ευθύγραμμο βέλος σύνδεσης 5">
              <a:extLst>
                <a:ext uri="{FF2B5EF4-FFF2-40B4-BE49-F238E27FC236}">
                  <a16:creationId xmlns:a16="http://schemas.microsoft.com/office/drawing/2014/main" id="{50C1CE54-931E-41DD-AEB1-49123EDB23A4}"/>
                </a:ext>
              </a:extLst>
            </p:cNvPr>
            <p:cNvCxnSpPr>
              <a:cxnSpLocks/>
            </p:cNvCxnSpPr>
            <p:nvPr/>
          </p:nvCxnSpPr>
          <p:spPr>
            <a:xfrm flipV="1">
              <a:off x="2454999" y="1504946"/>
              <a:ext cx="2784519" cy="1113553"/>
            </a:xfrm>
            <a:prstGeom prst="straightConnector1">
              <a:avLst/>
            </a:prstGeom>
            <a:ln w="57150">
              <a:solidFill>
                <a:srgbClr val="3D5265"/>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rot="20276391">
              <a:off x="3154248" y="1721376"/>
              <a:ext cx="1386020" cy="338554"/>
            </a:xfrm>
            <a:prstGeom prst="rect">
              <a:avLst/>
            </a:prstGeom>
            <a:noFill/>
          </p:spPr>
          <p:txBody>
            <a:bodyPr wrap="square" rtlCol="0">
              <a:spAutoFit/>
            </a:bodyPr>
            <a:lstStyle/>
            <a:p>
              <a:r>
                <a:rPr lang="en-US" sz="1600" b="1" dirty="0">
                  <a:solidFill>
                    <a:srgbClr val="3D5265"/>
                  </a:solidFill>
                </a:rPr>
                <a:t>CAGR: 19.65%</a:t>
              </a:r>
              <a:endParaRPr lang="el-GR" sz="1600" b="1" dirty="0">
                <a:solidFill>
                  <a:srgbClr val="3D5265"/>
                </a:solidFill>
              </a:endParaRPr>
            </a:p>
          </p:txBody>
        </p:sp>
      </p:grpSp>
      <p:pic>
        <p:nvPicPr>
          <p:cNvPr id="60" name="Γραφικό 54" descr="Μετρητής">
            <a:extLst>
              <a:ext uri="{FF2B5EF4-FFF2-40B4-BE49-F238E27FC236}">
                <a16:creationId xmlns:a16="http://schemas.microsoft.com/office/drawing/2014/main" id="{21C9598B-37B5-4414-BB08-0ED73963BE00}"/>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5572" b="11164"/>
          <a:stretch/>
        </p:blipFill>
        <p:spPr>
          <a:xfrm>
            <a:off x="3140396" y="6060473"/>
            <a:ext cx="882185" cy="662866"/>
          </a:xfrm>
          <a:prstGeom prst="rect">
            <a:avLst/>
          </a:prstGeom>
        </p:spPr>
      </p:pic>
      <p:pic>
        <p:nvPicPr>
          <p:cNvPr id="61" name="Γραφικό 92" descr="USB">
            <a:extLst>
              <a:ext uri="{FF2B5EF4-FFF2-40B4-BE49-F238E27FC236}">
                <a16:creationId xmlns:a16="http://schemas.microsoft.com/office/drawing/2014/main" id="{817229C4-35B4-446B-8889-2B824D1F5F13}"/>
              </a:ext>
            </a:extLst>
          </p:cNvPr>
          <p:cNvPicPr>
            <a:picLocks noChangeAspect="1"/>
          </p:cNvPicPr>
          <p:nvPr/>
        </p:nvPicPr>
        <p:blipFill rotWithShape="1">
          <a:blip r:embed="rId14"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rcRect l="64365" t="33025" r="11357" b="13071"/>
          <a:stretch/>
        </p:blipFill>
        <p:spPr>
          <a:xfrm rot="16200000">
            <a:off x="434034" y="5167469"/>
            <a:ext cx="144000" cy="319724"/>
          </a:xfrm>
          <a:prstGeom prst="rect">
            <a:avLst/>
          </a:prstGeom>
        </p:spPr>
      </p:pic>
      <p:pic>
        <p:nvPicPr>
          <p:cNvPr id="58" name="Γραφικό 116" descr="Βέλος γραμμής: Περιστροφή δεξιά">
            <a:extLst>
              <a:ext uri="{FF2B5EF4-FFF2-40B4-BE49-F238E27FC236}">
                <a16:creationId xmlns:a16="http://schemas.microsoft.com/office/drawing/2014/main" id="{DB722832-C11A-4C7B-A314-BD0C7F0C0B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407096">
            <a:off x="9006497" y="2701229"/>
            <a:ext cx="378190" cy="378190"/>
          </a:xfrm>
          <a:prstGeom prst="rect">
            <a:avLst/>
          </a:prstGeom>
        </p:spPr>
      </p:pic>
    </p:spTree>
    <p:extLst>
      <p:ext uri="{BB962C8B-B14F-4D97-AF65-F5344CB8AC3E}">
        <p14:creationId xmlns:p14="http://schemas.microsoft.com/office/powerpoint/2010/main" val="366577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10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500"/>
                                        <p:tgtEl>
                                          <p:spTgt spid="63"/>
                                        </p:tgtEl>
                                      </p:cBhvr>
                                    </p:animEffect>
                                  </p:childTnLst>
                                </p:cTn>
                              </p:par>
                              <p:par>
                                <p:cTn id="15" presetID="10" presetClass="entr" presetSubtype="0" fill="hold" nodeType="withEffect">
                                  <p:stCondLst>
                                    <p:cond delay="10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10" presetClass="entr" presetSubtype="0" fill="hold" nodeType="withEffect">
                                  <p:stCondLst>
                                    <p:cond delay="1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nodeType="withEffect">
                                  <p:stCondLst>
                                    <p:cond delay="1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0" presetClass="entr" presetSubtype="0" fill="hold" grpId="0" nodeType="withEffect">
                                  <p:stCondLst>
                                    <p:cond delay="1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Blended Valuation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Oval 1"/>
          <p:cNvSpPr/>
          <p:nvPr/>
        </p:nvSpPr>
        <p:spPr>
          <a:xfrm>
            <a:off x="261364" y="2731771"/>
            <a:ext cx="2016000" cy="2047589"/>
          </a:xfrm>
          <a:prstGeom prst="ellipse">
            <a:avLst/>
          </a:prstGeom>
          <a:solidFill>
            <a:schemeClr val="bg1"/>
          </a:solidFill>
          <a:ln w="762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3D5265"/>
              </a:solidFill>
            </a:endParaRPr>
          </a:p>
        </p:txBody>
      </p:sp>
      <p:sp>
        <p:nvSpPr>
          <p:cNvPr id="6" name="TextBox 5"/>
          <p:cNvSpPr txBox="1"/>
          <p:nvPr/>
        </p:nvSpPr>
        <p:spPr>
          <a:xfrm>
            <a:off x="777883" y="4888167"/>
            <a:ext cx="982961" cy="646331"/>
          </a:xfrm>
          <a:prstGeom prst="rect">
            <a:avLst/>
          </a:prstGeom>
          <a:noFill/>
        </p:spPr>
        <p:txBody>
          <a:bodyPr wrap="none" rtlCol="0">
            <a:spAutoFit/>
          </a:bodyPr>
          <a:lstStyle/>
          <a:p>
            <a:r>
              <a:rPr lang="el-GR" sz="3600" b="1" dirty="0">
                <a:solidFill>
                  <a:srgbClr val="3D5265"/>
                </a:solidFill>
              </a:rPr>
              <a:t>70%</a:t>
            </a:r>
          </a:p>
        </p:txBody>
      </p:sp>
      <p:sp>
        <p:nvSpPr>
          <p:cNvPr id="8" name="TextBox 7"/>
          <p:cNvSpPr txBox="1"/>
          <p:nvPr/>
        </p:nvSpPr>
        <p:spPr>
          <a:xfrm>
            <a:off x="-59295" y="1790309"/>
            <a:ext cx="2900379" cy="707886"/>
          </a:xfrm>
          <a:prstGeom prst="rect">
            <a:avLst/>
          </a:prstGeom>
          <a:noFill/>
        </p:spPr>
        <p:txBody>
          <a:bodyPr wrap="square" rtlCol="0">
            <a:spAutoFit/>
          </a:bodyPr>
          <a:lstStyle/>
          <a:p>
            <a:pPr algn="ctr"/>
            <a:r>
              <a:rPr lang="en-US" sz="2000" b="1" dirty="0">
                <a:solidFill>
                  <a:srgbClr val="3D5265"/>
                </a:solidFill>
              </a:rPr>
              <a:t>DISCOUNTED FREE CASH FLOW TO FIRM</a:t>
            </a:r>
            <a:endParaRPr lang="el-GR" sz="2000" b="1" dirty="0">
              <a:solidFill>
                <a:srgbClr val="3D5265"/>
              </a:solidFill>
            </a:endParaRPr>
          </a:p>
        </p:txBody>
      </p:sp>
      <p:grpSp>
        <p:nvGrpSpPr>
          <p:cNvPr id="19" name="Group 18"/>
          <p:cNvGrpSpPr/>
          <p:nvPr/>
        </p:nvGrpSpPr>
        <p:grpSpPr>
          <a:xfrm>
            <a:off x="3575174" y="1797986"/>
            <a:ext cx="2418302" cy="3738295"/>
            <a:chOff x="3731811" y="1790309"/>
            <a:chExt cx="2418302" cy="3738295"/>
          </a:xfrm>
        </p:grpSpPr>
        <p:sp>
          <p:nvSpPr>
            <p:cNvPr id="5" name="Oval 4"/>
            <p:cNvSpPr/>
            <p:nvPr/>
          </p:nvSpPr>
          <p:spPr>
            <a:xfrm>
              <a:off x="3831094" y="2810064"/>
              <a:ext cx="2016000" cy="1969296"/>
            </a:xfrm>
            <a:prstGeom prst="ellipse">
              <a:avLst/>
            </a:prstGeom>
            <a:noFill/>
            <a:ln w="762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369307" y="4882273"/>
              <a:ext cx="982961" cy="646331"/>
            </a:xfrm>
            <a:prstGeom prst="rect">
              <a:avLst/>
            </a:prstGeom>
            <a:noFill/>
          </p:spPr>
          <p:txBody>
            <a:bodyPr wrap="none" rtlCol="0">
              <a:spAutoFit/>
            </a:bodyPr>
            <a:lstStyle/>
            <a:p>
              <a:r>
                <a:rPr lang="el-GR" sz="3600" b="1" dirty="0">
                  <a:solidFill>
                    <a:srgbClr val="3D5265"/>
                  </a:solidFill>
                </a:rPr>
                <a:t>30%</a:t>
              </a:r>
            </a:p>
          </p:txBody>
        </p:sp>
        <p:sp>
          <p:nvSpPr>
            <p:cNvPr id="9" name="TextBox 8"/>
            <p:cNvSpPr txBox="1"/>
            <p:nvPr/>
          </p:nvSpPr>
          <p:spPr>
            <a:xfrm>
              <a:off x="3731811" y="1790309"/>
              <a:ext cx="2418302" cy="707886"/>
            </a:xfrm>
            <a:prstGeom prst="rect">
              <a:avLst/>
            </a:prstGeom>
            <a:noFill/>
          </p:spPr>
          <p:txBody>
            <a:bodyPr wrap="square" rtlCol="0">
              <a:spAutoFit/>
            </a:bodyPr>
            <a:lstStyle/>
            <a:p>
              <a:pPr algn="ctr"/>
              <a:r>
                <a:rPr lang="en-US" sz="2000" b="1" dirty="0">
                  <a:solidFill>
                    <a:srgbClr val="3D5265"/>
                  </a:solidFill>
                </a:rPr>
                <a:t>MULTIPLE ANALYSIS EV/EBITDA</a:t>
              </a:r>
              <a:endParaRPr lang="el-GR" sz="2000" b="1" dirty="0">
                <a:solidFill>
                  <a:srgbClr val="3D5265"/>
                </a:solidFill>
              </a:endParaRPr>
            </a:p>
          </p:txBody>
        </p:sp>
      </p:grpSp>
      <p:sp>
        <p:nvSpPr>
          <p:cNvPr id="17" name="Oval 16"/>
          <p:cNvSpPr/>
          <p:nvPr/>
        </p:nvSpPr>
        <p:spPr>
          <a:xfrm>
            <a:off x="6912271" y="2625628"/>
            <a:ext cx="2311531" cy="2347751"/>
          </a:xfrm>
          <a:prstGeom prst="ellipse">
            <a:avLst/>
          </a:prstGeom>
          <a:solidFill>
            <a:srgbClr val="3D5265"/>
          </a:solidFill>
          <a:ln w="762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chemeClr val="bg1"/>
                </a:solidFill>
              </a:rPr>
              <a:t>€13.68</a:t>
            </a:r>
          </a:p>
        </p:txBody>
      </p:sp>
      <p:sp>
        <p:nvSpPr>
          <p:cNvPr id="10" name="TextBox 9"/>
          <p:cNvSpPr txBox="1"/>
          <p:nvPr/>
        </p:nvSpPr>
        <p:spPr>
          <a:xfrm>
            <a:off x="6906682" y="1890319"/>
            <a:ext cx="2311531" cy="523220"/>
          </a:xfrm>
          <a:prstGeom prst="rect">
            <a:avLst/>
          </a:prstGeom>
          <a:noFill/>
        </p:spPr>
        <p:txBody>
          <a:bodyPr wrap="square" rtlCol="0">
            <a:spAutoFit/>
          </a:bodyPr>
          <a:lstStyle/>
          <a:p>
            <a:r>
              <a:rPr lang="en-US" sz="2800" b="1" dirty="0">
                <a:solidFill>
                  <a:srgbClr val="3D5265"/>
                </a:solidFill>
              </a:rPr>
              <a:t>TARGET PRICE</a:t>
            </a:r>
            <a:endParaRPr lang="el-GR" sz="2800" b="1" dirty="0">
              <a:solidFill>
                <a:srgbClr val="3D5265"/>
              </a:solidFill>
            </a:endParaRPr>
          </a:p>
        </p:txBody>
      </p:sp>
      <p:grpSp>
        <p:nvGrpSpPr>
          <p:cNvPr id="21" name="Group 20"/>
          <p:cNvGrpSpPr/>
          <p:nvPr/>
        </p:nvGrpSpPr>
        <p:grpSpPr>
          <a:xfrm>
            <a:off x="9813927" y="2922335"/>
            <a:ext cx="2206823" cy="2510678"/>
            <a:chOff x="9855340" y="2464282"/>
            <a:chExt cx="2206823" cy="2510678"/>
          </a:xfrm>
        </p:grpSpPr>
        <p:sp>
          <p:nvSpPr>
            <p:cNvPr id="25" name="Up Arrow 24"/>
            <p:cNvSpPr/>
            <p:nvPr/>
          </p:nvSpPr>
          <p:spPr>
            <a:xfrm>
              <a:off x="10704493" y="2464282"/>
              <a:ext cx="484632" cy="1808322"/>
            </a:xfrm>
            <a:prstGeom prst="upArrow">
              <a:avLst/>
            </a:prstGeom>
            <a:solidFill>
              <a:srgbClr val="3D5265"/>
            </a:solidFill>
            <a:ln w="403225">
              <a:gradFill>
                <a:gsLst>
                  <a:gs pos="23000">
                    <a:srgbClr val="509E2F"/>
                  </a:gs>
                  <a:gs pos="51000">
                    <a:schemeClr val="accent6">
                      <a:lumMod val="75000"/>
                    </a:schemeClr>
                  </a:gs>
                  <a:gs pos="78000">
                    <a:srgbClr val="3D526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TextBox 26"/>
            <p:cNvSpPr txBox="1"/>
            <p:nvPr/>
          </p:nvSpPr>
          <p:spPr>
            <a:xfrm>
              <a:off x="10577897" y="2465267"/>
              <a:ext cx="811441" cy="523220"/>
            </a:xfrm>
            <a:prstGeom prst="rect">
              <a:avLst/>
            </a:prstGeom>
            <a:noFill/>
          </p:spPr>
          <p:txBody>
            <a:bodyPr wrap="none" rtlCol="0">
              <a:spAutoFit/>
            </a:bodyPr>
            <a:lstStyle/>
            <a:p>
              <a:r>
                <a:rPr lang="en-US" sz="2800" b="1" dirty="0">
                  <a:solidFill>
                    <a:schemeClr val="bg1"/>
                  </a:solidFill>
                </a:rPr>
                <a:t>14%</a:t>
              </a:r>
              <a:endParaRPr lang="el-GR" sz="2800" b="1" dirty="0">
                <a:solidFill>
                  <a:schemeClr val="bg1"/>
                </a:solidFill>
              </a:endParaRPr>
            </a:p>
          </p:txBody>
        </p:sp>
        <p:sp>
          <p:nvSpPr>
            <p:cNvPr id="28" name="TextBox 27"/>
            <p:cNvSpPr txBox="1"/>
            <p:nvPr/>
          </p:nvSpPr>
          <p:spPr>
            <a:xfrm>
              <a:off x="9855340" y="4574850"/>
              <a:ext cx="2206823" cy="400110"/>
            </a:xfrm>
            <a:prstGeom prst="rect">
              <a:avLst/>
            </a:prstGeom>
            <a:noFill/>
          </p:spPr>
          <p:txBody>
            <a:bodyPr wrap="none" rtlCol="0">
              <a:spAutoFit/>
            </a:bodyPr>
            <a:lstStyle/>
            <a:p>
              <a:r>
                <a:rPr lang="en-US" sz="2000" b="1" dirty="0">
                  <a:solidFill>
                    <a:srgbClr val="3D5265"/>
                  </a:solidFill>
                </a:rPr>
                <a:t>UPSIDE POTENTIAL</a:t>
              </a:r>
              <a:endParaRPr lang="el-GR" sz="2000" b="1" dirty="0">
                <a:solidFill>
                  <a:srgbClr val="3D5265"/>
                </a:solidFill>
              </a:endParaRPr>
            </a:p>
          </p:txBody>
        </p:sp>
      </p:grpSp>
      <p:sp>
        <p:nvSpPr>
          <p:cNvPr id="29" name="TextBox 28"/>
          <p:cNvSpPr txBox="1"/>
          <p:nvPr/>
        </p:nvSpPr>
        <p:spPr>
          <a:xfrm>
            <a:off x="9855338" y="1419901"/>
            <a:ext cx="2124000" cy="1107996"/>
          </a:xfrm>
          <a:prstGeom prst="rect">
            <a:avLst/>
          </a:prstGeom>
          <a:gradFill flip="none" rotWithShape="1">
            <a:gsLst>
              <a:gs pos="0">
                <a:srgbClr val="509E2F">
                  <a:shade val="30000"/>
                  <a:satMod val="115000"/>
                </a:srgbClr>
              </a:gs>
              <a:gs pos="29000">
                <a:srgbClr val="509E2F">
                  <a:shade val="67500"/>
                  <a:satMod val="115000"/>
                </a:srgbClr>
              </a:gs>
              <a:gs pos="100000">
                <a:srgbClr val="509E2F">
                  <a:shade val="100000"/>
                  <a:satMod val="115000"/>
                </a:srgbClr>
              </a:gs>
            </a:gsLst>
            <a:lin ang="16200000" scaled="1"/>
            <a:tileRect/>
          </a:gra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prstClr val="white"/>
                </a:solidFill>
                <a:effectLst/>
                <a:uLnTx/>
                <a:uFillTx/>
                <a:latin typeface="Calibri" panose="020F0502020204030204"/>
                <a:ea typeface="+mn-ea"/>
                <a:cs typeface="+mn-cs"/>
              </a:rPr>
              <a:t>BUY</a:t>
            </a:r>
            <a:endParaRPr kumimoji="0" lang="el-GR" sz="6600" b="0" i="0" u="none" strike="noStrike" kern="1200" cap="none" spc="0" normalizeH="0" baseline="0" noProof="0" dirty="0">
              <a:ln w="0"/>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07830"/>
            <a:ext cx="620321" cy="620321"/>
          </a:xfrm>
          <a:prstGeom prst="rect">
            <a:avLst/>
          </a:prstGeom>
        </p:spPr>
      </p:pic>
      <p:sp>
        <p:nvSpPr>
          <p:cNvPr id="26" name="TextBox 25"/>
          <p:cNvSpPr txBox="1"/>
          <p:nvPr/>
        </p:nvSpPr>
        <p:spPr>
          <a:xfrm>
            <a:off x="9822771" y="5605547"/>
            <a:ext cx="2369229"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pic>
        <p:nvPicPr>
          <p:cNvPr id="22" name="Γραφικό 21" descr="Ομάδα">
            <a:extLst>
              <a:ext uri="{FF2B5EF4-FFF2-40B4-BE49-F238E27FC236}">
                <a16:creationId xmlns:a16="http://schemas.microsoft.com/office/drawing/2014/main" id="{9A6445C9-6781-4416-9D9A-F44E503DACD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462" b="53432"/>
          <a:stretch/>
        </p:blipFill>
        <p:spPr>
          <a:xfrm>
            <a:off x="3858466" y="3435444"/>
            <a:ext cx="1637200" cy="640241"/>
          </a:xfrm>
          <a:prstGeom prst="rect">
            <a:avLst/>
          </a:prstGeom>
        </p:spPr>
      </p:pic>
      <p:sp>
        <p:nvSpPr>
          <p:cNvPr id="23" name="Σύμβολο πρόσθεσης 22">
            <a:extLst>
              <a:ext uri="{FF2B5EF4-FFF2-40B4-BE49-F238E27FC236}">
                <a16:creationId xmlns:a16="http://schemas.microsoft.com/office/drawing/2014/main" id="{94A4349E-E729-4121-86F4-E355D2980773}"/>
              </a:ext>
            </a:extLst>
          </p:cNvPr>
          <p:cNvSpPr/>
          <p:nvPr/>
        </p:nvSpPr>
        <p:spPr>
          <a:xfrm>
            <a:off x="2430289" y="3255758"/>
            <a:ext cx="1090112" cy="1090112"/>
          </a:xfrm>
          <a:prstGeom prst="mathPlus">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Ίσο 50">
            <a:extLst>
              <a:ext uri="{FF2B5EF4-FFF2-40B4-BE49-F238E27FC236}">
                <a16:creationId xmlns:a16="http://schemas.microsoft.com/office/drawing/2014/main" id="{A73775D5-659B-4412-B01E-F2279777DA51}"/>
              </a:ext>
            </a:extLst>
          </p:cNvPr>
          <p:cNvSpPr/>
          <p:nvPr/>
        </p:nvSpPr>
        <p:spPr>
          <a:xfrm>
            <a:off x="5844513" y="3342304"/>
            <a:ext cx="914400" cy="914400"/>
          </a:xfrm>
          <a:prstGeom prst="mathEqual">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t="5024"/>
          <a:stretch/>
        </p:blipFill>
        <p:spPr>
          <a:xfrm>
            <a:off x="660387" y="3185958"/>
            <a:ext cx="1096175" cy="1041111"/>
          </a:xfrm>
          <a:prstGeom prst="rect">
            <a:avLst/>
          </a:prstGeom>
        </p:spPr>
      </p:pic>
      <p:grpSp>
        <p:nvGrpSpPr>
          <p:cNvPr id="53" name="Group 52"/>
          <p:cNvGrpSpPr/>
          <p:nvPr/>
        </p:nvGrpSpPr>
        <p:grpSpPr>
          <a:xfrm>
            <a:off x="1" y="5956972"/>
            <a:ext cx="12192000" cy="900000"/>
            <a:chOff x="1687" y="3895711"/>
            <a:chExt cx="12219153" cy="900000"/>
          </a:xfrm>
        </p:grpSpPr>
        <p:grpSp>
          <p:nvGrpSpPr>
            <p:cNvPr id="54" name="Group 53"/>
            <p:cNvGrpSpPr/>
            <p:nvPr/>
          </p:nvGrpSpPr>
          <p:grpSpPr>
            <a:xfrm>
              <a:off x="1687" y="3895711"/>
              <a:ext cx="12219153" cy="900000"/>
              <a:chOff x="1687" y="3895711"/>
              <a:chExt cx="12219153" cy="900000"/>
            </a:xfrm>
          </p:grpSpPr>
          <p:grpSp>
            <p:nvGrpSpPr>
              <p:cNvPr id="56" name="Group 55"/>
              <p:cNvGrpSpPr/>
              <p:nvPr/>
            </p:nvGrpSpPr>
            <p:grpSpPr>
              <a:xfrm>
                <a:off x="1687" y="3895711"/>
                <a:ext cx="3049200" cy="900000"/>
                <a:chOff x="24238" y="2446203"/>
                <a:chExt cx="3050965" cy="900000"/>
              </a:xfrm>
            </p:grpSpPr>
            <p:sp>
              <p:nvSpPr>
                <p:cNvPr id="70" name="Rectangle 69"/>
                <p:cNvSpPr/>
                <p:nvPr/>
              </p:nvSpPr>
              <p:spPr>
                <a:xfrm>
                  <a:off x="24238" y="2446203"/>
                  <a:ext cx="304112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1" name="Group 70"/>
                <p:cNvGrpSpPr/>
                <p:nvPr/>
              </p:nvGrpSpPr>
              <p:grpSpPr>
                <a:xfrm>
                  <a:off x="150361" y="2526787"/>
                  <a:ext cx="2924842" cy="711063"/>
                  <a:chOff x="150361" y="2526787"/>
                  <a:chExt cx="2924842" cy="711063"/>
                </a:xfrm>
              </p:grpSpPr>
              <p:sp>
                <p:nvSpPr>
                  <p:cNvPr id="72" name="Rectangle 71"/>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73" name="Picture 72"/>
                  <p:cNvPicPr>
                    <a:picLocks noChangeAspect="1"/>
                  </p:cNvPicPr>
                  <p:nvPr/>
                </p:nvPicPr>
                <p:blipFill rotWithShape="1">
                  <a:blip r:embed="rId7"/>
                  <a:srcRect l="13487" t="9014" r="4668" b="6431"/>
                  <a:stretch/>
                </p:blipFill>
                <p:spPr>
                  <a:xfrm>
                    <a:off x="150361" y="2526787"/>
                    <a:ext cx="698804" cy="711063"/>
                  </a:xfrm>
                  <a:prstGeom prst="rect">
                    <a:avLst/>
                  </a:prstGeom>
                </p:spPr>
              </p:pic>
            </p:grpSp>
          </p:grpSp>
          <p:grpSp>
            <p:nvGrpSpPr>
              <p:cNvPr id="57" name="Group 56"/>
              <p:cNvGrpSpPr/>
              <p:nvPr/>
            </p:nvGrpSpPr>
            <p:grpSpPr>
              <a:xfrm>
                <a:off x="3053451" y="3895711"/>
                <a:ext cx="3049200" cy="900000"/>
                <a:chOff x="4797471" y="2495879"/>
                <a:chExt cx="3106053" cy="900000"/>
              </a:xfrm>
            </p:grpSpPr>
            <p:sp>
              <p:nvSpPr>
                <p:cNvPr id="66" name="Rectangle 65"/>
                <p:cNvSpPr/>
                <p:nvPr/>
              </p:nvSpPr>
              <p:spPr>
                <a:xfrm>
                  <a:off x="4797471"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7" name="Group 66"/>
                <p:cNvGrpSpPr/>
                <p:nvPr/>
              </p:nvGrpSpPr>
              <p:grpSpPr>
                <a:xfrm>
                  <a:off x="4883097" y="2598594"/>
                  <a:ext cx="3020427" cy="672577"/>
                  <a:chOff x="3283348" y="6067447"/>
                  <a:chExt cx="3036442" cy="672577"/>
                </a:xfrm>
              </p:grpSpPr>
              <p:pic>
                <p:nvPicPr>
                  <p:cNvPr id="68"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5572" b="11164"/>
                  <a:stretch/>
                </p:blipFill>
                <p:spPr>
                  <a:xfrm>
                    <a:off x="3283348" y="6067447"/>
                    <a:ext cx="906896" cy="664433"/>
                  </a:xfrm>
                  <a:prstGeom prst="rect">
                    <a:avLst/>
                  </a:prstGeom>
                </p:spPr>
              </p:pic>
              <p:sp>
                <p:nvSpPr>
                  <p:cNvPr id="69" name="Rectangle 68"/>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58" name="Group 57"/>
              <p:cNvGrpSpPr/>
              <p:nvPr/>
            </p:nvGrpSpPr>
            <p:grpSpPr>
              <a:xfrm>
                <a:off x="6114891" y="3895711"/>
                <a:ext cx="3049202" cy="900000"/>
                <a:chOff x="4837704" y="3395879"/>
                <a:chExt cx="3106055" cy="900000"/>
              </a:xfrm>
            </p:grpSpPr>
            <p:sp>
              <p:nvSpPr>
                <p:cNvPr id="62" name="Rectangle 61"/>
                <p:cNvSpPr/>
                <p:nvPr/>
              </p:nvSpPr>
              <p:spPr>
                <a:xfrm>
                  <a:off x="4837704"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3" name="Group 62"/>
                <p:cNvGrpSpPr/>
                <p:nvPr/>
              </p:nvGrpSpPr>
              <p:grpSpPr>
                <a:xfrm>
                  <a:off x="5229682" y="3522713"/>
                  <a:ext cx="2714077" cy="646331"/>
                  <a:chOff x="6395514" y="6102673"/>
                  <a:chExt cx="2728468" cy="646331"/>
                </a:xfrm>
              </p:grpSpPr>
              <p:pic>
                <p:nvPicPr>
                  <p:cNvPr id="64" name="Picture 63"/>
                  <p:cNvPicPr preferRelativeResize="0">
                    <a:picLocks/>
                  </p:cNvPicPr>
                  <p:nvPr/>
                </p:nvPicPr>
                <p:blipFill rotWithShape="1">
                  <a:blip r:embed="rId10">
                    <a:extLst>
                      <a:ext uri="{28A0092B-C50C-407E-A947-70E740481C1C}">
                        <a14:useLocalDpi xmlns:a14="http://schemas.microsoft.com/office/drawing/2010/main" val="0"/>
                      </a:ext>
                    </a:extLst>
                  </a:blip>
                  <a:srcRect l="40956" t="39086" r="41205" b="38530"/>
                  <a:stretch/>
                </p:blipFill>
                <p:spPr>
                  <a:xfrm>
                    <a:off x="6395514" y="6113242"/>
                    <a:ext cx="722567" cy="612000"/>
                  </a:xfrm>
                  <a:prstGeom prst="rect">
                    <a:avLst/>
                  </a:prstGeom>
                </p:spPr>
              </p:pic>
              <p:sp>
                <p:nvSpPr>
                  <p:cNvPr id="65" name="Rectangle 64"/>
                  <p:cNvSpPr/>
                  <p:nvPr/>
                </p:nvSpPr>
                <p:spPr>
                  <a:xfrm>
                    <a:off x="6919413" y="6102673"/>
                    <a:ext cx="2204569"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59" name="Group 58"/>
              <p:cNvGrpSpPr/>
              <p:nvPr/>
            </p:nvGrpSpPr>
            <p:grpSpPr>
              <a:xfrm>
                <a:off x="9172840" y="3895711"/>
                <a:ext cx="3048000" cy="900000"/>
                <a:chOff x="8336280" y="5148942"/>
                <a:chExt cx="3048000" cy="900000"/>
              </a:xfrm>
            </p:grpSpPr>
            <p:sp>
              <p:nvSpPr>
                <p:cNvPr id="60" name="Rectangle 59"/>
                <p:cNvSpPr/>
                <p:nvPr/>
              </p:nvSpPr>
              <p:spPr>
                <a:xfrm>
                  <a:off x="8336280" y="5148942"/>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Rectangle 60"/>
                <p:cNvSpPr/>
                <p:nvPr/>
              </p:nvSpPr>
              <p:spPr>
                <a:xfrm>
                  <a:off x="9231480" y="5275776"/>
                  <a:ext cx="2152800" cy="646331"/>
                </a:xfrm>
                <a:prstGeom prst="rect">
                  <a:avLst/>
                </a:prstGeom>
              </p:spPr>
              <p:txBody>
                <a:bodyPr wrap="square" anchor="ctr">
                  <a:spAutoFit/>
                </a:bodyPr>
                <a:lstStyle/>
                <a:p>
                  <a:pPr lvl="0" algn="ctr">
                    <a:defRPr/>
                  </a:pPr>
                  <a:r>
                    <a:rPr lang="en-US" b="1" dirty="0">
                      <a:solidFill>
                        <a:schemeClr val="bg1"/>
                      </a:solidFill>
                    </a:rPr>
                    <a:t>Upside potential with limited risk</a:t>
                  </a:r>
                  <a:endParaRPr lang="el-GR" b="1" dirty="0">
                    <a:solidFill>
                      <a:schemeClr val="bg1"/>
                    </a:solidFill>
                  </a:endParaRPr>
                </a:p>
              </p:txBody>
            </p:sp>
          </p:grpSp>
        </p:grpSp>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588" y="3969388"/>
              <a:ext cx="559385" cy="727200"/>
            </a:xfrm>
            <a:prstGeom prst="rect">
              <a:avLst/>
            </a:prstGeom>
          </p:spPr>
        </p:pic>
      </p:grpSp>
    </p:spTree>
    <p:extLst>
      <p:ext uri="{BB962C8B-B14F-4D97-AF65-F5344CB8AC3E}">
        <p14:creationId xmlns:p14="http://schemas.microsoft.com/office/powerpoint/2010/main" val="4147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2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329"/>
            <a:ext cx="12192000" cy="144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0" y="5967832"/>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Business Segments</a:t>
            </a:r>
            <a:endParaRPr lang="el-GR" sz="5400" dirty="0"/>
          </a:p>
        </p:txBody>
      </p:sp>
      <p:pic>
        <p:nvPicPr>
          <p:cNvPr id="2" name="Picture 1"/>
          <p:cNvPicPr>
            <a:picLocks noChangeAspect="1"/>
          </p:cNvPicPr>
          <p:nvPr/>
        </p:nvPicPr>
        <p:blipFill>
          <a:blip r:embed="rId3"/>
          <a:stretch>
            <a:fillRect/>
          </a:stretch>
        </p:blipFill>
        <p:spPr>
          <a:xfrm>
            <a:off x="2466351" y="1715206"/>
            <a:ext cx="471002" cy="499375"/>
          </a:xfrm>
          <a:prstGeom prst="rect">
            <a:avLst/>
          </a:prstGeom>
        </p:spPr>
      </p:pic>
      <p:pic>
        <p:nvPicPr>
          <p:cNvPr id="6" name="Picture 5"/>
          <p:cNvPicPr>
            <a:picLocks noChangeAspect="1"/>
          </p:cNvPicPr>
          <p:nvPr/>
        </p:nvPicPr>
        <p:blipFill>
          <a:blip r:embed="rId4"/>
          <a:stretch>
            <a:fillRect/>
          </a:stretch>
        </p:blipFill>
        <p:spPr>
          <a:xfrm>
            <a:off x="1155828" y="2741533"/>
            <a:ext cx="499375" cy="436953"/>
          </a:xfrm>
          <a:prstGeom prst="rect">
            <a:avLst/>
          </a:prstGeom>
        </p:spPr>
      </p:pic>
      <p:pic>
        <p:nvPicPr>
          <p:cNvPr id="7" name="Picture 6"/>
          <p:cNvPicPr>
            <a:picLocks noChangeAspect="1"/>
          </p:cNvPicPr>
          <p:nvPr/>
        </p:nvPicPr>
        <p:blipFill>
          <a:blip r:embed="rId5"/>
          <a:stretch>
            <a:fillRect/>
          </a:stretch>
        </p:blipFill>
        <p:spPr>
          <a:xfrm>
            <a:off x="2077990" y="3365185"/>
            <a:ext cx="499376" cy="425604"/>
          </a:xfrm>
          <a:prstGeom prst="rect">
            <a:avLst/>
          </a:prstGeom>
        </p:spPr>
      </p:pic>
      <p:pic>
        <p:nvPicPr>
          <p:cNvPr id="10" name="Picture 9"/>
          <p:cNvPicPr>
            <a:picLocks noChangeAspect="1"/>
          </p:cNvPicPr>
          <p:nvPr/>
        </p:nvPicPr>
        <p:blipFill>
          <a:blip r:embed="rId6"/>
          <a:stretch>
            <a:fillRect/>
          </a:stretch>
        </p:blipFill>
        <p:spPr>
          <a:xfrm>
            <a:off x="3145517" y="3387883"/>
            <a:ext cx="516401" cy="380207"/>
          </a:xfrm>
          <a:prstGeom prst="rect">
            <a:avLst/>
          </a:prstGeom>
        </p:spPr>
      </p:pic>
      <p:pic>
        <p:nvPicPr>
          <p:cNvPr id="11" name="Picture 10"/>
          <p:cNvPicPr>
            <a:picLocks noChangeAspect="1"/>
          </p:cNvPicPr>
          <p:nvPr/>
        </p:nvPicPr>
        <p:blipFill>
          <a:blip r:embed="rId7"/>
          <a:stretch>
            <a:fillRect/>
          </a:stretch>
        </p:blipFill>
        <p:spPr>
          <a:xfrm>
            <a:off x="3978820" y="2696134"/>
            <a:ext cx="488027" cy="527749"/>
          </a:xfrm>
          <a:prstGeom prst="rect">
            <a:avLst/>
          </a:prstGeom>
        </p:spPr>
      </p:pic>
      <p:sp>
        <p:nvSpPr>
          <p:cNvPr id="13" name="Oval 12"/>
          <p:cNvSpPr/>
          <p:nvPr/>
        </p:nvSpPr>
        <p:spPr>
          <a:xfrm>
            <a:off x="2986861" y="3181142"/>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p:cNvSpPr/>
          <p:nvPr/>
        </p:nvSpPr>
        <p:spPr>
          <a:xfrm>
            <a:off x="3805977" y="2562712"/>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Oval 17"/>
          <p:cNvSpPr/>
          <p:nvPr/>
        </p:nvSpPr>
        <p:spPr>
          <a:xfrm>
            <a:off x="2284996" y="1541758"/>
            <a:ext cx="833712" cy="793687"/>
          </a:xfrm>
          <a:prstGeom prst="ellipse">
            <a:avLst/>
          </a:prstGeom>
          <a:noFill/>
          <a:ln w="38100">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Oval 18"/>
          <p:cNvSpPr/>
          <p:nvPr/>
        </p:nvSpPr>
        <p:spPr>
          <a:xfrm>
            <a:off x="951732" y="2562711"/>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Oval 19"/>
          <p:cNvSpPr/>
          <p:nvPr/>
        </p:nvSpPr>
        <p:spPr>
          <a:xfrm>
            <a:off x="1903289" y="3178486"/>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6" name="Straight Arrow Connector 25"/>
          <p:cNvCxnSpPr>
            <a:stCxn id="18" idx="3"/>
            <a:endCxn id="19" idx="7"/>
          </p:cNvCxnSpPr>
          <p:nvPr/>
        </p:nvCxnSpPr>
        <p:spPr>
          <a:xfrm flipH="1">
            <a:off x="1663350" y="2219212"/>
            <a:ext cx="743740" cy="459732"/>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0" idx="0"/>
          </p:cNvCxnSpPr>
          <p:nvPr/>
        </p:nvCxnSpPr>
        <p:spPr>
          <a:xfrm flipH="1">
            <a:off x="2320145" y="2333453"/>
            <a:ext cx="249621" cy="845033"/>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3" idx="0"/>
          </p:cNvCxnSpPr>
          <p:nvPr/>
        </p:nvCxnSpPr>
        <p:spPr>
          <a:xfrm>
            <a:off x="2887265" y="2316762"/>
            <a:ext cx="516452" cy="864380"/>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5"/>
            <a:endCxn id="14" idx="1"/>
          </p:cNvCxnSpPr>
          <p:nvPr/>
        </p:nvCxnSpPr>
        <p:spPr>
          <a:xfrm>
            <a:off x="2996614" y="2219212"/>
            <a:ext cx="931457" cy="459733"/>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7774393" y="2726787"/>
            <a:ext cx="499375" cy="436953"/>
          </a:xfrm>
          <a:prstGeom prst="rect">
            <a:avLst/>
          </a:prstGeom>
        </p:spPr>
      </p:pic>
      <p:pic>
        <p:nvPicPr>
          <p:cNvPr id="8" name="Picture 7"/>
          <p:cNvPicPr>
            <a:picLocks noChangeAspect="1"/>
          </p:cNvPicPr>
          <p:nvPr/>
        </p:nvPicPr>
        <p:blipFill>
          <a:blip r:embed="rId8"/>
          <a:stretch>
            <a:fillRect/>
          </a:stretch>
        </p:blipFill>
        <p:spPr>
          <a:xfrm>
            <a:off x="9128428" y="1666434"/>
            <a:ext cx="425603" cy="516399"/>
          </a:xfrm>
          <a:prstGeom prst="rect">
            <a:avLst/>
          </a:prstGeom>
        </p:spPr>
      </p:pic>
      <p:pic>
        <p:nvPicPr>
          <p:cNvPr id="9" name="Picture 8"/>
          <p:cNvPicPr>
            <a:picLocks noChangeAspect="1"/>
          </p:cNvPicPr>
          <p:nvPr/>
        </p:nvPicPr>
        <p:blipFill>
          <a:blip r:embed="rId9"/>
          <a:stretch>
            <a:fillRect/>
          </a:stretch>
        </p:blipFill>
        <p:spPr>
          <a:xfrm>
            <a:off x="9105303" y="3297393"/>
            <a:ext cx="465328" cy="522076"/>
          </a:xfrm>
          <a:prstGeom prst="rect">
            <a:avLst/>
          </a:prstGeom>
        </p:spPr>
      </p:pic>
      <p:pic>
        <p:nvPicPr>
          <p:cNvPr id="12" name="Picture 11"/>
          <p:cNvPicPr>
            <a:picLocks noChangeAspect="1"/>
          </p:cNvPicPr>
          <p:nvPr/>
        </p:nvPicPr>
        <p:blipFill>
          <a:blip r:embed="rId10"/>
          <a:stretch>
            <a:fillRect/>
          </a:stretch>
        </p:blipFill>
        <p:spPr>
          <a:xfrm>
            <a:off x="10633209" y="2690279"/>
            <a:ext cx="482352" cy="556124"/>
          </a:xfrm>
          <a:prstGeom prst="rect">
            <a:avLst/>
          </a:prstGeom>
        </p:spPr>
      </p:pic>
      <p:sp>
        <p:nvSpPr>
          <p:cNvPr id="21" name="Oval 20"/>
          <p:cNvSpPr/>
          <p:nvPr/>
        </p:nvSpPr>
        <p:spPr>
          <a:xfrm>
            <a:off x="8924373" y="1527790"/>
            <a:ext cx="833712" cy="793687"/>
          </a:xfrm>
          <a:prstGeom prst="ellipse">
            <a:avLst/>
          </a:prstGeom>
          <a:noFill/>
          <a:ln w="38100">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Oval 21"/>
          <p:cNvSpPr/>
          <p:nvPr/>
        </p:nvSpPr>
        <p:spPr>
          <a:xfrm>
            <a:off x="7581403" y="2562711"/>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Oval 22"/>
          <p:cNvSpPr/>
          <p:nvPr/>
        </p:nvSpPr>
        <p:spPr>
          <a:xfrm>
            <a:off x="8921111" y="3161588"/>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p:cNvSpPr/>
          <p:nvPr/>
        </p:nvSpPr>
        <p:spPr>
          <a:xfrm>
            <a:off x="10457529" y="2571498"/>
            <a:ext cx="833712" cy="793687"/>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2" name="Straight Arrow Connector 51"/>
          <p:cNvCxnSpPr>
            <a:stCxn id="21" idx="4"/>
            <a:endCxn id="23" idx="0"/>
          </p:cNvCxnSpPr>
          <p:nvPr/>
        </p:nvCxnSpPr>
        <p:spPr>
          <a:xfrm flipH="1">
            <a:off x="9337967" y="2321477"/>
            <a:ext cx="3262" cy="840111"/>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Chart 34">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3278453985"/>
              </p:ext>
            </p:extLst>
          </p:nvPr>
        </p:nvGraphicFramePr>
        <p:xfrm>
          <a:off x="4687602" y="3768090"/>
          <a:ext cx="2820977" cy="2014211"/>
        </p:xfrm>
        <a:graphic>
          <a:graphicData uri="http://schemas.openxmlformats.org/drawingml/2006/chart">
            <c:chart xmlns:c="http://schemas.openxmlformats.org/drawingml/2006/chart" xmlns:r="http://schemas.openxmlformats.org/officeDocument/2006/relationships" r:id="rId11"/>
          </a:graphicData>
        </a:graphic>
      </p:graphicFrame>
      <p:sp>
        <p:nvSpPr>
          <p:cNvPr id="17" name="Left Arrow 16"/>
          <p:cNvSpPr/>
          <p:nvPr/>
        </p:nvSpPr>
        <p:spPr>
          <a:xfrm rot="13645572">
            <a:off x="4312220" y="3841718"/>
            <a:ext cx="1074499" cy="418477"/>
          </a:xfrm>
          <a:prstGeom prst="leftArrow">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Left Arrow 37"/>
          <p:cNvSpPr/>
          <p:nvPr/>
        </p:nvSpPr>
        <p:spPr>
          <a:xfrm rot="18860762">
            <a:off x="6846704" y="3831350"/>
            <a:ext cx="1074499" cy="418477"/>
          </a:xfrm>
          <a:prstGeom prst="leftArrow">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83421" y="18072"/>
            <a:ext cx="2825158" cy="1411084"/>
          </a:xfrm>
          <a:prstGeom prst="rect">
            <a:avLst/>
          </a:prstGeom>
        </p:spPr>
      </p:pic>
      <p:sp>
        <p:nvSpPr>
          <p:cNvPr id="15" name="TextBox 14"/>
          <p:cNvSpPr txBox="1"/>
          <p:nvPr/>
        </p:nvSpPr>
        <p:spPr>
          <a:xfrm>
            <a:off x="10451841" y="5605844"/>
            <a:ext cx="1730829" cy="338554"/>
          </a:xfrm>
          <a:prstGeom prst="rect">
            <a:avLst/>
          </a:prstGeom>
          <a:noFill/>
        </p:spPr>
        <p:txBody>
          <a:bodyPr wrap="square" rtlCol="0">
            <a:spAutoFit/>
          </a:bodyPr>
          <a:lstStyle/>
          <a:p>
            <a:r>
              <a:rPr lang="en-US" sz="1600" i="1" dirty="0">
                <a:solidFill>
                  <a:srgbClr val="3D5265"/>
                </a:solidFill>
              </a:rPr>
              <a:t>Source: OTE Group</a:t>
            </a:r>
            <a:endParaRPr lang="el-GR" sz="1600" i="1" dirty="0">
              <a:solidFill>
                <a:srgbClr val="3D5265"/>
              </a:solidFill>
            </a:endParaRPr>
          </a:p>
        </p:txBody>
      </p:sp>
      <p:cxnSp>
        <p:nvCxnSpPr>
          <p:cNvPr id="39" name="Straight Arrow Connector 38"/>
          <p:cNvCxnSpPr>
            <a:stCxn id="21" idx="5"/>
          </p:cNvCxnSpPr>
          <p:nvPr/>
        </p:nvCxnSpPr>
        <p:spPr>
          <a:xfrm>
            <a:off x="9635991" y="2205244"/>
            <a:ext cx="943632" cy="449135"/>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p:cNvCxnSpPr>
          <p:nvPr/>
        </p:nvCxnSpPr>
        <p:spPr>
          <a:xfrm flipH="1">
            <a:off x="8299465" y="2205244"/>
            <a:ext cx="747002" cy="459571"/>
          </a:xfrm>
          <a:prstGeom prst="straightConnector1">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47169" y="5461238"/>
            <a:ext cx="710337" cy="523220"/>
          </a:xfrm>
          <a:prstGeom prst="rect">
            <a:avLst/>
          </a:prstGeom>
          <a:noFill/>
        </p:spPr>
        <p:txBody>
          <a:bodyPr wrap="square" rtlCol="0">
            <a:spAutoFit/>
          </a:bodyPr>
          <a:lstStyle/>
          <a:p>
            <a:pPr algn="ctr"/>
            <a:r>
              <a:rPr lang="en-US" sz="1400" b="1" dirty="0">
                <a:solidFill>
                  <a:srgbClr val="3D5265"/>
                </a:solidFill>
              </a:rPr>
              <a:t>Other 3%</a:t>
            </a:r>
            <a:endParaRPr lang="el-GR" b="1" dirty="0">
              <a:solidFill>
                <a:srgbClr val="3D5265"/>
              </a:solidFill>
            </a:endParaRPr>
          </a:p>
        </p:txBody>
      </p:sp>
      <p:sp>
        <p:nvSpPr>
          <p:cNvPr id="41" name="TextBox 40"/>
          <p:cNvSpPr txBox="1"/>
          <p:nvPr/>
        </p:nvSpPr>
        <p:spPr>
          <a:xfrm>
            <a:off x="4639689" y="4611583"/>
            <a:ext cx="710337" cy="523220"/>
          </a:xfrm>
          <a:prstGeom prst="rect">
            <a:avLst/>
          </a:prstGeom>
          <a:noFill/>
        </p:spPr>
        <p:txBody>
          <a:bodyPr wrap="square" rtlCol="0">
            <a:spAutoFit/>
          </a:bodyPr>
          <a:lstStyle/>
          <a:p>
            <a:pPr algn="ctr"/>
            <a:r>
              <a:rPr lang="en-US" sz="1400" b="1" dirty="0">
                <a:solidFill>
                  <a:srgbClr val="3D5265"/>
                </a:solidFill>
              </a:rPr>
              <a:t>Fixed 56%</a:t>
            </a:r>
            <a:endParaRPr lang="el-GR" b="1" dirty="0">
              <a:solidFill>
                <a:srgbClr val="3D5265"/>
              </a:solidFill>
            </a:endParaRPr>
          </a:p>
        </p:txBody>
      </p:sp>
      <p:sp>
        <p:nvSpPr>
          <p:cNvPr id="42" name="TextBox 41"/>
          <p:cNvSpPr txBox="1"/>
          <p:nvPr/>
        </p:nvSpPr>
        <p:spPr>
          <a:xfrm>
            <a:off x="6924129" y="4541407"/>
            <a:ext cx="710337" cy="523220"/>
          </a:xfrm>
          <a:prstGeom prst="rect">
            <a:avLst/>
          </a:prstGeom>
          <a:noFill/>
        </p:spPr>
        <p:txBody>
          <a:bodyPr wrap="square" rtlCol="0">
            <a:spAutoFit/>
          </a:bodyPr>
          <a:lstStyle/>
          <a:p>
            <a:pPr algn="ctr"/>
            <a:r>
              <a:rPr lang="en-US" sz="1400" b="1" dirty="0">
                <a:solidFill>
                  <a:srgbClr val="3D5265"/>
                </a:solidFill>
              </a:rPr>
              <a:t>Mobile 41%</a:t>
            </a:r>
            <a:endParaRPr lang="el-GR" b="1" dirty="0">
              <a:solidFill>
                <a:srgbClr val="3D5265"/>
              </a:solidFill>
            </a:endParaRPr>
          </a:p>
        </p:txBody>
      </p:sp>
    </p:spTree>
    <p:extLst>
      <p:ext uri="{BB962C8B-B14F-4D97-AF65-F5344CB8AC3E}">
        <p14:creationId xmlns:p14="http://schemas.microsoft.com/office/powerpoint/2010/main" val="13086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700"/>
                                        <p:tgtEl>
                                          <p:spTgt spid="2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7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700"/>
                                        <p:tgtEl>
                                          <p:spTgt spid="6"/>
                                        </p:tgtEl>
                                      </p:cBhvr>
                                    </p:animEffect>
                                  </p:childTnLst>
                                </p:cTn>
                              </p:par>
                            </p:childTnLst>
                          </p:cTn>
                        </p:par>
                        <p:par>
                          <p:cTn id="23" fill="hold">
                            <p:stCondLst>
                              <p:cond delay="1200"/>
                            </p:stCondLst>
                            <p:childTnLst>
                              <p:par>
                                <p:cTn id="24" presetID="6"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700"/>
                                        <p:tgtEl>
                                          <p:spTgt spid="3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700"/>
                                        <p:tgtEl>
                                          <p:spTgt spid="20"/>
                                        </p:tgtEl>
                                      </p:cBhvr>
                                    </p:animEffect>
                                  </p:childTnLst>
                                </p:cTn>
                              </p:par>
                              <p:par>
                                <p:cTn id="30" presetID="6"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700"/>
                                        <p:tgtEl>
                                          <p:spTgt spid="7"/>
                                        </p:tgtEl>
                                      </p:cBhvr>
                                    </p:animEffect>
                                  </p:childTnLst>
                                </p:cTn>
                              </p:par>
                            </p:childTnLst>
                          </p:cTn>
                        </p:par>
                        <p:par>
                          <p:cTn id="33" fill="hold">
                            <p:stCondLst>
                              <p:cond delay="1900"/>
                            </p:stCondLst>
                            <p:childTnLst>
                              <p:par>
                                <p:cTn id="34" presetID="6" presetClass="entr" presetSubtype="16"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700"/>
                                        <p:tgtEl>
                                          <p:spTgt spid="3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700"/>
                                        <p:tgtEl>
                                          <p:spTgt spid="13"/>
                                        </p:tgtEl>
                                      </p:cBhvr>
                                    </p:animEffect>
                                  </p:childTnLst>
                                </p:cTn>
                              </p:par>
                              <p:par>
                                <p:cTn id="40" presetID="6"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700"/>
                                        <p:tgtEl>
                                          <p:spTgt spid="10"/>
                                        </p:tgtEl>
                                      </p:cBhvr>
                                    </p:animEffect>
                                  </p:childTnLst>
                                </p:cTn>
                              </p:par>
                            </p:childTnLst>
                          </p:cTn>
                        </p:par>
                        <p:par>
                          <p:cTn id="43" fill="hold">
                            <p:stCondLst>
                              <p:cond delay="2600"/>
                            </p:stCondLst>
                            <p:childTnLst>
                              <p:par>
                                <p:cTn id="44" presetID="6" presetClass="entr" presetSubtype="16"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in)">
                                      <p:cBhvr>
                                        <p:cTn id="46" dur="700"/>
                                        <p:tgtEl>
                                          <p:spTgt spid="3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ircle(in)">
                                      <p:cBhvr>
                                        <p:cTn id="49" dur="700"/>
                                        <p:tgtEl>
                                          <p:spTgt spid="14"/>
                                        </p:tgtEl>
                                      </p:cBhvr>
                                    </p:animEffect>
                                  </p:childTnLst>
                                </p:cTn>
                              </p:par>
                              <p:par>
                                <p:cTn id="50" presetID="6"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700"/>
                                        <p:tgtEl>
                                          <p:spTgt spid="11"/>
                                        </p:tgtEl>
                                      </p:cBhvr>
                                    </p:animEffect>
                                  </p:childTnLst>
                                </p:cTn>
                              </p:par>
                            </p:childTnLst>
                          </p:cTn>
                        </p:par>
                        <p:par>
                          <p:cTn id="53" fill="hold">
                            <p:stCondLst>
                              <p:cond delay="3300"/>
                            </p:stCondLst>
                            <p:childTnLst>
                              <p:par>
                                <p:cTn id="54" presetID="2" presetClass="entr" presetSubtype="4"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par>
                          <p:cTn id="62" fill="hold">
                            <p:stCondLst>
                              <p:cond delay="3800"/>
                            </p:stCondLst>
                            <p:childTnLst>
                              <p:par>
                                <p:cTn id="63" presetID="6" presetClass="entr" presetSubtype="16" fill="hold"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circle(in)">
                                      <p:cBhvr>
                                        <p:cTn id="65" dur="700"/>
                                        <p:tgtEl>
                                          <p:spTgt spid="40"/>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circle(in)">
                                      <p:cBhvr>
                                        <p:cTn id="68" dur="700"/>
                                        <p:tgtEl>
                                          <p:spTgt spid="22"/>
                                        </p:tgtEl>
                                      </p:cBhvr>
                                    </p:animEffect>
                                  </p:childTnLst>
                                </p:cTn>
                              </p:par>
                              <p:par>
                                <p:cTn id="69" presetID="6" presetClass="entr" presetSubtype="16"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circle(in)">
                                      <p:cBhvr>
                                        <p:cTn id="71" dur="700"/>
                                        <p:tgtEl>
                                          <p:spTgt spid="5"/>
                                        </p:tgtEl>
                                      </p:cBhvr>
                                    </p:animEffect>
                                  </p:childTnLst>
                                </p:cTn>
                              </p:par>
                            </p:childTnLst>
                          </p:cTn>
                        </p:par>
                        <p:par>
                          <p:cTn id="72" fill="hold">
                            <p:stCondLst>
                              <p:cond delay="4500"/>
                            </p:stCondLst>
                            <p:childTnLst>
                              <p:par>
                                <p:cTn id="73" presetID="6" presetClass="entr" presetSubtype="16"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circle(in)">
                                      <p:cBhvr>
                                        <p:cTn id="75" dur="700"/>
                                        <p:tgtEl>
                                          <p:spTgt spid="5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circle(in)">
                                      <p:cBhvr>
                                        <p:cTn id="78" dur="700"/>
                                        <p:tgtEl>
                                          <p:spTgt spid="23"/>
                                        </p:tgtEl>
                                      </p:cBhvr>
                                    </p:animEffect>
                                  </p:childTnLst>
                                </p:cTn>
                              </p:par>
                              <p:par>
                                <p:cTn id="79" presetID="6" presetClass="entr" presetSubtype="16"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circle(in)">
                                      <p:cBhvr>
                                        <p:cTn id="81" dur="700"/>
                                        <p:tgtEl>
                                          <p:spTgt spid="9"/>
                                        </p:tgtEl>
                                      </p:cBhvr>
                                    </p:animEffect>
                                  </p:childTnLst>
                                </p:cTn>
                              </p:par>
                            </p:childTnLst>
                          </p:cTn>
                        </p:par>
                        <p:par>
                          <p:cTn id="82" fill="hold">
                            <p:stCondLst>
                              <p:cond delay="5200"/>
                            </p:stCondLst>
                            <p:childTnLst>
                              <p:par>
                                <p:cTn id="83" presetID="6" presetClass="entr" presetSubtype="16"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circle(in)">
                                      <p:cBhvr>
                                        <p:cTn id="85" dur="700"/>
                                        <p:tgtEl>
                                          <p:spTgt spid="39"/>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ircle(in)">
                                      <p:cBhvr>
                                        <p:cTn id="88" dur="700"/>
                                        <p:tgtEl>
                                          <p:spTgt spid="24"/>
                                        </p:tgtEl>
                                      </p:cBhvr>
                                    </p:animEffect>
                                  </p:childTnLst>
                                </p:cTn>
                              </p:par>
                              <p:par>
                                <p:cTn id="89" presetID="6" presetClass="entr" presetSubtype="16"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circle(in)">
                                      <p:cBhvr>
                                        <p:cTn id="91" dur="700"/>
                                        <p:tgtEl>
                                          <p:spTgt spid="12"/>
                                        </p:tgtEl>
                                      </p:cBhvr>
                                    </p:animEffect>
                                  </p:childTnLst>
                                </p:cTn>
                              </p:par>
                            </p:childTnLst>
                          </p:cTn>
                        </p:par>
                        <p:par>
                          <p:cTn id="92" fill="hold">
                            <p:stCondLst>
                              <p:cond delay="5900"/>
                            </p:stCondLst>
                            <p:childTnLst>
                              <p:par>
                                <p:cTn id="93" presetID="10" presetClass="entr" presetSubtype="0" fill="hold" grpId="0"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2" presetClass="entr" presetSubtype="4"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additive="base">
                                        <p:cTn id="98" dur="500" fill="hold"/>
                                        <p:tgtEl>
                                          <p:spTgt spid="38"/>
                                        </p:tgtEl>
                                        <p:attrNameLst>
                                          <p:attrName>ppt_x</p:attrName>
                                        </p:attrNameLst>
                                      </p:cBhvr>
                                      <p:tavLst>
                                        <p:tav tm="0">
                                          <p:val>
                                            <p:strVal val="#ppt_x"/>
                                          </p:val>
                                        </p:tav>
                                        <p:tav tm="100000">
                                          <p:val>
                                            <p:strVal val="#ppt_x"/>
                                          </p:val>
                                        </p:tav>
                                      </p:tavLst>
                                    </p:anim>
                                    <p:anim calcmode="lin" valueType="num">
                                      <p:cBhvr additive="base">
                                        <p:cTn id="99" dur="500" fill="hold"/>
                                        <p:tgtEl>
                                          <p:spTgt spid="38"/>
                                        </p:tgtEl>
                                        <p:attrNameLst>
                                          <p:attrName>ppt_y</p:attrName>
                                        </p:attrNameLst>
                                      </p:cBhvr>
                                      <p:tavLst>
                                        <p:tav tm="0">
                                          <p:val>
                                            <p:strVal val="1+#ppt_h/2"/>
                                          </p:val>
                                        </p:tav>
                                        <p:tav tm="100000">
                                          <p:val>
                                            <p:strVal val="#ppt_y"/>
                                          </p:val>
                                        </p:tav>
                                      </p:tavLst>
                                    </p:anim>
                                  </p:childTnLst>
                                </p:cTn>
                              </p:par>
                            </p:childTnLst>
                          </p:cTn>
                        </p:par>
                        <p:par>
                          <p:cTn id="100" fill="hold">
                            <p:stCondLst>
                              <p:cond delay="6400"/>
                            </p:stCondLst>
                            <p:childTnLst>
                              <p:par>
                                <p:cTn id="101" presetID="2" presetClass="entr" presetSubtype="4" fill="hold" grpId="0" nodeType="after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additive="base">
                                        <p:cTn id="111" dur="500" fill="hold"/>
                                        <p:tgtEl>
                                          <p:spTgt spid="25"/>
                                        </p:tgtEl>
                                        <p:attrNameLst>
                                          <p:attrName>ppt_x</p:attrName>
                                        </p:attrNameLst>
                                      </p:cBhvr>
                                      <p:tavLst>
                                        <p:tav tm="0">
                                          <p:val>
                                            <p:strVal val="#ppt_x"/>
                                          </p:val>
                                        </p:tav>
                                        <p:tav tm="100000">
                                          <p:val>
                                            <p:strVal val="#ppt_x"/>
                                          </p:val>
                                        </p:tav>
                                      </p:tavLst>
                                    </p:anim>
                                    <p:anim calcmode="lin" valueType="num">
                                      <p:cBhvr additive="base">
                                        <p:cTn id="112" dur="500" fill="hold"/>
                                        <p:tgtEl>
                                          <p:spTgt spid="25"/>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 calcmode="lin" valueType="num">
                                      <p:cBhvr additive="base">
                                        <p:cTn id="115" dur="500" fill="hold"/>
                                        <p:tgtEl>
                                          <p:spTgt spid="42"/>
                                        </p:tgtEl>
                                        <p:attrNameLst>
                                          <p:attrName>ppt_x</p:attrName>
                                        </p:attrNameLst>
                                      </p:cBhvr>
                                      <p:tavLst>
                                        <p:tav tm="0">
                                          <p:val>
                                            <p:strVal val="#ppt_x"/>
                                          </p:val>
                                        </p:tav>
                                        <p:tav tm="100000">
                                          <p:val>
                                            <p:strVal val="#ppt_x"/>
                                          </p:val>
                                        </p:tav>
                                      </p:tavLst>
                                    </p:anim>
                                    <p:anim calcmode="lin" valueType="num">
                                      <p:cBhvr additive="base">
                                        <p:cTn id="1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P spid="21" grpId="0" animBg="1"/>
      <p:bldP spid="22" grpId="0" animBg="1"/>
      <p:bldP spid="23" grpId="0" animBg="1"/>
      <p:bldP spid="24" grpId="0" animBg="1"/>
      <p:bldGraphic spid="35" grpId="0">
        <p:bldAsOne/>
      </p:bldGraphic>
      <p:bldP spid="17" grpId="0" animBg="1"/>
      <p:bldP spid="38" grpId="0" animBg="1"/>
      <p:bldP spid="25" grpId="0"/>
      <p:bldP spid="41"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p:cNvSpPr txBox="1"/>
          <p:nvPr/>
        </p:nvSpPr>
        <p:spPr>
          <a:xfrm>
            <a:off x="5792402" y="993150"/>
            <a:ext cx="1507957" cy="707886"/>
          </a:xfrm>
          <a:prstGeom prst="rect">
            <a:avLst/>
          </a:prstGeom>
          <a:noFill/>
        </p:spPr>
        <p:txBody>
          <a:bodyPr wrap="square" rtlCol="0">
            <a:spAutoFit/>
          </a:bodyPr>
          <a:lstStyle/>
          <a:p>
            <a:r>
              <a:rPr lang="en-US" sz="4000" dirty="0">
                <a:solidFill>
                  <a:srgbClr val="3D5265"/>
                </a:solidFill>
              </a:rPr>
              <a:t>WACC</a:t>
            </a:r>
            <a:endParaRPr lang="el-GR" sz="4000" dirty="0">
              <a:solidFill>
                <a:srgbClr val="3D5265"/>
              </a:solidFill>
            </a:endParaRPr>
          </a:p>
        </p:txBody>
      </p:sp>
      <p:grpSp>
        <p:nvGrpSpPr>
          <p:cNvPr id="46" name="Group 45"/>
          <p:cNvGrpSpPr/>
          <p:nvPr/>
        </p:nvGrpSpPr>
        <p:grpSpPr>
          <a:xfrm>
            <a:off x="8462009" y="989849"/>
            <a:ext cx="2462934" cy="2463207"/>
            <a:chOff x="9213880" y="1719489"/>
            <a:chExt cx="2462934" cy="2463207"/>
          </a:xfrm>
        </p:grpSpPr>
        <p:grpSp>
          <p:nvGrpSpPr>
            <p:cNvPr id="47" name="Group 46"/>
            <p:cNvGrpSpPr/>
            <p:nvPr/>
          </p:nvGrpSpPr>
          <p:grpSpPr>
            <a:xfrm>
              <a:off x="9437348" y="2213400"/>
              <a:ext cx="2016000" cy="1969296"/>
              <a:chOff x="9372852" y="2511648"/>
              <a:chExt cx="2016000" cy="1969296"/>
            </a:xfrm>
          </p:grpSpPr>
          <p:sp>
            <p:nvSpPr>
              <p:cNvPr id="49" name="Oval 48"/>
              <p:cNvSpPr/>
              <p:nvPr/>
            </p:nvSpPr>
            <p:spPr>
              <a:xfrm>
                <a:off x="9372852" y="2511648"/>
                <a:ext cx="2016000" cy="1969296"/>
              </a:xfrm>
              <a:prstGeom prst="ellipse">
                <a:avLst/>
              </a:prstGeom>
              <a:noFill/>
              <a:ln w="762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TextBox 49"/>
              <p:cNvSpPr txBox="1"/>
              <p:nvPr/>
            </p:nvSpPr>
            <p:spPr>
              <a:xfrm>
                <a:off x="9503848" y="3371594"/>
                <a:ext cx="1754006" cy="769441"/>
              </a:xfrm>
              <a:prstGeom prst="rect">
                <a:avLst/>
              </a:prstGeom>
              <a:noFill/>
            </p:spPr>
            <p:txBody>
              <a:bodyPr wrap="none" rtlCol="0">
                <a:spAutoFit/>
              </a:bodyPr>
              <a:lstStyle/>
              <a:p>
                <a:r>
                  <a:rPr lang="el-GR" sz="4400" dirty="0">
                    <a:solidFill>
                      <a:srgbClr val="3D5265"/>
                    </a:solidFill>
                  </a:rPr>
                  <a:t>€</a:t>
                </a:r>
                <a:r>
                  <a:rPr lang="en-US" sz="4400" dirty="0">
                    <a:solidFill>
                      <a:srgbClr val="3D5265"/>
                    </a:solidFill>
                  </a:rPr>
                  <a:t>13.92</a:t>
                </a:r>
                <a:endParaRPr lang="el-GR" sz="4400" dirty="0">
                  <a:solidFill>
                    <a:srgbClr val="3D5265"/>
                  </a:solidFill>
                </a:endParaRPr>
              </a:p>
            </p:txBody>
          </p:sp>
        </p:grpSp>
        <p:sp>
          <p:nvSpPr>
            <p:cNvPr id="48" name="TextBox 47"/>
            <p:cNvSpPr txBox="1"/>
            <p:nvPr/>
          </p:nvSpPr>
          <p:spPr>
            <a:xfrm>
              <a:off x="9213880" y="1719489"/>
              <a:ext cx="2462934" cy="461665"/>
            </a:xfrm>
            <a:prstGeom prst="rect">
              <a:avLst/>
            </a:prstGeom>
            <a:noFill/>
          </p:spPr>
          <p:txBody>
            <a:bodyPr wrap="square" rtlCol="0">
              <a:spAutoFit/>
            </a:bodyPr>
            <a:lstStyle/>
            <a:p>
              <a:pPr algn="ctr"/>
              <a:r>
                <a:rPr lang="en-US" sz="2400" dirty="0">
                  <a:solidFill>
                    <a:srgbClr val="3D5265"/>
                  </a:solidFill>
                </a:rPr>
                <a:t>DCF Target Price</a:t>
              </a:r>
              <a:endParaRPr lang="el-GR" sz="2400" dirty="0">
                <a:solidFill>
                  <a:srgbClr val="3D5265"/>
                </a:solidFill>
              </a:endParaRPr>
            </a:p>
          </p:txBody>
        </p:sp>
      </p:grpSp>
      <p:grpSp>
        <p:nvGrpSpPr>
          <p:cNvPr id="123" name="Group 122"/>
          <p:cNvGrpSpPr/>
          <p:nvPr/>
        </p:nvGrpSpPr>
        <p:grpSpPr>
          <a:xfrm>
            <a:off x="133779" y="1859462"/>
            <a:ext cx="6978223" cy="523220"/>
            <a:chOff x="133779" y="1859462"/>
            <a:chExt cx="6978223" cy="523220"/>
          </a:xfrm>
        </p:grpSpPr>
        <p:sp>
          <p:nvSpPr>
            <p:cNvPr id="6" name="TextBox 5"/>
            <p:cNvSpPr txBox="1"/>
            <p:nvPr/>
          </p:nvSpPr>
          <p:spPr>
            <a:xfrm>
              <a:off x="133779" y="1859462"/>
              <a:ext cx="912701" cy="523220"/>
            </a:xfrm>
            <a:prstGeom prst="rect">
              <a:avLst/>
            </a:prstGeom>
            <a:noFill/>
          </p:spPr>
          <p:txBody>
            <a:bodyPr wrap="square" rtlCol="0">
              <a:spAutoFit/>
            </a:bodyPr>
            <a:lstStyle/>
            <a:p>
              <a:r>
                <a:rPr lang="en-US" sz="2800" dirty="0">
                  <a:solidFill>
                    <a:srgbClr val="3D5265"/>
                  </a:solidFill>
                </a:rPr>
                <a:t>2018</a:t>
              </a:r>
              <a:endParaRPr lang="el-GR" sz="2800" dirty="0">
                <a:solidFill>
                  <a:srgbClr val="3D5265"/>
                </a:solidFill>
              </a:endParaRPr>
            </a:p>
          </p:txBody>
        </p:sp>
        <p:sp>
          <p:nvSpPr>
            <p:cNvPr id="11" name="TextBox 10"/>
            <p:cNvSpPr txBox="1"/>
            <p:nvPr/>
          </p:nvSpPr>
          <p:spPr>
            <a:xfrm>
              <a:off x="6029904" y="1859462"/>
              <a:ext cx="1082098" cy="523220"/>
            </a:xfrm>
            <a:prstGeom prst="rect">
              <a:avLst/>
            </a:prstGeom>
            <a:noFill/>
          </p:spPr>
          <p:txBody>
            <a:bodyPr wrap="square" rtlCol="0">
              <a:spAutoFit/>
            </a:bodyPr>
            <a:lstStyle/>
            <a:p>
              <a:r>
                <a:rPr lang="en-US" sz="2800" dirty="0">
                  <a:solidFill>
                    <a:srgbClr val="3D5265"/>
                  </a:solidFill>
                </a:rPr>
                <a:t>9.38%</a:t>
              </a:r>
              <a:endParaRPr lang="el-GR" sz="2800" dirty="0">
                <a:solidFill>
                  <a:srgbClr val="3D5265"/>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157" y="1915872"/>
              <a:ext cx="410400" cy="410400"/>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4076481" y="1915872"/>
              <a:ext cx="417116" cy="410400"/>
            </a:xfrm>
            <a:prstGeom prst="ellipse">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1781" y="1915872"/>
              <a:ext cx="410400" cy="410400"/>
            </a:xfrm>
            <a:prstGeom prst="rect">
              <a:avLst/>
            </a:prstGeom>
          </p:spPr>
        </p:pic>
        <p:sp>
          <p:nvSpPr>
            <p:cNvPr id="34" name="TextBox 33"/>
            <p:cNvSpPr txBox="1"/>
            <p:nvPr/>
          </p:nvSpPr>
          <p:spPr>
            <a:xfrm>
              <a:off x="3749874" y="1936406"/>
              <a:ext cx="306872" cy="369332"/>
            </a:xfrm>
            <a:prstGeom prst="rect">
              <a:avLst/>
            </a:prstGeom>
            <a:noFill/>
          </p:spPr>
          <p:txBody>
            <a:bodyPr wrap="square" rtlCol="0">
              <a:spAutoFit/>
            </a:bodyPr>
            <a:lstStyle/>
            <a:p>
              <a:r>
                <a:rPr lang="en-US" dirty="0">
                  <a:solidFill>
                    <a:srgbClr val="3D5265"/>
                  </a:solidFill>
                </a:rPr>
                <a:t>+</a:t>
              </a:r>
              <a:endParaRPr lang="el-GR" dirty="0">
                <a:solidFill>
                  <a:srgbClr val="3D5265"/>
                </a:solidFill>
              </a:endParaRPr>
            </a:p>
          </p:txBody>
        </p:sp>
        <p:sp>
          <p:nvSpPr>
            <p:cNvPr id="35" name="TextBox 34"/>
            <p:cNvSpPr txBox="1"/>
            <p:nvPr/>
          </p:nvSpPr>
          <p:spPr>
            <a:xfrm>
              <a:off x="4519253" y="1936406"/>
              <a:ext cx="306872" cy="369332"/>
            </a:xfrm>
            <a:prstGeom prst="rect">
              <a:avLst/>
            </a:prstGeom>
            <a:noFill/>
          </p:spPr>
          <p:txBody>
            <a:bodyPr wrap="square" rtlCol="0">
              <a:spAutoFit/>
            </a:bodyPr>
            <a:lstStyle/>
            <a:p>
              <a:r>
                <a:rPr lang="en-US" dirty="0">
                  <a:solidFill>
                    <a:srgbClr val="3D5265"/>
                  </a:solidFill>
                </a:rPr>
                <a:t>+</a:t>
              </a:r>
              <a:endParaRPr lang="el-GR" dirty="0">
                <a:solidFill>
                  <a:srgbClr val="3D5265"/>
                </a:solidFill>
              </a:endParaRPr>
            </a:p>
          </p:txBody>
        </p:sp>
        <p:pic>
          <p:nvPicPr>
            <p:cNvPr id="52" name="Γραφικό 92" descr="USB">
              <a:extLst>
                <a:ext uri="{FF2B5EF4-FFF2-40B4-BE49-F238E27FC236}">
                  <a16:creationId xmlns:a16="http://schemas.microsoft.com/office/drawing/2014/main" id="{39D161AF-839D-411A-B19B-57D70533427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365" t="33025" r="11357" b="13071"/>
            <a:stretch/>
          </p:blipFill>
          <p:spPr>
            <a:xfrm rot="16200000">
              <a:off x="2870806" y="1961211"/>
              <a:ext cx="144000" cy="319724"/>
            </a:xfrm>
            <a:prstGeom prst="rect">
              <a:avLst/>
            </a:prstGeom>
          </p:spPr>
        </p:pic>
        <p:cxnSp>
          <p:nvCxnSpPr>
            <p:cNvPr id="12" name="Straight Connector 11"/>
            <p:cNvCxnSpPr/>
            <p:nvPr/>
          </p:nvCxnSpPr>
          <p:spPr>
            <a:xfrm flipH="1" flipV="1">
              <a:off x="1046480" y="2121072"/>
              <a:ext cx="1736464" cy="1"/>
            </a:xfrm>
            <a:prstGeom prst="line">
              <a:avLst/>
            </a:prstGeom>
            <a:ln w="19050">
              <a:solidFill>
                <a:srgbClr val="509E2F"/>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133780" y="2787731"/>
            <a:ext cx="6978222" cy="576000"/>
            <a:chOff x="133780" y="2787731"/>
            <a:chExt cx="6978222" cy="576000"/>
          </a:xfrm>
        </p:grpSpPr>
        <p:sp>
          <p:nvSpPr>
            <p:cNvPr id="7" name="TextBox 6"/>
            <p:cNvSpPr txBox="1"/>
            <p:nvPr/>
          </p:nvSpPr>
          <p:spPr>
            <a:xfrm>
              <a:off x="133780" y="2812866"/>
              <a:ext cx="1933240" cy="523220"/>
            </a:xfrm>
            <a:prstGeom prst="rect">
              <a:avLst/>
            </a:prstGeom>
            <a:noFill/>
          </p:spPr>
          <p:txBody>
            <a:bodyPr wrap="square" rtlCol="0">
              <a:spAutoFit/>
            </a:bodyPr>
            <a:lstStyle/>
            <a:p>
              <a:r>
                <a:rPr lang="en-US" sz="2800" dirty="0">
                  <a:solidFill>
                    <a:srgbClr val="3D5265"/>
                  </a:solidFill>
                </a:rPr>
                <a:t>2019 - 2022</a:t>
              </a:r>
              <a:endParaRPr lang="el-GR" sz="2800" dirty="0">
                <a:solidFill>
                  <a:srgbClr val="3D5265"/>
                </a:solidFill>
              </a:endParaRPr>
            </a:p>
          </p:txBody>
        </p:sp>
        <p:sp>
          <p:nvSpPr>
            <p:cNvPr id="13" name="TextBox 12"/>
            <p:cNvSpPr txBox="1"/>
            <p:nvPr/>
          </p:nvSpPr>
          <p:spPr>
            <a:xfrm>
              <a:off x="6029904" y="2814121"/>
              <a:ext cx="1082098" cy="523220"/>
            </a:xfrm>
            <a:prstGeom prst="rect">
              <a:avLst/>
            </a:prstGeom>
            <a:noFill/>
          </p:spPr>
          <p:txBody>
            <a:bodyPr wrap="square" rtlCol="0">
              <a:spAutoFit/>
            </a:bodyPr>
            <a:lstStyle/>
            <a:p>
              <a:r>
                <a:rPr lang="en-US" sz="2800" dirty="0">
                  <a:solidFill>
                    <a:srgbClr val="3D5265"/>
                  </a:solidFill>
                </a:rPr>
                <a:t>9.31%</a:t>
              </a:r>
              <a:endParaRPr lang="el-GR" sz="2800" dirty="0">
                <a:solidFill>
                  <a:srgbClr val="3D5265"/>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157" y="2787731"/>
              <a:ext cx="576000" cy="5760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4686181" y="2792369"/>
              <a:ext cx="576000" cy="566725"/>
            </a:xfrm>
            <a:prstGeom prst="ellipse">
              <a:avLst/>
            </a:prstGeom>
          </p:spPr>
        </p:pic>
        <p:sp>
          <p:nvSpPr>
            <p:cNvPr id="36" name="TextBox 35"/>
            <p:cNvSpPr txBox="1"/>
            <p:nvPr/>
          </p:nvSpPr>
          <p:spPr>
            <a:xfrm>
              <a:off x="4132750" y="2891065"/>
              <a:ext cx="306872" cy="369332"/>
            </a:xfrm>
            <a:prstGeom prst="rect">
              <a:avLst/>
            </a:prstGeom>
            <a:noFill/>
          </p:spPr>
          <p:txBody>
            <a:bodyPr wrap="square" rtlCol="0">
              <a:spAutoFit/>
            </a:bodyPr>
            <a:lstStyle/>
            <a:p>
              <a:r>
                <a:rPr lang="en-US" dirty="0">
                  <a:solidFill>
                    <a:srgbClr val="3D5265"/>
                  </a:solidFill>
                </a:rPr>
                <a:t>+</a:t>
              </a:r>
              <a:endParaRPr lang="el-GR" dirty="0">
                <a:solidFill>
                  <a:srgbClr val="3D5265"/>
                </a:solidFill>
              </a:endParaRPr>
            </a:p>
          </p:txBody>
        </p:sp>
        <p:pic>
          <p:nvPicPr>
            <p:cNvPr id="60" name="Γραφικό 92" descr="USB">
              <a:extLst>
                <a:ext uri="{FF2B5EF4-FFF2-40B4-BE49-F238E27FC236}">
                  <a16:creationId xmlns:a16="http://schemas.microsoft.com/office/drawing/2014/main" id="{39D161AF-839D-411A-B19B-57D70533427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365" t="33025" r="11357" b="13071"/>
            <a:stretch/>
          </p:blipFill>
          <p:spPr>
            <a:xfrm rot="16200000">
              <a:off x="2870805" y="2915870"/>
              <a:ext cx="144000" cy="319724"/>
            </a:xfrm>
            <a:prstGeom prst="rect">
              <a:avLst/>
            </a:prstGeom>
          </p:spPr>
        </p:pic>
        <p:cxnSp>
          <p:nvCxnSpPr>
            <p:cNvPr id="74" name="Straight Connector 73"/>
            <p:cNvCxnSpPr/>
            <p:nvPr/>
          </p:nvCxnSpPr>
          <p:spPr>
            <a:xfrm flipH="1" flipV="1">
              <a:off x="2067020" y="3075731"/>
              <a:ext cx="715923" cy="1"/>
            </a:xfrm>
            <a:prstGeom prst="line">
              <a:avLst/>
            </a:prstGeom>
            <a:ln w="19050">
              <a:solidFill>
                <a:srgbClr val="509E2F"/>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33779" y="3783065"/>
            <a:ext cx="6993462" cy="576000"/>
            <a:chOff x="133779" y="3783065"/>
            <a:chExt cx="6993462" cy="576000"/>
          </a:xfrm>
        </p:grpSpPr>
        <p:sp>
          <p:nvSpPr>
            <p:cNvPr id="8" name="TextBox 7"/>
            <p:cNvSpPr txBox="1"/>
            <p:nvPr/>
          </p:nvSpPr>
          <p:spPr>
            <a:xfrm>
              <a:off x="133779" y="3809455"/>
              <a:ext cx="1491821" cy="523220"/>
            </a:xfrm>
            <a:prstGeom prst="rect">
              <a:avLst/>
            </a:prstGeom>
            <a:noFill/>
          </p:spPr>
          <p:txBody>
            <a:bodyPr wrap="square" rtlCol="0">
              <a:spAutoFit/>
            </a:bodyPr>
            <a:lstStyle/>
            <a:p>
              <a:r>
                <a:rPr lang="en-US" sz="2800" dirty="0">
                  <a:solidFill>
                    <a:srgbClr val="3D5265"/>
                  </a:solidFill>
                </a:rPr>
                <a:t>2022 - ∞ </a:t>
              </a:r>
              <a:endParaRPr lang="el-GR" sz="2800" dirty="0">
                <a:solidFill>
                  <a:srgbClr val="3D5265"/>
                </a:solidFill>
              </a:endParaRPr>
            </a:p>
          </p:txBody>
        </p:sp>
        <p:sp>
          <p:nvSpPr>
            <p:cNvPr id="14" name="TextBox 13"/>
            <p:cNvSpPr txBox="1"/>
            <p:nvPr/>
          </p:nvSpPr>
          <p:spPr>
            <a:xfrm>
              <a:off x="6012421" y="3809455"/>
              <a:ext cx="1114820" cy="523220"/>
            </a:xfrm>
            <a:prstGeom prst="rect">
              <a:avLst/>
            </a:prstGeom>
            <a:noFill/>
          </p:spPr>
          <p:txBody>
            <a:bodyPr wrap="square" rtlCol="0">
              <a:spAutoFit/>
            </a:bodyPr>
            <a:lstStyle/>
            <a:p>
              <a:r>
                <a:rPr lang="en-US" sz="2800" dirty="0">
                  <a:solidFill>
                    <a:srgbClr val="3D5265"/>
                  </a:solidFill>
                </a:rPr>
                <a:t>7.85%</a:t>
              </a:r>
              <a:endParaRPr lang="el-GR" sz="2800" dirty="0">
                <a:solidFill>
                  <a:srgbClr val="3D5265"/>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157" y="3783065"/>
              <a:ext cx="576000" cy="576000"/>
            </a:xfrm>
            <a:prstGeom prst="rect">
              <a:avLst/>
            </a:prstGeom>
          </p:spPr>
        </p:pic>
        <p:pic>
          <p:nvPicPr>
            <p:cNvPr id="24" name="Picture 2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4686181" y="3787703"/>
              <a:ext cx="576000" cy="566725"/>
            </a:xfrm>
            <a:prstGeom prst="ellipse">
              <a:avLst/>
            </a:prstGeom>
          </p:spPr>
        </p:pic>
        <p:sp>
          <p:nvSpPr>
            <p:cNvPr id="37" name="TextBox 36"/>
            <p:cNvSpPr txBox="1"/>
            <p:nvPr/>
          </p:nvSpPr>
          <p:spPr>
            <a:xfrm>
              <a:off x="4132750" y="3886399"/>
              <a:ext cx="306872" cy="369332"/>
            </a:xfrm>
            <a:prstGeom prst="rect">
              <a:avLst/>
            </a:prstGeom>
            <a:noFill/>
          </p:spPr>
          <p:txBody>
            <a:bodyPr wrap="square" rtlCol="0">
              <a:spAutoFit/>
            </a:bodyPr>
            <a:lstStyle/>
            <a:p>
              <a:r>
                <a:rPr lang="en-US" dirty="0">
                  <a:solidFill>
                    <a:srgbClr val="3D5265"/>
                  </a:solidFill>
                </a:rPr>
                <a:t>+</a:t>
              </a:r>
              <a:endParaRPr lang="el-GR" dirty="0">
                <a:solidFill>
                  <a:srgbClr val="3D5265"/>
                </a:solidFill>
              </a:endParaRPr>
            </a:p>
          </p:txBody>
        </p:sp>
        <p:pic>
          <p:nvPicPr>
            <p:cNvPr id="64" name="Γραφικό 92" descr="USB">
              <a:extLst>
                <a:ext uri="{FF2B5EF4-FFF2-40B4-BE49-F238E27FC236}">
                  <a16:creationId xmlns:a16="http://schemas.microsoft.com/office/drawing/2014/main" id="{39D161AF-839D-411A-B19B-57D70533427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365" t="33025" r="11357" b="13071"/>
            <a:stretch/>
          </p:blipFill>
          <p:spPr>
            <a:xfrm rot="16200000">
              <a:off x="2870805" y="3911203"/>
              <a:ext cx="144000" cy="319724"/>
            </a:xfrm>
            <a:prstGeom prst="rect">
              <a:avLst/>
            </a:prstGeom>
          </p:spPr>
        </p:pic>
        <p:cxnSp>
          <p:nvCxnSpPr>
            <p:cNvPr id="77" name="Straight Connector 76"/>
            <p:cNvCxnSpPr/>
            <p:nvPr/>
          </p:nvCxnSpPr>
          <p:spPr>
            <a:xfrm flipH="1">
              <a:off x="1625600" y="4071065"/>
              <a:ext cx="1157343" cy="0"/>
            </a:xfrm>
            <a:prstGeom prst="line">
              <a:avLst/>
            </a:prstGeom>
            <a:ln w="19050">
              <a:solidFill>
                <a:srgbClr val="509E2F"/>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133779" y="4796025"/>
            <a:ext cx="3225711" cy="843806"/>
            <a:chOff x="133779" y="4796025"/>
            <a:chExt cx="3225711" cy="843806"/>
          </a:xfrm>
        </p:grpSpPr>
        <p:sp>
          <p:nvSpPr>
            <p:cNvPr id="25" name="TextBox 24"/>
            <p:cNvSpPr txBox="1"/>
            <p:nvPr/>
          </p:nvSpPr>
          <p:spPr>
            <a:xfrm>
              <a:off x="2260496" y="4796025"/>
              <a:ext cx="842171" cy="400110"/>
            </a:xfrm>
            <a:prstGeom prst="rect">
              <a:avLst/>
            </a:prstGeom>
            <a:noFill/>
          </p:spPr>
          <p:txBody>
            <a:bodyPr wrap="square" rtlCol="0">
              <a:spAutoFit/>
            </a:bodyPr>
            <a:lstStyle/>
            <a:p>
              <a:r>
                <a:rPr lang="en-US" sz="2000" dirty="0">
                  <a:solidFill>
                    <a:srgbClr val="3D5265"/>
                  </a:solidFill>
                </a:rPr>
                <a:t>9.02%</a:t>
              </a:r>
              <a:endParaRPr lang="el-GR" sz="2000" dirty="0">
                <a:solidFill>
                  <a:srgbClr val="3D5265"/>
                </a:solidFill>
              </a:endParaRPr>
            </a:p>
          </p:txBody>
        </p:sp>
        <p:sp>
          <p:nvSpPr>
            <p:cNvPr id="26" name="TextBox 25"/>
            <p:cNvSpPr txBox="1"/>
            <p:nvPr/>
          </p:nvSpPr>
          <p:spPr>
            <a:xfrm>
              <a:off x="133779" y="4796025"/>
              <a:ext cx="2130185" cy="400110"/>
            </a:xfrm>
            <a:prstGeom prst="rect">
              <a:avLst/>
            </a:prstGeom>
            <a:noFill/>
          </p:spPr>
          <p:txBody>
            <a:bodyPr wrap="square" rtlCol="0">
              <a:spAutoFit/>
            </a:bodyPr>
            <a:lstStyle/>
            <a:p>
              <a:r>
                <a:rPr lang="en-US" sz="2000" dirty="0">
                  <a:solidFill>
                    <a:srgbClr val="3D5265"/>
                  </a:solidFill>
                </a:rPr>
                <a:t>Greek MRP</a:t>
              </a:r>
              <a:endParaRPr lang="el-GR" sz="2000" dirty="0">
                <a:solidFill>
                  <a:srgbClr val="3D5265"/>
                </a:solidFill>
              </a:endParaRPr>
            </a:p>
          </p:txBody>
        </p:sp>
        <p:sp>
          <p:nvSpPr>
            <p:cNvPr id="29" name="TextBox 28"/>
            <p:cNvSpPr txBox="1"/>
            <p:nvPr/>
          </p:nvSpPr>
          <p:spPr>
            <a:xfrm>
              <a:off x="133779" y="5239721"/>
              <a:ext cx="1819283" cy="400110"/>
            </a:xfrm>
            <a:prstGeom prst="rect">
              <a:avLst/>
            </a:prstGeom>
            <a:noFill/>
          </p:spPr>
          <p:txBody>
            <a:bodyPr wrap="square" rtlCol="0">
              <a:spAutoFit/>
            </a:bodyPr>
            <a:lstStyle/>
            <a:p>
              <a:r>
                <a:rPr lang="en-US" sz="2000" dirty="0">
                  <a:solidFill>
                    <a:srgbClr val="3D5265"/>
                  </a:solidFill>
                </a:rPr>
                <a:t>Romanian MRP</a:t>
              </a:r>
              <a:endParaRPr lang="el-GR" sz="2000" dirty="0">
                <a:solidFill>
                  <a:srgbClr val="3D5265"/>
                </a:solidFill>
              </a:endParaRPr>
            </a:p>
          </p:txBody>
        </p:sp>
        <p:sp>
          <p:nvSpPr>
            <p:cNvPr id="30" name="TextBox 29"/>
            <p:cNvSpPr txBox="1"/>
            <p:nvPr/>
          </p:nvSpPr>
          <p:spPr>
            <a:xfrm>
              <a:off x="2230389" y="5239721"/>
              <a:ext cx="872278" cy="400110"/>
            </a:xfrm>
            <a:prstGeom prst="rect">
              <a:avLst/>
            </a:prstGeom>
            <a:noFill/>
          </p:spPr>
          <p:txBody>
            <a:bodyPr wrap="square" rtlCol="0">
              <a:spAutoFit/>
            </a:bodyPr>
            <a:lstStyle/>
            <a:p>
              <a:r>
                <a:rPr lang="en-US" sz="2000" dirty="0">
                  <a:solidFill>
                    <a:srgbClr val="3D5265"/>
                  </a:solidFill>
                </a:rPr>
                <a:t>7.46%</a:t>
              </a:r>
              <a:endParaRPr lang="el-GR" sz="2000" dirty="0">
                <a:solidFill>
                  <a:srgbClr val="3D5265"/>
                </a:solidFill>
              </a:endParaRPr>
            </a:p>
          </p:txBody>
        </p:sp>
        <p:sp>
          <p:nvSpPr>
            <p:cNvPr id="80" name="Right Brace 79"/>
            <p:cNvSpPr/>
            <p:nvPr/>
          </p:nvSpPr>
          <p:spPr>
            <a:xfrm>
              <a:off x="3055282" y="4918523"/>
              <a:ext cx="304208" cy="614704"/>
            </a:xfrm>
            <a:prstGeom prst="rightBrace">
              <a:avLst/>
            </a:prstGeom>
            <a:ln>
              <a:solidFill>
                <a:srgbClr val="3B61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srgbClr val="3D5265"/>
                </a:solidFill>
              </a:endParaRPr>
            </a:p>
          </p:txBody>
        </p:sp>
      </p:grpSp>
      <p:sp>
        <p:nvSpPr>
          <p:cNvPr id="84" name="Rounded Rectangle 83"/>
          <p:cNvSpPr/>
          <p:nvPr/>
        </p:nvSpPr>
        <p:spPr>
          <a:xfrm>
            <a:off x="3721795" y="4937875"/>
            <a:ext cx="1116000" cy="576000"/>
          </a:xfrm>
          <a:prstGeom prst="roundRect">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Avg. MRP </a:t>
            </a:r>
            <a:r>
              <a:rPr lang="en-US" sz="2400" dirty="0"/>
              <a:t>8.59%</a:t>
            </a:r>
            <a:endParaRPr lang="el-GR" sz="2400" dirty="0"/>
          </a:p>
        </p:txBody>
      </p:sp>
      <p:sp>
        <p:nvSpPr>
          <p:cNvPr id="90" name="Rounded Rectangle 89"/>
          <p:cNvSpPr/>
          <p:nvPr/>
        </p:nvSpPr>
        <p:spPr>
          <a:xfrm>
            <a:off x="5940015" y="4937875"/>
            <a:ext cx="1116000" cy="576000"/>
          </a:xfrm>
          <a:prstGeom prst="roundRect">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Cost of equity</a:t>
            </a:r>
            <a:r>
              <a:rPr lang="en-US" sz="1400" dirty="0"/>
              <a:t> </a:t>
            </a:r>
            <a:r>
              <a:rPr lang="en-US" sz="2400" dirty="0"/>
              <a:t>9.60%</a:t>
            </a:r>
            <a:endParaRPr lang="el-GR" sz="2400" dirty="0"/>
          </a:p>
        </p:txBody>
      </p:sp>
      <p:cxnSp>
        <p:nvCxnSpPr>
          <p:cNvPr id="94" name="Straight Arrow Connector 93"/>
          <p:cNvCxnSpPr>
            <a:stCxn id="84" idx="3"/>
            <a:endCxn id="90" idx="1"/>
          </p:cNvCxnSpPr>
          <p:nvPr/>
        </p:nvCxnSpPr>
        <p:spPr>
          <a:xfrm>
            <a:off x="4837795" y="5225875"/>
            <a:ext cx="1102220" cy="0"/>
          </a:xfrm>
          <a:prstGeom prst="straightConnector1">
            <a:avLst/>
          </a:prstGeom>
          <a:ln w="12700">
            <a:solidFill>
              <a:srgbClr val="509E2F"/>
            </a:solidFill>
            <a:tailEnd type="triangle"/>
          </a:ln>
        </p:spPr>
        <p:style>
          <a:lnRef idx="1">
            <a:schemeClr val="accent1"/>
          </a:lnRef>
          <a:fillRef idx="0">
            <a:schemeClr val="accent1"/>
          </a:fillRef>
          <a:effectRef idx="0">
            <a:schemeClr val="accent1"/>
          </a:effectRef>
          <a:fontRef idx="minor">
            <a:schemeClr val="tx1"/>
          </a:fontRef>
        </p:style>
      </p:cxnSp>
      <p:sp>
        <p:nvSpPr>
          <p:cNvPr id="112" name="Rounded Rectangle 111"/>
          <p:cNvSpPr/>
          <p:nvPr/>
        </p:nvSpPr>
        <p:spPr>
          <a:xfrm>
            <a:off x="5980761" y="3773080"/>
            <a:ext cx="1116000" cy="576000"/>
          </a:xfrm>
          <a:prstGeom prst="roundRect">
            <a:avLst/>
          </a:prstGeom>
          <a:noFill/>
          <a:ln w="28575">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113" name="Up Arrow 112"/>
          <p:cNvSpPr/>
          <p:nvPr/>
        </p:nvSpPr>
        <p:spPr>
          <a:xfrm>
            <a:off x="6435891" y="4406674"/>
            <a:ext cx="205740" cy="492442"/>
          </a:xfrm>
          <a:prstGeom prst="upArrow">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0" name="Rectangle 129"/>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DCF valuation</a:t>
            </a:r>
            <a:endParaRPr lang="el-GR"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131" name="Picture 1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sp>
        <p:nvSpPr>
          <p:cNvPr id="55" name="TextBox 54"/>
          <p:cNvSpPr txBox="1"/>
          <p:nvPr/>
        </p:nvSpPr>
        <p:spPr>
          <a:xfrm>
            <a:off x="8781307" y="5593162"/>
            <a:ext cx="3385293" cy="338554"/>
          </a:xfrm>
          <a:prstGeom prst="rect">
            <a:avLst/>
          </a:prstGeom>
          <a:noFill/>
        </p:spPr>
        <p:txBody>
          <a:bodyPr wrap="square" rtlCol="0">
            <a:spAutoFit/>
          </a:bodyPr>
          <a:lstStyle/>
          <a:p>
            <a:r>
              <a:rPr lang="en-US" sz="1600" i="1" dirty="0">
                <a:solidFill>
                  <a:srgbClr val="3D5265"/>
                </a:solidFill>
              </a:rPr>
              <a:t>Source: Team Assessment, Damodaran</a:t>
            </a:r>
            <a:endParaRPr lang="el-GR" sz="1600" i="1" dirty="0">
              <a:solidFill>
                <a:srgbClr val="3D5265"/>
              </a:solidFill>
            </a:endParaRPr>
          </a:p>
        </p:txBody>
      </p:sp>
      <p:grpSp>
        <p:nvGrpSpPr>
          <p:cNvPr id="56" name="Group 55"/>
          <p:cNvGrpSpPr/>
          <p:nvPr/>
        </p:nvGrpSpPr>
        <p:grpSpPr>
          <a:xfrm>
            <a:off x="1" y="5956972"/>
            <a:ext cx="12192000" cy="900000"/>
            <a:chOff x="1687" y="3895711"/>
            <a:chExt cx="12219153" cy="900000"/>
          </a:xfrm>
        </p:grpSpPr>
        <p:grpSp>
          <p:nvGrpSpPr>
            <p:cNvPr id="57" name="Group 56"/>
            <p:cNvGrpSpPr/>
            <p:nvPr/>
          </p:nvGrpSpPr>
          <p:grpSpPr>
            <a:xfrm>
              <a:off x="1687" y="3895711"/>
              <a:ext cx="12219153" cy="900000"/>
              <a:chOff x="1687" y="3895711"/>
              <a:chExt cx="12219153" cy="900000"/>
            </a:xfrm>
          </p:grpSpPr>
          <p:grpSp>
            <p:nvGrpSpPr>
              <p:cNvPr id="59" name="Group 58"/>
              <p:cNvGrpSpPr/>
              <p:nvPr/>
            </p:nvGrpSpPr>
            <p:grpSpPr>
              <a:xfrm>
                <a:off x="1687" y="3895711"/>
                <a:ext cx="3049200" cy="900000"/>
                <a:chOff x="24238" y="2446203"/>
                <a:chExt cx="3050965" cy="900000"/>
              </a:xfrm>
            </p:grpSpPr>
            <p:sp>
              <p:nvSpPr>
                <p:cNvPr id="76" name="Rectangle 75"/>
                <p:cNvSpPr/>
                <p:nvPr/>
              </p:nvSpPr>
              <p:spPr>
                <a:xfrm>
                  <a:off x="24238" y="2446203"/>
                  <a:ext cx="304112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8" name="Group 77"/>
                <p:cNvGrpSpPr/>
                <p:nvPr/>
              </p:nvGrpSpPr>
              <p:grpSpPr>
                <a:xfrm>
                  <a:off x="150361" y="2526787"/>
                  <a:ext cx="2924842" cy="711063"/>
                  <a:chOff x="150361" y="2526787"/>
                  <a:chExt cx="2924842" cy="711063"/>
                </a:xfrm>
              </p:grpSpPr>
              <p:sp>
                <p:nvSpPr>
                  <p:cNvPr id="79" name="Rectangle 78"/>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81" name="Picture 80"/>
                  <p:cNvPicPr>
                    <a:picLocks noChangeAspect="1"/>
                  </p:cNvPicPr>
                  <p:nvPr/>
                </p:nvPicPr>
                <p:blipFill rotWithShape="1">
                  <a:blip r:embed="rId12"/>
                  <a:srcRect l="13487" t="9014" r="4668" b="6431"/>
                  <a:stretch/>
                </p:blipFill>
                <p:spPr>
                  <a:xfrm>
                    <a:off x="150361" y="2526787"/>
                    <a:ext cx="698804" cy="711063"/>
                  </a:xfrm>
                  <a:prstGeom prst="rect">
                    <a:avLst/>
                  </a:prstGeom>
                </p:spPr>
              </p:pic>
            </p:grpSp>
          </p:grpSp>
          <p:grpSp>
            <p:nvGrpSpPr>
              <p:cNvPr id="61" name="Group 60"/>
              <p:cNvGrpSpPr/>
              <p:nvPr/>
            </p:nvGrpSpPr>
            <p:grpSpPr>
              <a:xfrm>
                <a:off x="3053451" y="3895711"/>
                <a:ext cx="3049200" cy="900000"/>
                <a:chOff x="4797471" y="2495879"/>
                <a:chExt cx="3106053" cy="900000"/>
              </a:xfrm>
            </p:grpSpPr>
            <p:sp>
              <p:nvSpPr>
                <p:cNvPr id="71" name="Rectangle 70"/>
                <p:cNvSpPr/>
                <p:nvPr/>
              </p:nvSpPr>
              <p:spPr>
                <a:xfrm>
                  <a:off x="4797471"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2" name="Group 71"/>
                <p:cNvGrpSpPr/>
                <p:nvPr/>
              </p:nvGrpSpPr>
              <p:grpSpPr>
                <a:xfrm>
                  <a:off x="4883097" y="2598594"/>
                  <a:ext cx="3020427" cy="672577"/>
                  <a:chOff x="3283348" y="6067447"/>
                  <a:chExt cx="3036442" cy="672577"/>
                </a:xfrm>
              </p:grpSpPr>
              <p:pic>
                <p:nvPicPr>
                  <p:cNvPr id="73"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5572" b="11164"/>
                  <a:stretch/>
                </p:blipFill>
                <p:spPr>
                  <a:xfrm>
                    <a:off x="3283348" y="6067447"/>
                    <a:ext cx="906896" cy="664433"/>
                  </a:xfrm>
                  <a:prstGeom prst="rect">
                    <a:avLst/>
                  </a:prstGeom>
                </p:spPr>
              </p:pic>
              <p:sp>
                <p:nvSpPr>
                  <p:cNvPr id="75" name="Rectangle 74"/>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62" name="Group 61"/>
              <p:cNvGrpSpPr/>
              <p:nvPr/>
            </p:nvGrpSpPr>
            <p:grpSpPr>
              <a:xfrm>
                <a:off x="6114891" y="3895711"/>
                <a:ext cx="3049202" cy="900000"/>
                <a:chOff x="4837704" y="3395879"/>
                <a:chExt cx="3106055" cy="900000"/>
              </a:xfrm>
            </p:grpSpPr>
            <p:sp>
              <p:nvSpPr>
                <p:cNvPr id="67" name="Rectangle 66"/>
                <p:cNvSpPr/>
                <p:nvPr/>
              </p:nvSpPr>
              <p:spPr>
                <a:xfrm>
                  <a:off x="4837704"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8" name="Group 67"/>
                <p:cNvGrpSpPr/>
                <p:nvPr/>
              </p:nvGrpSpPr>
              <p:grpSpPr>
                <a:xfrm>
                  <a:off x="5229682" y="3522713"/>
                  <a:ext cx="2714077" cy="646331"/>
                  <a:chOff x="6395514" y="6102673"/>
                  <a:chExt cx="2728468" cy="646331"/>
                </a:xfrm>
              </p:grpSpPr>
              <p:pic>
                <p:nvPicPr>
                  <p:cNvPr id="69" name="Picture 68"/>
                  <p:cNvPicPr preferRelativeResize="0">
                    <a:picLocks/>
                  </p:cNvPicPr>
                  <p:nvPr/>
                </p:nvPicPr>
                <p:blipFill rotWithShape="1">
                  <a:blip r:embed="rId15">
                    <a:extLst>
                      <a:ext uri="{28A0092B-C50C-407E-A947-70E740481C1C}">
                        <a14:useLocalDpi xmlns:a14="http://schemas.microsoft.com/office/drawing/2010/main" val="0"/>
                      </a:ext>
                    </a:extLst>
                  </a:blip>
                  <a:srcRect l="40956" t="39086" r="41205" b="38530"/>
                  <a:stretch/>
                </p:blipFill>
                <p:spPr>
                  <a:xfrm>
                    <a:off x="6395514" y="6113242"/>
                    <a:ext cx="722567" cy="612000"/>
                  </a:xfrm>
                  <a:prstGeom prst="rect">
                    <a:avLst/>
                  </a:prstGeom>
                </p:spPr>
              </p:pic>
              <p:sp>
                <p:nvSpPr>
                  <p:cNvPr id="70" name="Rectangle 69"/>
                  <p:cNvSpPr/>
                  <p:nvPr/>
                </p:nvSpPr>
                <p:spPr>
                  <a:xfrm>
                    <a:off x="6919413" y="6102673"/>
                    <a:ext cx="2204569"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63" name="Group 62"/>
              <p:cNvGrpSpPr/>
              <p:nvPr/>
            </p:nvGrpSpPr>
            <p:grpSpPr>
              <a:xfrm>
                <a:off x="9172840" y="3895711"/>
                <a:ext cx="3048000" cy="900000"/>
                <a:chOff x="8336280" y="5148942"/>
                <a:chExt cx="3048000" cy="900000"/>
              </a:xfrm>
            </p:grpSpPr>
            <p:sp>
              <p:nvSpPr>
                <p:cNvPr id="65" name="Rectangle 64"/>
                <p:cNvSpPr/>
                <p:nvPr/>
              </p:nvSpPr>
              <p:spPr>
                <a:xfrm>
                  <a:off x="8336280" y="5148942"/>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Rectangle 65"/>
                <p:cNvSpPr/>
                <p:nvPr/>
              </p:nvSpPr>
              <p:spPr>
                <a:xfrm>
                  <a:off x="9231480" y="5275776"/>
                  <a:ext cx="2152800" cy="646331"/>
                </a:xfrm>
                <a:prstGeom prst="rect">
                  <a:avLst/>
                </a:prstGeom>
              </p:spPr>
              <p:txBody>
                <a:bodyPr wrap="square" anchor="ctr">
                  <a:spAutoFit/>
                </a:bodyPr>
                <a:lstStyle/>
                <a:p>
                  <a:pPr lvl="0" algn="ctr">
                    <a:defRPr/>
                  </a:pPr>
                  <a:r>
                    <a:rPr lang="en-US" b="1" dirty="0">
                      <a:solidFill>
                        <a:schemeClr val="bg1"/>
                      </a:solidFill>
                    </a:rPr>
                    <a:t>Upside potential with limited risk</a:t>
                  </a:r>
                  <a:endParaRPr lang="el-GR" b="1" dirty="0">
                    <a:solidFill>
                      <a:schemeClr val="bg1"/>
                    </a:solidFill>
                  </a:endParaRPr>
                </a:p>
              </p:txBody>
            </p:sp>
          </p:grpSp>
        </p:grpSp>
        <p:pic>
          <p:nvPicPr>
            <p:cNvPr id="58" name="Picture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37588" y="3969388"/>
              <a:ext cx="559385" cy="727200"/>
            </a:xfrm>
            <a:prstGeom prst="rect">
              <a:avLst/>
            </a:prstGeom>
          </p:spPr>
        </p:pic>
      </p:grpSp>
      <p:grpSp>
        <p:nvGrpSpPr>
          <p:cNvPr id="5" name="Group 4"/>
          <p:cNvGrpSpPr/>
          <p:nvPr/>
        </p:nvGrpSpPr>
        <p:grpSpPr>
          <a:xfrm>
            <a:off x="8074662" y="3694633"/>
            <a:ext cx="3922463" cy="1876411"/>
            <a:chOff x="8074662" y="3827983"/>
            <a:chExt cx="3922463" cy="1876411"/>
          </a:xfrm>
        </p:grpSpPr>
        <p:grpSp>
          <p:nvGrpSpPr>
            <p:cNvPr id="124" name="Group 123"/>
            <p:cNvGrpSpPr/>
            <p:nvPr/>
          </p:nvGrpSpPr>
          <p:grpSpPr>
            <a:xfrm>
              <a:off x="8074662" y="3827983"/>
              <a:ext cx="3922463" cy="1225156"/>
              <a:chOff x="8074662" y="4220025"/>
              <a:chExt cx="3922463" cy="1225156"/>
            </a:xfrm>
          </p:grpSpPr>
          <p:sp>
            <p:nvSpPr>
              <p:cNvPr id="38" name="TextBox 37"/>
              <p:cNvSpPr txBox="1"/>
              <p:nvPr/>
            </p:nvSpPr>
            <p:spPr>
              <a:xfrm>
                <a:off x="8074662" y="4910360"/>
                <a:ext cx="3042934" cy="461665"/>
              </a:xfrm>
              <a:prstGeom prst="rect">
                <a:avLst/>
              </a:prstGeom>
              <a:noFill/>
            </p:spPr>
            <p:txBody>
              <a:bodyPr wrap="square" rtlCol="0">
                <a:spAutoFit/>
              </a:bodyPr>
              <a:lstStyle/>
              <a:p>
                <a:r>
                  <a:rPr lang="en-US" sz="2400" dirty="0">
                    <a:solidFill>
                      <a:srgbClr val="3D5265"/>
                    </a:solidFill>
                  </a:rPr>
                  <a:t>Terminal Growth</a:t>
                </a:r>
                <a:endParaRPr lang="el-GR" sz="2400" dirty="0">
                  <a:solidFill>
                    <a:srgbClr val="3D5265"/>
                  </a:solidFill>
                </a:endParaRPr>
              </a:p>
            </p:txBody>
          </p:sp>
          <p:sp>
            <p:nvSpPr>
              <p:cNvPr id="39" name="TextBox 38"/>
              <p:cNvSpPr txBox="1"/>
              <p:nvPr/>
            </p:nvSpPr>
            <p:spPr>
              <a:xfrm>
                <a:off x="8074662" y="4246498"/>
                <a:ext cx="2002984" cy="461665"/>
              </a:xfrm>
              <a:prstGeom prst="rect">
                <a:avLst/>
              </a:prstGeom>
              <a:noFill/>
            </p:spPr>
            <p:txBody>
              <a:bodyPr wrap="square" rtlCol="0">
                <a:spAutoFit/>
              </a:bodyPr>
              <a:lstStyle/>
              <a:p>
                <a:r>
                  <a:rPr lang="en-US" sz="2400" dirty="0">
                    <a:solidFill>
                      <a:srgbClr val="3D5265"/>
                    </a:solidFill>
                  </a:rPr>
                  <a:t>Cost of Debt</a:t>
                </a:r>
                <a:endParaRPr lang="el-GR" sz="2400" dirty="0">
                  <a:solidFill>
                    <a:srgbClr val="3D5265"/>
                  </a:solidFill>
                </a:endParaRPr>
              </a:p>
            </p:txBody>
          </p:sp>
          <p:sp>
            <p:nvSpPr>
              <p:cNvPr id="121" name="Rounded Rectangle 120"/>
              <p:cNvSpPr/>
              <p:nvPr/>
            </p:nvSpPr>
            <p:spPr>
              <a:xfrm>
                <a:off x="10881125" y="4220025"/>
                <a:ext cx="1116000" cy="576000"/>
              </a:xfrm>
              <a:prstGeom prst="roundRect">
                <a:avLst/>
              </a:prstGeom>
              <a:no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D5265"/>
                    </a:solidFill>
                  </a:rPr>
                  <a:t>3.36%</a:t>
                </a:r>
                <a:endParaRPr lang="el-GR" sz="2400" dirty="0">
                  <a:solidFill>
                    <a:srgbClr val="3D5265"/>
                  </a:solidFill>
                </a:endParaRPr>
              </a:p>
            </p:txBody>
          </p:sp>
          <p:sp>
            <p:nvSpPr>
              <p:cNvPr id="122" name="Rounded Rectangle 121"/>
              <p:cNvSpPr/>
              <p:nvPr/>
            </p:nvSpPr>
            <p:spPr>
              <a:xfrm>
                <a:off x="10881125" y="4869181"/>
                <a:ext cx="1116000" cy="576000"/>
              </a:xfrm>
              <a:prstGeom prst="roundRect">
                <a:avLst/>
              </a:prstGeom>
              <a:no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D5265"/>
                    </a:solidFill>
                  </a:rPr>
                  <a:t>1.60%</a:t>
                </a:r>
                <a:endParaRPr lang="el-GR" sz="2400" dirty="0">
                  <a:solidFill>
                    <a:srgbClr val="3D5265"/>
                  </a:solidFill>
                </a:endParaRPr>
              </a:p>
            </p:txBody>
          </p:sp>
        </p:grpSp>
        <p:sp>
          <p:nvSpPr>
            <p:cNvPr id="82" name="TextBox 81"/>
            <p:cNvSpPr txBox="1"/>
            <p:nvPr/>
          </p:nvSpPr>
          <p:spPr>
            <a:xfrm>
              <a:off x="8074662" y="5152803"/>
              <a:ext cx="2002984" cy="461665"/>
            </a:xfrm>
            <a:prstGeom prst="rect">
              <a:avLst/>
            </a:prstGeom>
            <a:noFill/>
          </p:spPr>
          <p:txBody>
            <a:bodyPr wrap="square" rtlCol="0">
              <a:spAutoFit/>
            </a:bodyPr>
            <a:lstStyle/>
            <a:p>
              <a:r>
                <a:rPr lang="en-US" sz="2400" dirty="0">
                  <a:solidFill>
                    <a:srgbClr val="3D5265"/>
                  </a:solidFill>
                </a:rPr>
                <a:t>Beta</a:t>
              </a:r>
              <a:endParaRPr lang="el-GR" sz="2400" dirty="0">
                <a:solidFill>
                  <a:srgbClr val="3D5265"/>
                </a:solidFill>
              </a:endParaRPr>
            </a:p>
          </p:txBody>
        </p:sp>
        <p:sp>
          <p:nvSpPr>
            <p:cNvPr id="83" name="Rounded Rectangle 82"/>
            <p:cNvSpPr/>
            <p:nvPr/>
          </p:nvSpPr>
          <p:spPr>
            <a:xfrm>
              <a:off x="10881125" y="5128394"/>
              <a:ext cx="1116000" cy="576000"/>
            </a:xfrm>
            <a:prstGeom prst="roundRect">
              <a:avLst/>
            </a:prstGeom>
            <a:no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D5265"/>
                  </a:solidFill>
                </a:rPr>
                <a:t>0.93</a:t>
              </a:r>
              <a:endParaRPr lang="el-GR" sz="2400" dirty="0">
                <a:solidFill>
                  <a:srgbClr val="3D5265"/>
                </a:solidFill>
              </a:endParaRPr>
            </a:p>
          </p:txBody>
        </p:sp>
      </p:grpSp>
      <p:pic>
        <p:nvPicPr>
          <p:cNvPr id="85" name="Εικόνα 77">
            <a:extLst>
              <a:ext uri="{FF2B5EF4-FFF2-40B4-BE49-F238E27FC236}">
                <a16:creationId xmlns:a16="http://schemas.microsoft.com/office/drawing/2014/main" id="{24589396-4F4A-4EC6-931D-91C49945020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22979"/>
          <a:stretch/>
        </p:blipFill>
        <p:spPr>
          <a:xfrm>
            <a:off x="9133417" y="1811516"/>
            <a:ext cx="1120118" cy="619111"/>
          </a:xfrm>
          <a:prstGeom prst="rect">
            <a:avLst/>
          </a:prstGeom>
        </p:spPr>
      </p:pic>
    </p:spTree>
    <p:extLst>
      <p:ext uri="{BB962C8B-B14F-4D97-AF65-F5344CB8AC3E}">
        <p14:creationId xmlns:p14="http://schemas.microsoft.com/office/powerpoint/2010/main" val="117166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800"/>
                                        <p:tgtEl>
                                          <p:spTgt spid="123"/>
                                        </p:tgtEl>
                                      </p:cBhvr>
                                    </p:animEffect>
                                  </p:childTnLst>
                                </p:cTn>
                              </p:par>
                            </p:childTnLst>
                          </p:cTn>
                        </p:par>
                        <p:par>
                          <p:cTn id="8" fill="hold">
                            <p:stCondLst>
                              <p:cond delay="800"/>
                            </p:stCondLst>
                            <p:childTnLst>
                              <p:par>
                                <p:cTn id="9" presetID="22" presetClass="entr" presetSubtype="8" fill="hold" nodeType="afterEffect">
                                  <p:stCondLst>
                                    <p:cond delay="0"/>
                                  </p:stCondLst>
                                  <p:childTnLst>
                                    <p:set>
                                      <p:cBhvr>
                                        <p:cTn id="10" dur="1" fill="hold">
                                          <p:stCondLst>
                                            <p:cond delay="0"/>
                                          </p:stCondLst>
                                        </p:cTn>
                                        <p:tgtEl>
                                          <p:spTgt spid="125"/>
                                        </p:tgtEl>
                                        <p:attrNameLst>
                                          <p:attrName>style.visibility</p:attrName>
                                        </p:attrNameLst>
                                      </p:cBhvr>
                                      <p:to>
                                        <p:strVal val="visible"/>
                                      </p:to>
                                    </p:set>
                                    <p:animEffect transition="in" filter="wipe(left)">
                                      <p:cBhvr>
                                        <p:cTn id="11" dur="800"/>
                                        <p:tgtEl>
                                          <p:spTgt spid="125"/>
                                        </p:tgtEl>
                                      </p:cBhvr>
                                    </p:animEffect>
                                  </p:childTnLst>
                                </p:cTn>
                              </p:par>
                            </p:childTnLst>
                          </p:cTn>
                        </p:par>
                        <p:par>
                          <p:cTn id="12" fill="hold">
                            <p:stCondLst>
                              <p:cond delay="1600"/>
                            </p:stCondLst>
                            <p:childTnLst>
                              <p:par>
                                <p:cTn id="13" presetID="22" presetClass="entr" presetSubtype="8" fill="hold" nodeType="after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wipe(left)">
                                      <p:cBhvr>
                                        <p:cTn id="15" dur="800"/>
                                        <p:tgtEl>
                                          <p:spTgt spid="126"/>
                                        </p:tgtEl>
                                      </p:cBhvr>
                                    </p:animEffect>
                                  </p:childTnLst>
                                </p:cTn>
                              </p:par>
                            </p:childTnLst>
                          </p:cTn>
                        </p:par>
                        <p:par>
                          <p:cTn id="16" fill="hold">
                            <p:stCondLst>
                              <p:cond delay="2400"/>
                            </p:stCondLst>
                            <p:childTnLst>
                              <p:par>
                                <p:cTn id="17" presetID="42" presetClass="entr" presetSubtype="0" fill="hold" nodeType="afterEffect">
                                  <p:stCondLst>
                                    <p:cond delay="100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700"/>
                                        <p:tgtEl>
                                          <p:spTgt spid="128"/>
                                        </p:tgtEl>
                                      </p:cBhvr>
                                    </p:animEffect>
                                    <p:anim calcmode="lin" valueType="num">
                                      <p:cBhvr>
                                        <p:cTn id="20" dur="700" fill="hold"/>
                                        <p:tgtEl>
                                          <p:spTgt spid="128"/>
                                        </p:tgtEl>
                                        <p:attrNameLst>
                                          <p:attrName>ppt_x</p:attrName>
                                        </p:attrNameLst>
                                      </p:cBhvr>
                                      <p:tavLst>
                                        <p:tav tm="0">
                                          <p:val>
                                            <p:strVal val="#ppt_x"/>
                                          </p:val>
                                        </p:tav>
                                        <p:tav tm="100000">
                                          <p:val>
                                            <p:strVal val="#ppt_x"/>
                                          </p:val>
                                        </p:tav>
                                      </p:tavLst>
                                    </p:anim>
                                    <p:anim calcmode="lin" valueType="num">
                                      <p:cBhvr>
                                        <p:cTn id="21" dur="700" fill="hold"/>
                                        <p:tgtEl>
                                          <p:spTgt spid="128"/>
                                        </p:tgtEl>
                                        <p:attrNameLst>
                                          <p:attrName>ppt_y</p:attrName>
                                        </p:attrNameLst>
                                      </p:cBhvr>
                                      <p:tavLst>
                                        <p:tav tm="0">
                                          <p:val>
                                            <p:strVal val="#ppt_y+.1"/>
                                          </p:val>
                                        </p:tav>
                                        <p:tav tm="100000">
                                          <p:val>
                                            <p:strVal val="#ppt_y"/>
                                          </p:val>
                                        </p:tav>
                                      </p:tavLst>
                                    </p:anim>
                                  </p:childTnLst>
                                </p:cTn>
                              </p:par>
                            </p:childTnLst>
                          </p:cTn>
                        </p:par>
                        <p:par>
                          <p:cTn id="22" fill="hold">
                            <p:stCondLst>
                              <p:cond delay="4100"/>
                            </p:stCondLst>
                            <p:childTnLst>
                              <p:par>
                                <p:cTn id="23" presetID="1" presetClass="entr" presetSubtype="0"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4100"/>
                            </p:stCondLst>
                            <p:childTnLst>
                              <p:par>
                                <p:cTn id="26" presetID="1" presetClass="entr" presetSubtype="0" fill="hold" nodeType="afterEffect">
                                  <p:stCondLst>
                                    <p:cond delay="250"/>
                                  </p:stCondLst>
                                  <p:childTnLst>
                                    <p:set>
                                      <p:cBhvr>
                                        <p:cTn id="27" dur="1" fill="hold">
                                          <p:stCondLst>
                                            <p:cond delay="0"/>
                                          </p:stCondLst>
                                        </p:cTn>
                                        <p:tgtEl>
                                          <p:spTgt spid="94"/>
                                        </p:tgtEl>
                                        <p:attrNameLst>
                                          <p:attrName>style.visibility</p:attrName>
                                        </p:attrNameLst>
                                      </p:cBhvr>
                                      <p:to>
                                        <p:strVal val="visible"/>
                                      </p:to>
                                    </p:set>
                                  </p:childTnLst>
                                </p:cTn>
                              </p:par>
                            </p:childTnLst>
                          </p:cTn>
                        </p:par>
                        <p:par>
                          <p:cTn id="28" fill="hold">
                            <p:stCondLst>
                              <p:cond delay="4350"/>
                            </p:stCondLst>
                            <p:childTnLst>
                              <p:par>
                                <p:cTn id="29" presetID="1" presetClass="entr" presetSubtype="0" fill="hold" grpId="0" nodeType="afterEffect">
                                  <p:stCondLst>
                                    <p:cond delay="250"/>
                                  </p:stCondLst>
                                  <p:childTnLst>
                                    <p:set>
                                      <p:cBhvr>
                                        <p:cTn id="30" dur="1" fill="hold">
                                          <p:stCondLst>
                                            <p:cond delay="0"/>
                                          </p:stCondLst>
                                        </p:cTn>
                                        <p:tgtEl>
                                          <p:spTgt spid="90"/>
                                        </p:tgtEl>
                                        <p:attrNameLst>
                                          <p:attrName>style.visibility</p:attrName>
                                        </p:attrNameLst>
                                      </p:cBhvr>
                                      <p:to>
                                        <p:strVal val="visible"/>
                                      </p:to>
                                    </p:set>
                                  </p:childTnLst>
                                </p:cTn>
                              </p:par>
                            </p:childTnLst>
                          </p:cTn>
                        </p:par>
                        <p:par>
                          <p:cTn id="31" fill="hold">
                            <p:stCondLst>
                              <p:cond delay="4600"/>
                            </p:stCondLst>
                            <p:childTnLst>
                              <p:par>
                                <p:cTn id="32" presetID="1" presetClass="entr" presetSubtype="0" fill="hold" grpId="0" nodeType="afterEffect">
                                  <p:stCondLst>
                                    <p:cond delay="250"/>
                                  </p:stCondLst>
                                  <p:childTnLst>
                                    <p:set>
                                      <p:cBhvr>
                                        <p:cTn id="33" dur="1" fill="hold">
                                          <p:stCondLst>
                                            <p:cond delay="0"/>
                                          </p:stCondLst>
                                        </p:cTn>
                                        <p:tgtEl>
                                          <p:spTgt spid="113"/>
                                        </p:tgtEl>
                                        <p:attrNameLst>
                                          <p:attrName>style.visibility</p:attrName>
                                        </p:attrNameLst>
                                      </p:cBhvr>
                                      <p:to>
                                        <p:strVal val="visible"/>
                                      </p:to>
                                    </p:set>
                                  </p:childTnLst>
                                </p:cTn>
                              </p:par>
                            </p:childTnLst>
                          </p:cTn>
                        </p:par>
                        <p:par>
                          <p:cTn id="34" fill="hold">
                            <p:stCondLst>
                              <p:cond delay="4850"/>
                            </p:stCondLst>
                            <p:childTnLst>
                              <p:par>
                                <p:cTn id="35" presetID="1" presetClass="entr" presetSubtype="0" fill="hold" grpId="0" nodeType="afterEffect">
                                  <p:stCondLst>
                                    <p:cond delay="250"/>
                                  </p:stCondLst>
                                  <p:childTnLst>
                                    <p:set>
                                      <p:cBhvr>
                                        <p:cTn id="36" dur="1" fill="hold">
                                          <p:stCondLst>
                                            <p:cond delay="0"/>
                                          </p:stCondLst>
                                        </p:cTn>
                                        <p:tgtEl>
                                          <p:spTgt spid="112"/>
                                        </p:tgtEl>
                                        <p:attrNameLst>
                                          <p:attrName>style.visibility</p:attrName>
                                        </p:attrNameLst>
                                      </p:cBhvr>
                                      <p:to>
                                        <p:strVal val="visible"/>
                                      </p:to>
                                    </p:set>
                                  </p:childTnLst>
                                </p:cTn>
                              </p:par>
                              <p:par>
                                <p:cTn id="37" presetID="10" presetClass="entr" presetSubtype="0" fill="hold" nodeType="withEffect">
                                  <p:stCondLst>
                                    <p:cond delay="115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 presetClass="entr" presetSubtype="0" fill="hold" nodeType="withEffect">
                                  <p:stCondLst>
                                    <p:cond delay="1150"/>
                                  </p:stCondLst>
                                  <p:childTnLst>
                                    <p:set>
                                      <p:cBhvr>
                                        <p:cTn id="41"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0" grpId="0" animBg="1"/>
      <p:bldP spid="112" grpId="0" animBg="1"/>
      <p:bldP spid="1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Multiples valuation</a:t>
            </a:r>
            <a:endParaRPr lang="el-GR"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6" name="Straight Connector 45"/>
          <p:cNvCxnSpPr>
            <a:stCxn id="44" idx="6"/>
            <a:endCxn id="53" idx="2"/>
          </p:cNvCxnSpPr>
          <p:nvPr/>
        </p:nvCxnSpPr>
        <p:spPr>
          <a:xfrm>
            <a:off x="7613216" y="2170605"/>
            <a:ext cx="1824132" cy="1190908"/>
          </a:xfrm>
          <a:prstGeom prst="line">
            <a:avLst/>
          </a:prstGeom>
          <a:ln w="38100">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a:stCxn id="48" idx="6"/>
            <a:endCxn id="53" idx="2"/>
          </p:cNvCxnSpPr>
          <p:nvPr/>
        </p:nvCxnSpPr>
        <p:spPr>
          <a:xfrm flipV="1">
            <a:off x="7613216" y="3361513"/>
            <a:ext cx="1824132" cy="1199318"/>
          </a:xfrm>
          <a:prstGeom prst="line">
            <a:avLst/>
          </a:prstGeom>
          <a:ln w="38100">
            <a:solidFill>
              <a:srgbClr val="3D5265"/>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893455" y="4145332"/>
            <a:ext cx="1438275" cy="830997"/>
          </a:xfrm>
          <a:prstGeom prst="rect">
            <a:avLst/>
          </a:prstGeom>
          <a:noFill/>
        </p:spPr>
        <p:txBody>
          <a:bodyPr wrap="square" rtlCol="0">
            <a:spAutoFit/>
          </a:bodyPr>
          <a:lstStyle/>
          <a:p>
            <a:pPr algn="ctr"/>
            <a:r>
              <a:rPr lang="en-US" sz="2400" dirty="0">
                <a:ln>
                  <a:solidFill>
                    <a:srgbClr val="3D5265"/>
                  </a:solidFill>
                </a:ln>
                <a:solidFill>
                  <a:srgbClr val="3D5265"/>
                </a:solidFill>
              </a:rPr>
              <a:t>25th Percentile</a:t>
            </a:r>
            <a:endParaRPr lang="el-GR" sz="2400" dirty="0">
              <a:ln>
                <a:solidFill>
                  <a:srgbClr val="3D5265"/>
                </a:solidFill>
              </a:ln>
              <a:solidFill>
                <a:srgbClr val="3D5265"/>
              </a:solidFill>
            </a:endParaRPr>
          </a:p>
        </p:txBody>
      </p:sp>
      <p:sp>
        <p:nvSpPr>
          <p:cNvPr id="48" name="Oval 47"/>
          <p:cNvSpPr/>
          <p:nvPr/>
        </p:nvSpPr>
        <p:spPr>
          <a:xfrm>
            <a:off x="5597216" y="3576183"/>
            <a:ext cx="2016000" cy="1969296"/>
          </a:xfrm>
          <a:prstGeom prst="ellipse">
            <a:avLst/>
          </a:prstGeom>
          <a:noFill/>
          <a:ln w="762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TextBox 53"/>
          <p:cNvSpPr txBox="1"/>
          <p:nvPr/>
        </p:nvSpPr>
        <p:spPr>
          <a:xfrm>
            <a:off x="5799383" y="4299221"/>
            <a:ext cx="1611667" cy="523220"/>
          </a:xfrm>
          <a:prstGeom prst="rect">
            <a:avLst/>
          </a:prstGeom>
          <a:noFill/>
        </p:spPr>
        <p:txBody>
          <a:bodyPr wrap="square" rtlCol="0">
            <a:spAutoFit/>
          </a:bodyPr>
          <a:lstStyle/>
          <a:p>
            <a:pPr algn="ctr"/>
            <a:r>
              <a:rPr lang="en-US" sz="2800" dirty="0">
                <a:solidFill>
                  <a:srgbClr val="3D5265"/>
                </a:solidFill>
              </a:rPr>
              <a:t>Median</a:t>
            </a:r>
            <a:endParaRPr lang="el-GR" sz="2800" dirty="0">
              <a:solidFill>
                <a:srgbClr val="3D5265"/>
              </a:solidFill>
            </a:endParaRPr>
          </a:p>
        </p:txBody>
      </p:sp>
      <p:grpSp>
        <p:nvGrpSpPr>
          <p:cNvPr id="5" name="Group 4"/>
          <p:cNvGrpSpPr/>
          <p:nvPr/>
        </p:nvGrpSpPr>
        <p:grpSpPr>
          <a:xfrm>
            <a:off x="5597216" y="1185957"/>
            <a:ext cx="2016000" cy="1969296"/>
            <a:chOff x="5691907" y="1009223"/>
            <a:chExt cx="2016000" cy="1969296"/>
          </a:xfrm>
        </p:grpSpPr>
        <p:sp>
          <p:nvSpPr>
            <p:cNvPr id="44" name="Oval 43"/>
            <p:cNvSpPr/>
            <p:nvPr/>
          </p:nvSpPr>
          <p:spPr>
            <a:xfrm>
              <a:off x="5691907" y="1009223"/>
              <a:ext cx="2016000" cy="1969296"/>
            </a:xfrm>
            <a:prstGeom prst="ellipse">
              <a:avLst/>
            </a:prstGeom>
            <a:noFill/>
            <a:ln w="76200">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TextBox 42"/>
            <p:cNvSpPr txBox="1"/>
            <p:nvPr/>
          </p:nvSpPr>
          <p:spPr>
            <a:xfrm>
              <a:off x="5946645" y="1578372"/>
              <a:ext cx="1521275" cy="830997"/>
            </a:xfrm>
            <a:prstGeom prst="rect">
              <a:avLst/>
            </a:prstGeom>
            <a:noFill/>
          </p:spPr>
          <p:txBody>
            <a:bodyPr wrap="square" rtlCol="0">
              <a:spAutoFit/>
            </a:bodyPr>
            <a:lstStyle/>
            <a:p>
              <a:pPr algn="ctr"/>
              <a:r>
                <a:rPr lang="en-US" sz="2400" dirty="0">
                  <a:solidFill>
                    <a:srgbClr val="3D5265"/>
                  </a:solidFill>
                </a:rPr>
                <a:t>EV/EBITDA       Multiple</a:t>
              </a:r>
              <a:endParaRPr lang="el-GR" sz="2400" dirty="0">
                <a:solidFill>
                  <a:srgbClr val="3D5265"/>
                </a:solidFill>
              </a:endParaRPr>
            </a:p>
          </p:txBody>
        </p:sp>
      </p:gr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grpSp>
        <p:nvGrpSpPr>
          <p:cNvPr id="7" name="Group 6"/>
          <p:cNvGrpSpPr/>
          <p:nvPr/>
        </p:nvGrpSpPr>
        <p:grpSpPr>
          <a:xfrm>
            <a:off x="9213880" y="1534516"/>
            <a:ext cx="2462934" cy="2811645"/>
            <a:chOff x="9213880" y="1371051"/>
            <a:chExt cx="2462934" cy="2811645"/>
          </a:xfrm>
        </p:grpSpPr>
        <p:grpSp>
          <p:nvGrpSpPr>
            <p:cNvPr id="64" name="Group 63"/>
            <p:cNvGrpSpPr/>
            <p:nvPr/>
          </p:nvGrpSpPr>
          <p:grpSpPr>
            <a:xfrm>
              <a:off x="9437348" y="2213400"/>
              <a:ext cx="2016000" cy="1969296"/>
              <a:chOff x="9372852" y="2511648"/>
              <a:chExt cx="2016000" cy="1969296"/>
            </a:xfrm>
          </p:grpSpPr>
          <p:sp>
            <p:nvSpPr>
              <p:cNvPr id="53" name="Oval 52"/>
              <p:cNvSpPr/>
              <p:nvPr/>
            </p:nvSpPr>
            <p:spPr>
              <a:xfrm>
                <a:off x="9372852" y="2511648"/>
                <a:ext cx="2016000" cy="1969296"/>
              </a:xfrm>
              <a:prstGeom prst="ellipse">
                <a:avLst/>
              </a:prstGeom>
              <a:noFill/>
              <a:ln w="762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TextBox 50"/>
              <p:cNvSpPr txBox="1"/>
              <p:nvPr/>
            </p:nvSpPr>
            <p:spPr>
              <a:xfrm>
                <a:off x="9506329" y="3326245"/>
                <a:ext cx="1754006" cy="769441"/>
              </a:xfrm>
              <a:prstGeom prst="rect">
                <a:avLst/>
              </a:prstGeom>
              <a:noFill/>
            </p:spPr>
            <p:txBody>
              <a:bodyPr wrap="none" rtlCol="0">
                <a:spAutoFit/>
              </a:bodyPr>
              <a:lstStyle/>
              <a:p>
                <a:r>
                  <a:rPr lang="el-GR" sz="4400" dirty="0">
                    <a:solidFill>
                      <a:srgbClr val="3D5265"/>
                    </a:solidFill>
                  </a:rPr>
                  <a:t>€</a:t>
                </a:r>
                <a:r>
                  <a:rPr lang="en-US" sz="4400" dirty="0">
                    <a:solidFill>
                      <a:srgbClr val="3D5265"/>
                    </a:solidFill>
                  </a:rPr>
                  <a:t>13.13</a:t>
                </a:r>
                <a:endParaRPr lang="el-GR" sz="4400" dirty="0">
                  <a:solidFill>
                    <a:srgbClr val="3D5265"/>
                  </a:solidFill>
                </a:endParaRPr>
              </a:p>
            </p:txBody>
          </p:sp>
        </p:grpSp>
        <p:sp>
          <p:nvSpPr>
            <p:cNvPr id="2" name="TextBox 1"/>
            <p:cNvSpPr txBox="1"/>
            <p:nvPr/>
          </p:nvSpPr>
          <p:spPr>
            <a:xfrm>
              <a:off x="9213880" y="1371051"/>
              <a:ext cx="2462934" cy="830997"/>
            </a:xfrm>
            <a:prstGeom prst="rect">
              <a:avLst/>
            </a:prstGeom>
            <a:noFill/>
          </p:spPr>
          <p:txBody>
            <a:bodyPr wrap="square" rtlCol="0">
              <a:spAutoFit/>
            </a:bodyPr>
            <a:lstStyle/>
            <a:p>
              <a:pPr algn="ctr"/>
              <a:r>
                <a:rPr lang="en-US" sz="2400" dirty="0">
                  <a:solidFill>
                    <a:srgbClr val="3D5265"/>
                  </a:solidFill>
                </a:rPr>
                <a:t>Multiples Target Price</a:t>
              </a:r>
              <a:endParaRPr lang="el-GR" sz="2400" dirty="0">
                <a:solidFill>
                  <a:srgbClr val="3D5265"/>
                </a:solidFill>
              </a:endParaRPr>
            </a:p>
          </p:txBody>
        </p:sp>
      </p:grpSp>
      <p:sp>
        <p:nvSpPr>
          <p:cNvPr id="22" name="TextBox 21"/>
          <p:cNvSpPr txBox="1"/>
          <p:nvPr/>
        </p:nvSpPr>
        <p:spPr>
          <a:xfrm>
            <a:off x="8378162" y="5591378"/>
            <a:ext cx="3826538" cy="338554"/>
          </a:xfrm>
          <a:prstGeom prst="rect">
            <a:avLst/>
          </a:prstGeom>
          <a:noFill/>
        </p:spPr>
        <p:txBody>
          <a:bodyPr wrap="square" rtlCol="0">
            <a:spAutoFit/>
          </a:bodyPr>
          <a:lstStyle/>
          <a:p>
            <a:r>
              <a:rPr lang="en-US" sz="1600" i="1" dirty="0">
                <a:solidFill>
                  <a:srgbClr val="3D5265"/>
                </a:solidFill>
              </a:rPr>
              <a:t>Source: Team Assessment, Thomson Reuters</a:t>
            </a:r>
            <a:endParaRPr lang="el-GR" sz="1600" i="1" dirty="0">
              <a:solidFill>
                <a:srgbClr val="3D5265"/>
              </a:solidFill>
            </a:endParaRPr>
          </a:p>
        </p:txBody>
      </p:sp>
      <p:pic>
        <p:nvPicPr>
          <p:cNvPr id="112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8138" y="143173450"/>
            <a:ext cx="8886825" cy="38068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5763" y="143249650"/>
            <a:ext cx="8802687" cy="375443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B7E7E2EB-BBAB-4E1B-B07A-44A7D1E59928}"/>
              </a:ext>
            </a:extLst>
          </p:cNvPr>
          <p:cNvGrpSpPr/>
          <p:nvPr/>
        </p:nvGrpSpPr>
        <p:grpSpPr>
          <a:xfrm>
            <a:off x="1" y="5956972"/>
            <a:ext cx="12192000" cy="900000"/>
            <a:chOff x="1687" y="3895711"/>
            <a:chExt cx="12219153" cy="900000"/>
          </a:xfrm>
        </p:grpSpPr>
        <p:grpSp>
          <p:nvGrpSpPr>
            <p:cNvPr id="50" name="Group 49">
              <a:extLst>
                <a:ext uri="{FF2B5EF4-FFF2-40B4-BE49-F238E27FC236}">
                  <a16:creationId xmlns:a16="http://schemas.microsoft.com/office/drawing/2014/main" id="{8AE13BC9-91FA-4939-B2DF-3FB76A102B0E}"/>
                </a:ext>
              </a:extLst>
            </p:cNvPr>
            <p:cNvGrpSpPr/>
            <p:nvPr/>
          </p:nvGrpSpPr>
          <p:grpSpPr>
            <a:xfrm>
              <a:off x="1687" y="3895711"/>
              <a:ext cx="12219153" cy="900000"/>
              <a:chOff x="1687" y="3895711"/>
              <a:chExt cx="12219153" cy="900000"/>
            </a:xfrm>
          </p:grpSpPr>
          <p:grpSp>
            <p:nvGrpSpPr>
              <p:cNvPr id="56" name="Group 55">
                <a:extLst>
                  <a:ext uri="{FF2B5EF4-FFF2-40B4-BE49-F238E27FC236}">
                    <a16:creationId xmlns:a16="http://schemas.microsoft.com/office/drawing/2014/main" id="{30F5E5B7-8EDA-44AE-9808-B5A62F29F061}"/>
                  </a:ext>
                </a:extLst>
              </p:cNvPr>
              <p:cNvGrpSpPr/>
              <p:nvPr/>
            </p:nvGrpSpPr>
            <p:grpSpPr>
              <a:xfrm>
                <a:off x="1687" y="3895711"/>
                <a:ext cx="3049200" cy="900000"/>
                <a:chOff x="24238" y="2446203"/>
                <a:chExt cx="3050965" cy="900000"/>
              </a:xfrm>
            </p:grpSpPr>
            <p:sp>
              <p:nvSpPr>
                <p:cNvPr id="71" name="Rectangle 70">
                  <a:extLst>
                    <a:ext uri="{FF2B5EF4-FFF2-40B4-BE49-F238E27FC236}">
                      <a16:creationId xmlns:a16="http://schemas.microsoft.com/office/drawing/2014/main" id="{0A911CE2-DEB5-4517-BBB5-72C59C08D331}"/>
                    </a:ext>
                  </a:extLst>
                </p:cNvPr>
                <p:cNvSpPr/>
                <p:nvPr/>
              </p:nvSpPr>
              <p:spPr>
                <a:xfrm>
                  <a:off x="24238" y="2446203"/>
                  <a:ext cx="304112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3" name="Group 72">
                  <a:extLst>
                    <a:ext uri="{FF2B5EF4-FFF2-40B4-BE49-F238E27FC236}">
                      <a16:creationId xmlns:a16="http://schemas.microsoft.com/office/drawing/2014/main" id="{B4E0E762-E26B-444E-BED0-00CFF8054ACC}"/>
                    </a:ext>
                  </a:extLst>
                </p:cNvPr>
                <p:cNvGrpSpPr/>
                <p:nvPr/>
              </p:nvGrpSpPr>
              <p:grpSpPr>
                <a:xfrm>
                  <a:off x="150361" y="2526787"/>
                  <a:ext cx="2924842" cy="711063"/>
                  <a:chOff x="150361" y="2526787"/>
                  <a:chExt cx="2924842" cy="711063"/>
                </a:xfrm>
              </p:grpSpPr>
              <p:sp>
                <p:nvSpPr>
                  <p:cNvPr id="74" name="Rectangle 73">
                    <a:extLst>
                      <a:ext uri="{FF2B5EF4-FFF2-40B4-BE49-F238E27FC236}">
                        <a16:creationId xmlns:a16="http://schemas.microsoft.com/office/drawing/2014/main" id="{8D8D2034-A75D-4948-9B81-5C496E76995B}"/>
                      </a:ext>
                    </a:extLst>
                  </p:cNvPr>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75" name="Picture 74">
                    <a:extLst>
                      <a:ext uri="{FF2B5EF4-FFF2-40B4-BE49-F238E27FC236}">
                        <a16:creationId xmlns:a16="http://schemas.microsoft.com/office/drawing/2014/main" id="{95FB036E-AA4B-4A56-8A06-6931DE6B331B}"/>
                      </a:ext>
                    </a:extLst>
                  </p:cNvPr>
                  <p:cNvPicPr>
                    <a:picLocks noChangeAspect="1"/>
                  </p:cNvPicPr>
                  <p:nvPr/>
                </p:nvPicPr>
                <p:blipFill rotWithShape="1">
                  <a:blip r:embed="rId6"/>
                  <a:srcRect l="13487" t="9014" r="4668" b="6431"/>
                  <a:stretch/>
                </p:blipFill>
                <p:spPr>
                  <a:xfrm>
                    <a:off x="150361" y="2526787"/>
                    <a:ext cx="698804" cy="711063"/>
                  </a:xfrm>
                  <a:prstGeom prst="rect">
                    <a:avLst/>
                  </a:prstGeom>
                </p:spPr>
              </p:pic>
            </p:grpSp>
          </p:grpSp>
          <p:grpSp>
            <p:nvGrpSpPr>
              <p:cNvPr id="57" name="Group 56">
                <a:extLst>
                  <a:ext uri="{FF2B5EF4-FFF2-40B4-BE49-F238E27FC236}">
                    <a16:creationId xmlns:a16="http://schemas.microsoft.com/office/drawing/2014/main" id="{5CDFF590-5F2F-4A91-A4BD-9F0E81ED7760}"/>
                  </a:ext>
                </a:extLst>
              </p:cNvPr>
              <p:cNvGrpSpPr/>
              <p:nvPr/>
            </p:nvGrpSpPr>
            <p:grpSpPr>
              <a:xfrm>
                <a:off x="3053451" y="3895711"/>
                <a:ext cx="3049200" cy="900000"/>
                <a:chOff x="4797471" y="2495879"/>
                <a:chExt cx="3106053" cy="900000"/>
              </a:xfrm>
            </p:grpSpPr>
            <p:sp>
              <p:nvSpPr>
                <p:cNvPr id="67" name="Rectangle 66">
                  <a:extLst>
                    <a:ext uri="{FF2B5EF4-FFF2-40B4-BE49-F238E27FC236}">
                      <a16:creationId xmlns:a16="http://schemas.microsoft.com/office/drawing/2014/main" id="{4D200FF7-7A14-4404-8B22-F08137893468}"/>
                    </a:ext>
                  </a:extLst>
                </p:cNvPr>
                <p:cNvSpPr/>
                <p:nvPr/>
              </p:nvSpPr>
              <p:spPr>
                <a:xfrm>
                  <a:off x="4797471"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8" name="Group 67">
                  <a:extLst>
                    <a:ext uri="{FF2B5EF4-FFF2-40B4-BE49-F238E27FC236}">
                      <a16:creationId xmlns:a16="http://schemas.microsoft.com/office/drawing/2014/main" id="{466F4A86-0E6D-4F9C-BE8B-B71980B8C720}"/>
                    </a:ext>
                  </a:extLst>
                </p:cNvPr>
                <p:cNvGrpSpPr/>
                <p:nvPr/>
              </p:nvGrpSpPr>
              <p:grpSpPr>
                <a:xfrm>
                  <a:off x="4883097" y="2598594"/>
                  <a:ext cx="3020427" cy="672577"/>
                  <a:chOff x="3283348" y="6067447"/>
                  <a:chExt cx="3036442" cy="672577"/>
                </a:xfrm>
              </p:grpSpPr>
              <p:pic>
                <p:nvPicPr>
                  <p:cNvPr id="69" name="Γραφικό 54" descr="Μετρητής">
                    <a:extLst>
                      <a:ext uri="{FF2B5EF4-FFF2-40B4-BE49-F238E27FC236}">
                        <a16:creationId xmlns:a16="http://schemas.microsoft.com/office/drawing/2014/main" id="{13F22DDA-F85D-4C82-95B1-8D54F4D1394A}"/>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5572" b="11164"/>
                  <a:stretch/>
                </p:blipFill>
                <p:spPr>
                  <a:xfrm>
                    <a:off x="3283348" y="6067447"/>
                    <a:ext cx="906896" cy="664433"/>
                  </a:xfrm>
                  <a:prstGeom prst="rect">
                    <a:avLst/>
                  </a:prstGeom>
                </p:spPr>
              </p:pic>
              <p:sp>
                <p:nvSpPr>
                  <p:cNvPr id="70" name="Rectangle 69">
                    <a:extLst>
                      <a:ext uri="{FF2B5EF4-FFF2-40B4-BE49-F238E27FC236}">
                        <a16:creationId xmlns:a16="http://schemas.microsoft.com/office/drawing/2014/main" id="{EE9EB69B-9D7F-45D3-BA9F-4314BAA27DC6}"/>
                      </a:ext>
                    </a:extLst>
                  </p:cNvPr>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58" name="Group 57">
                <a:extLst>
                  <a:ext uri="{FF2B5EF4-FFF2-40B4-BE49-F238E27FC236}">
                    <a16:creationId xmlns:a16="http://schemas.microsoft.com/office/drawing/2014/main" id="{7C24F6BB-E8ED-4CFF-B4F9-3041F0202D8B}"/>
                  </a:ext>
                </a:extLst>
              </p:cNvPr>
              <p:cNvGrpSpPr/>
              <p:nvPr/>
            </p:nvGrpSpPr>
            <p:grpSpPr>
              <a:xfrm>
                <a:off x="6114891" y="3895711"/>
                <a:ext cx="3049202" cy="900000"/>
                <a:chOff x="4837704" y="3395879"/>
                <a:chExt cx="3106055" cy="900000"/>
              </a:xfrm>
            </p:grpSpPr>
            <p:sp>
              <p:nvSpPr>
                <p:cNvPr id="62" name="Rectangle 61">
                  <a:extLst>
                    <a:ext uri="{FF2B5EF4-FFF2-40B4-BE49-F238E27FC236}">
                      <a16:creationId xmlns:a16="http://schemas.microsoft.com/office/drawing/2014/main" id="{B1DAD45F-0534-4AD8-8824-7294699A82BE}"/>
                    </a:ext>
                  </a:extLst>
                </p:cNvPr>
                <p:cNvSpPr/>
                <p:nvPr/>
              </p:nvSpPr>
              <p:spPr>
                <a:xfrm>
                  <a:off x="4837704"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3" name="Group 62">
                  <a:extLst>
                    <a:ext uri="{FF2B5EF4-FFF2-40B4-BE49-F238E27FC236}">
                      <a16:creationId xmlns:a16="http://schemas.microsoft.com/office/drawing/2014/main" id="{0C7F0B2A-3F0E-4555-ADF4-C89DF01389DE}"/>
                    </a:ext>
                  </a:extLst>
                </p:cNvPr>
                <p:cNvGrpSpPr/>
                <p:nvPr/>
              </p:nvGrpSpPr>
              <p:grpSpPr>
                <a:xfrm>
                  <a:off x="5229682" y="3522713"/>
                  <a:ext cx="2714077" cy="646331"/>
                  <a:chOff x="6395514" y="6102673"/>
                  <a:chExt cx="2728468" cy="646331"/>
                </a:xfrm>
              </p:grpSpPr>
              <p:pic>
                <p:nvPicPr>
                  <p:cNvPr id="65" name="Picture 64">
                    <a:extLst>
                      <a:ext uri="{FF2B5EF4-FFF2-40B4-BE49-F238E27FC236}">
                        <a16:creationId xmlns:a16="http://schemas.microsoft.com/office/drawing/2014/main" id="{4DFD0339-2168-4533-99D9-7326CC865505}"/>
                      </a:ext>
                    </a:extLst>
                  </p:cNvPr>
                  <p:cNvPicPr preferRelativeResize="0">
                    <a:picLocks/>
                  </p:cNvPicPr>
                  <p:nvPr/>
                </p:nvPicPr>
                <p:blipFill rotWithShape="1">
                  <a:blip r:embed="rId9">
                    <a:extLst>
                      <a:ext uri="{28A0092B-C50C-407E-A947-70E740481C1C}">
                        <a14:useLocalDpi xmlns:a14="http://schemas.microsoft.com/office/drawing/2010/main" val="0"/>
                      </a:ext>
                    </a:extLst>
                  </a:blip>
                  <a:srcRect l="40956" t="39086" r="41205" b="38530"/>
                  <a:stretch/>
                </p:blipFill>
                <p:spPr>
                  <a:xfrm>
                    <a:off x="6395514" y="6113242"/>
                    <a:ext cx="722567" cy="612000"/>
                  </a:xfrm>
                  <a:prstGeom prst="rect">
                    <a:avLst/>
                  </a:prstGeom>
                </p:spPr>
              </p:pic>
              <p:sp>
                <p:nvSpPr>
                  <p:cNvPr id="66" name="Rectangle 65">
                    <a:extLst>
                      <a:ext uri="{FF2B5EF4-FFF2-40B4-BE49-F238E27FC236}">
                        <a16:creationId xmlns:a16="http://schemas.microsoft.com/office/drawing/2014/main" id="{E82EAF1F-11CB-4B4B-9E10-B99B6AA0AE9E}"/>
                      </a:ext>
                    </a:extLst>
                  </p:cNvPr>
                  <p:cNvSpPr/>
                  <p:nvPr/>
                </p:nvSpPr>
                <p:spPr>
                  <a:xfrm>
                    <a:off x="6919413" y="6102673"/>
                    <a:ext cx="2204569"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59" name="Group 58">
                <a:extLst>
                  <a:ext uri="{FF2B5EF4-FFF2-40B4-BE49-F238E27FC236}">
                    <a16:creationId xmlns:a16="http://schemas.microsoft.com/office/drawing/2014/main" id="{49542038-21C6-4C27-92E3-545970286D53}"/>
                  </a:ext>
                </a:extLst>
              </p:cNvPr>
              <p:cNvGrpSpPr/>
              <p:nvPr/>
            </p:nvGrpSpPr>
            <p:grpSpPr>
              <a:xfrm>
                <a:off x="9172840" y="3895711"/>
                <a:ext cx="3048000" cy="900000"/>
                <a:chOff x="8336280" y="5148942"/>
                <a:chExt cx="3048000" cy="900000"/>
              </a:xfrm>
            </p:grpSpPr>
            <p:sp>
              <p:nvSpPr>
                <p:cNvPr id="60" name="Rectangle 59">
                  <a:extLst>
                    <a:ext uri="{FF2B5EF4-FFF2-40B4-BE49-F238E27FC236}">
                      <a16:creationId xmlns:a16="http://schemas.microsoft.com/office/drawing/2014/main" id="{F4F3D54D-E724-42EA-AEF5-0EB048A5D56D}"/>
                    </a:ext>
                  </a:extLst>
                </p:cNvPr>
                <p:cNvSpPr/>
                <p:nvPr/>
              </p:nvSpPr>
              <p:spPr>
                <a:xfrm>
                  <a:off x="8336280" y="5148942"/>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Rectangle 60">
                  <a:extLst>
                    <a:ext uri="{FF2B5EF4-FFF2-40B4-BE49-F238E27FC236}">
                      <a16:creationId xmlns:a16="http://schemas.microsoft.com/office/drawing/2014/main" id="{945FED53-5C0D-4E12-B8F7-00735A49EB00}"/>
                    </a:ext>
                  </a:extLst>
                </p:cNvPr>
                <p:cNvSpPr/>
                <p:nvPr/>
              </p:nvSpPr>
              <p:spPr>
                <a:xfrm>
                  <a:off x="9231480" y="5275776"/>
                  <a:ext cx="2152800" cy="646331"/>
                </a:xfrm>
                <a:prstGeom prst="rect">
                  <a:avLst/>
                </a:prstGeom>
              </p:spPr>
              <p:txBody>
                <a:bodyPr wrap="square" anchor="ctr">
                  <a:spAutoFit/>
                </a:bodyPr>
                <a:lstStyle/>
                <a:p>
                  <a:pPr lvl="0" algn="ctr">
                    <a:defRPr/>
                  </a:pPr>
                  <a:r>
                    <a:rPr lang="en-US" b="1" dirty="0">
                      <a:solidFill>
                        <a:schemeClr val="bg1"/>
                      </a:solidFill>
                    </a:rPr>
                    <a:t>Upside potential with limited risk</a:t>
                  </a:r>
                  <a:endParaRPr lang="el-GR" b="1" dirty="0">
                    <a:solidFill>
                      <a:schemeClr val="bg1"/>
                    </a:solidFill>
                  </a:endParaRPr>
                </a:p>
              </p:txBody>
            </p:sp>
          </p:grpSp>
        </p:grpSp>
        <p:pic>
          <p:nvPicPr>
            <p:cNvPr id="55" name="Picture 54">
              <a:extLst>
                <a:ext uri="{FF2B5EF4-FFF2-40B4-BE49-F238E27FC236}">
                  <a16:creationId xmlns:a16="http://schemas.microsoft.com/office/drawing/2014/main" id="{54B4CE9F-7A4B-4FA5-8CF7-6562699ED1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7588" y="3969388"/>
              <a:ext cx="559385" cy="727200"/>
            </a:xfrm>
            <a:prstGeom prst="rect">
              <a:avLst/>
            </a:prstGeom>
          </p:spPr>
        </p:pic>
      </p:grpSp>
      <p:pic>
        <p:nvPicPr>
          <p:cNvPr id="76" name="Εικόνα 77">
            <a:extLst>
              <a:ext uri="{FF2B5EF4-FFF2-40B4-BE49-F238E27FC236}">
                <a16:creationId xmlns:a16="http://schemas.microsoft.com/office/drawing/2014/main" id="{24589396-4F4A-4EC6-931D-91C49945020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2979"/>
          <a:stretch/>
        </p:blipFill>
        <p:spPr>
          <a:xfrm>
            <a:off x="9885288" y="2640190"/>
            <a:ext cx="1120118" cy="619111"/>
          </a:xfrm>
          <a:prstGeom prst="rect">
            <a:avLst/>
          </a:prstGeom>
        </p:spPr>
      </p:pic>
      <p:pic>
        <p:nvPicPr>
          <p:cNvPr id="16" name="Picture 15"/>
          <p:cNvPicPr>
            <a:picLocks noChangeAspect="1"/>
          </p:cNvPicPr>
          <p:nvPr/>
        </p:nvPicPr>
        <p:blipFill rotWithShape="1">
          <a:blip r:embed="rId12"/>
          <a:srcRect r="2082" b="4222"/>
          <a:stretch/>
        </p:blipFill>
        <p:spPr>
          <a:xfrm>
            <a:off x="709423" y="1125217"/>
            <a:ext cx="3520503" cy="4652382"/>
          </a:xfrm>
          <a:prstGeom prst="rect">
            <a:avLst/>
          </a:prstGeom>
        </p:spPr>
      </p:pic>
    </p:spTree>
    <p:extLst>
      <p:ext uri="{BB962C8B-B14F-4D97-AF65-F5344CB8AC3E}">
        <p14:creationId xmlns:p14="http://schemas.microsoft.com/office/powerpoint/2010/main" val="27216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53" presetClass="entr" presetSubtype="16" fill="hold" grpId="1"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animEffect transition="in" filter="fade">
                                      <p:cBhvr>
                                        <p:cTn id="14" dur="500"/>
                                        <p:tgtEl>
                                          <p:spTgt spid="54"/>
                                        </p:tgtEl>
                                      </p:cBhvr>
                                    </p:animEffect>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54"/>
                                        </p:tgtEl>
                                        <p:attrNameLst>
                                          <p:attrName>ppt_w</p:attrName>
                                        </p:attrNameLst>
                                      </p:cBhvr>
                                      <p:tavLst>
                                        <p:tav tm="0">
                                          <p:val>
                                            <p:strVal val="ppt_w"/>
                                          </p:val>
                                        </p:tav>
                                        <p:tav tm="100000">
                                          <p:val>
                                            <p:fltVal val="0"/>
                                          </p:val>
                                        </p:tav>
                                      </p:tavLst>
                                    </p:anim>
                                    <p:anim calcmode="lin" valueType="num">
                                      <p:cBhvr>
                                        <p:cTn id="24" dur="500"/>
                                        <p:tgtEl>
                                          <p:spTgt spid="54"/>
                                        </p:tgtEl>
                                        <p:attrNameLst>
                                          <p:attrName>ppt_h</p:attrName>
                                        </p:attrNameLst>
                                      </p:cBhvr>
                                      <p:tavLst>
                                        <p:tav tm="0">
                                          <p:val>
                                            <p:strVal val="ppt_h"/>
                                          </p:val>
                                        </p:tav>
                                        <p:tav tm="100000">
                                          <p:val>
                                            <p:fltVal val="0"/>
                                          </p:val>
                                        </p:tav>
                                      </p:tavLst>
                                    </p:anim>
                                    <p:animEffect transition="out" filter="fade">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53" presetClass="entr" presetSubtype="16" fill="hold" grpId="0" nodeType="withEffect">
                                  <p:stCondLst>
                                    <p:cond delay="50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par>
                                <p:cTn id="32" presetID="22" presetClass="entr" presetSubtype="4" fill="hold" nodeType="withEffect">
                                  <p:stCondLst>
                                    <p:cond delay="50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1000"/>
                                        <p:tgtEl>
                                          <p:spTgt spid="47"/>
                                        </p:tgtEl>
                                      </p:cBhvr>
                                    </p:animEffect>
                                  </p:childTnLst>
                                </p:cTn>
                              </p:par>
                              <p:par>
                                <p:cTn id="35" presetID="22" presetClass="entr" presetSubtype="8" fill="hold" nodeType="withEffect">
                                  <p:stCondLst>
                                    <p:cond delay="50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par>
                                <p:cTn id="38" presetID="22" presetClass="entr" presetSubtype="4" fill="hold" nodeType="with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1000"/>
                                        <p:tgtEl>
                                          <p:spTgt spid="7"/>
                                        </p:tgtEl>
                                      </p:cBhvr>
                                    </p:animEffect>
                                  </p:childTnLst>
                                </p:cTn>
                              </p:par>
                              <p:par>
                                <p:cTn id="41" presetID="22" presetClass="entr" presetSubtype="4" fill="hold" nodeType="withEffect">
                                  <p:stCondLst>
                                    <p:cond delay="50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8" grpId="0" animBg="1"/>
      <p:bldP spid="54" grpId="0"/>
      <p:bldP spid="5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7" name="Group 16"/>
          <p:cNvGrpSpPr/>
          <p:nvPr/>
        </p:nvGrpSpPr>
        <p:grpSpPr>
          <a:xfrm>
            <a:off x="8601210" y="1361328"/>
            <a:ext cx="2584698" cy="2508437"/>
            <a:chOff x="8735001" y="1801265"/>
            <a:chExt cx="2584698" cy="2508437"/>
          </a:xfrm>
        </p:grpSpPr>
        <p:sp>
          <p:nvSpPr>
            <p:cNvPr id="2" name="TextBox 1"/>
            <p:cNvSpPr txBox="1"/>
            <p:nvPr/>
          </p:nvSpPr>
          <p:spPr>
            <a:xfrm>
              <a:off x="8735004" y="1801265"/>
              <a:ext cx="2584695" cy="408623"/>
            </a:xfrm>
            <a:prstGeom prst="roundRect">
              <a:avLst/>
            </a:prstGeom>
            <a:solidFill>
              <a:srgbClr val="3D5265"/>
            </a:solidFill>
          </p:spPr>
          <p:txBody>
            <a:bodyPr wrap="square" rtlCol="0">
              <a:spAutoFit/>
            </a:bodyPr>
            <a:lstStyle/>
            <a:p>
              <a:pPr algn="ctr"/>
              <a:r>
                <a:rPr lang="en-US" b="1" dirty="0">
                  <a:solidFill>
                    <a:schemeClr val="bg1"/>
                  </a:solidFill>
                </a:rPr>
                <a:t>Revenues</a:t>
              </a:r>
              <a:endParaRPr lang="el-GR" b="1" dirty="0">
                <a:solidFill>
                  <a:schemeClr val="bg1"/>
                </a:solidFill>
              </a:endParaRPr>
            </a:p>
          </p:txBody>
        </p:sp>
        <p:sp>
          <p:nvSpPr>
            <p:cNvPr id="11" name="TextBox 10"/>
            <p:cNvSpPr txBox="1"/>
            <p:nvPr/>
          </p:nvSpPr>
          <p:spPr>
            <a:xfrm>
              <a:off x="8735004" y="2160073"/>
              <a:ext cx="2584695" cy="369332"/>
            </a:xfrm>
            <a:prstGeom prst="rect">
              <a:avLst/>
            </a:prstGeom>
            <a:solidFill>
              <a:srgbClr val="4E6982"/>
            </a:solidFill>
          </p:spPr>
          <p:txBody>
            <a:bodyPr wrap="square" rtlCol="0">
              <a:spAutoFit/>
            </a:bodyPr>
            <a:lstStyle/>
            <a:p>
              <a:pPr algn="ctr"/>
              <a:r>
                <a:rPr lang="en-US" b="1" dirty="0">
                  <a:solidFill>
                    <a:schemeClr val="bg1"/>
                  </a:solidFill>
                </a:rPr>
                <a:t>Terminal growth</a:t>
              </a:r>
              <a:endParaRPr lang="el-GR" b="1" dirty="0">
                <a:solidFill>
                  <a:schemeClr val="bg1"/>
                </a:solidFill>
              </a:endParaRPr>
            </a:p>
          </p:txBody>
        </p:sp>
        <p:sp>
          <p:nvSpPr>
            <p:cNvPr id="12" name="TextBox 11"/>
            <p:cNvSpPr txBox="1"/>
            <p:nvPr/>
          </p:nvSpPr>
          <p:spPr>
            <a:xfrm>
              <a:off x="8735003" y="2529405"/>
              <a:ext cx="2584695" cy="369332"/>
            </a:xfrm>
            <a:prstGeom prst="rect">
              <a:avLst/>
            </a:prstGeom>
            <a:solidFill>
              <a:srgbClr val="6B89A5"/>
            </a:solidFill>
          </p:spPr>
          <p:txBody>
            <a:bodyPr wrap="square" rtlCol="0">
              <a:spAutoFit/>
            </a:bodyPr>
            <a:lstStyle/>
            <a:p>
              <a:pPr algn="ctr"/>
              <a:r>
                <a:rPr lang="en-US" b="1" dirty="0">
                  <a:solidFill>
                    <a:schemeClr val="bg1"/>
                  </a:solidFill>
                </a:rPr>
                <a:t>Personnel costs</a:t>
              </a:r>
              <a:endParaRPr lang="el-GR" b="1" dirty="0">
                <a:solidFill>
                  <a:schemeClr val="bg1"/>
                </a:solidFill>
              </a:endParaRPr>
            </a:p>
          </p:txBody>
        </p:sp>
        <p:sp>
          <p:nvSpPr>
            <p:cNvPr id="13" name="TextBox 12"/>
            <p:cNvSpPr txBox="1"/>
            <p:nvPr/>
          </p:nvSpPr>
          <p:spPr>
            <a:xfrm>
              <a:off x="8735002" y="2888213"/>
              <a:ext cx="2584696" cy="369332"/>
            </a:xfrm>
            <a:prstGeom prst="rect">
              <a:avLst/>
            </a:prstGeom>
            <a:solidFill>
              <a:srgbClr val="8FA6BB"/>
            </a:solidFill>
          </p:spPr>
          <p:txBody>
            <a:bodyPr wrap="square" rtlCol="0">
              <a:spAutoFit/>
            </a:bodyPr>
            <a:lstStyle/>
            <a:p>
              <a:pPr algn="ctr"/>
              <a:r>
                <a:rPr lang="en-US" b="1" dirty="0">
                  <a:solidFill>
                    <a:schemeClr val="bg1"/>
                  </a:solidFill>
                </a:rPr>
                <a:t>Depreciation</a:t>
              </a:r>
              <a:endParaRPr lang="el-GR" b="1" dirty="0">
                <a:solidFill>
                  <a:schemeClr val="bg1"/>
                </a:solidFill>
              </a:endParaRPr>
            </a:p>
          </p:txBody>
        </p:sp>
        <p:sp>
          <p:nvSpPr>
            <p:cNvPr id="14" name="TextBox 13"/>
            <p:cNvSpPr txBox="1"/>
            <p:nvPr/>
          </p:nvSpPr>
          <p:spPr>
            <a:xfrm>
              <a:off x="8735002" y="3257545"/>
              <a:ext cx="2584696" cy="369332"/>
            </a:xfrm>
            <a:prstGeom prst="rect">
              <a:avLst/>
            </a:prstGeom>
            <a:solidFill>
              <a:srgbClr val="6B89A5"/>
            </a:solidFill>
          </p:spPr>
          <p:txBody>
            <a:bodyPr wrap="square" rtlCol="0">
              <a:spAutoFit/>
            </a:bodyPr>
            <a:lstStyle>
              <a:defPPr>
                <a:defRPr lang="el-GR"/>
              </a:defPPr>
              <a:lvl1pPr algn="ctr">
                <a:defRPr b="1">
                  <a:solidFill>
                    <a:schemeClr val="bg1"/>
                  </a:solidFill>
                </a:defRPr>
              </a:lvl1pPr>
            </a:lstStyle>
            <a:p>
              <a:r>
                <a:rPr lang="en-US" dirty="0"/>
                <a:t>Capital Expenditure</a:t>
              </a:r>
              <a:endParaRPr lang="el-GR" dirty="0"/>
            </a:p>
          </p:txBody>
        </p:sp>
        <p:sp>
          <p:nvSpPr>
            <p:cNvPr id="15" name="TextBox 14"/>
            <p:cNvSpPr txBox="1"/>
            <p:nvPr/>
          </p:nvSpPr>
          <p:spPr>
            <a:xfrm>
              <a:off x="8735001" y="3579407"/>
              <a:ext cx="2584697" cy="369332"/>
            </a:xfrm>
            <a:prstGeom prst="rect">
              <a:avLst/>
            </a:prstGeom>
            <a:solidFill>
              <a:srgbClr val="4E6982"/>
            </a:solidFill>
          </p:spPr>
          <p:txBody>
            <a:bodyPr wrap="square" rtlCol="0">
              <a:spAutoFit/>
            </a:bodyPr>
            <a:lstStyle>
              <a:defPPr>
                <a:defRPr lang="el-GR"/>
              </a:defPPr>
              <a:lvl1pPr algn="ctr">
                <a:defRPr b="1">
                  <a:solidFill>
                    <a:schemeClr val="bg1"/>
                  </a:solidFill>
                </a:defRPr>
              </a:lvl1pPr>
            </a:lstStyle>
            <a:p>
              <a:r>
                <a:rPr lang="en-US" dirty="0"/>
                <a:t>Debt</a:t>
              </a:r>
              <a:endParaRPr lang="el-GR" dirty="0"/>
            </a:p>
          </p:txBody>
        </p:sp>
        <p:sp>
          <p:nvSpPr>
            <p:cNvPr id="16" name="TextBox 15"/>
            <p:cNvSpPr txBox="1"/>
            <p:nvPr/>
          </p:nvSpPr>
          <p:spPr>
            <a:xfrm>
              <a:off x="8735001" y="3901079"/>
              <a:ext cx="2584697" cy="408623"/>
            </a:xfrm>
            <a:prstGeom prst="roundRect">
              <a:avLst/>
            </a:prstGeom>
            <a:solidFill>
              <a:srgbClr val="3D5265"/>
            </a:solidFill>
          </p:spPr>
          <p:txBody>
            <a:bodyPr wrap="square" rtlCol="0">
              <a:spAutoFit/>
            </a:bodyPr>
            <a:lstStyle>
              <a:defPPr>
                <a:defRPr lang="el-GR"/>
              </a:defPPr>
              <a:lvl1pPr algn="ctr">
                <a:defRPr b="1">
                  <a:solidFill>
                    <a:schemeClr val="bg1"/>
                  </a:solidFill>
                </a:defRPr>
              </a:lvl1pPr>
            </a:lstStyle>
            <a:p>
              <a:r>
                <a:rPr lang="en-US" dirty="0"/>
                <a:t>Cash &amp; cash equivalents</a:t>
              </a:r>
              <a:endParaRPr lang="el-GR" dirty="0"/>
            </a:p>
          </p:txBody>
        </p:sp>
      </p:grpSp>
      <p:sp>
        <p:nvSpPr>
          <p:cNvPr id="19" name="Rectangle 18"/>
          <p:cNvSpPr/>
          <p:nvPr/>
        </p:nvSpPr>
        <p:spPr>
          <a:xfrm>
            <a:off x="0" y="-30161"/>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Risks to the target price</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80" y="126339"/>
            <a:ext cx="620321" cy="620321"/>
          </a:xfrm>
          <a:prstGeom prst="rect">
            <a:avLst/>
          </a:prstGeom>
        </p:spPr>
      </p:pic>
      <p:grpSp>
        <p:nvGrpSpPr>
          <p:cNvPr id="21" name="Group 20"/>
          <p:cNvGrpSpPr/>
          <p:nvPr/>
        </p:nvGrpSpPr>
        <p:grpSpPr>
          <a:xfrm>
            <a:off x="1" y="5956972"/>
            <a:ext cx="12192000" cy="900000"/>
            <a:chOff x="1687" y="3895711"/>
            <a:chExt cx="12219153" cy="900000"/>
          </a:xfrm>
        </p:grpSpPr>
        <p:grpSp>
          <p:nvGrpSpPr>
            <p:cNvPr id="22" name="Group 21"/>
            <p:cNvGrpSpPr/>
            <p:nvPr/>
          </p:nvGrpSpPr>
          <p:grpSpPr>
            <a:xfrm>
              <a:off x="1687" y="3895711"/>
              <a:ext cx="12219153" cy="900000"/>
              <a:chOff x="1687" y="3895711"/>
              <a:chExt cx="12219153" cy="900000"/>
            </a:xfrm>
          </p:grpSpPr>
          <p:grpSp>
            <p:nvGrpSpPr>
              <p:cNvPr id="24" name="Group 23"/>
              <p:cNvGrpSpPr/>
              <p:nvPr/>
            </p:nvGrpSpPr>
            <p:grpSpPr>
              <a:xfrm>
                <a:off x="1687" y="3895711"/>
                <a:ext cx="3049200" cy="900000"/>
                <a:chOff x="24238" y="2446203"/>
                <a:chExt cx="3050965" cy="900000"/>
              </a:xfrm>
            </p:grpSpPr>
            <p:sp>
              <p:nvSpPr>
                <p:cNvPr id="38" name="Rectangle 37"/>
                <p:cNvSpPr/>
                <p:nvPr/>
              </p:nvSpPr>
              <p:spPr>
                <a:xfrm>
                  <a:off x="24238" y="2446203"/>
                  <a:ext cx="304112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9" name="Group 38"/>
                <p:cNvGrpSpPr/>
                <p:nvPr/>
              </p:nvGrpSpPr>
              <p:grpSpPr>
                <a:xfrm>
                  <a:off x="150361" y="2526787"/>
                  <a:ext cx="2924842" cy="711063"/>
                  <a:chOff x="150361" y="2526787"/>
                  <a:chExt cx="2924842" cy="711063"/>
                </a:xfrm>
              </p:grpSpPr>
              <p:sp>
                <p:nvSpPr>
                  <p:cNvPr id="40" name="Rectangle 39"/>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41" name="Picture 40"/>
                  <p:cNvPicPr>
                    <a:picLocks noChangeAspect="1"/>
                  </p:cNvPicPr>
                  <p:nvPr/>
                </p:nvPicPr>
                <p:blipFill rotWithShape="1">
                  <a:blip r:embed="rId4"/>
                  <a:srcRect l="13487" t="9014" r="4668" b="6431"/>
                  <a:stretch/>
                </p:blipFill>
                <p:spPr>
                  <a:xfrm>
                    <a:off x="150361" y="2526787"/>
                    <a:ext cx="698804" cy="711063"/>
                  </a:xfrm>
                  <a:prstGeom prst="rect">
                    <a:avLst/>
                  </a:prstGeom>
                </p:spPr>
              </p:pic>
            </p:grpSp>
          </p:grpSp>
          <p:grpSp>
            <p:nvGrpSpPr>
              <p:cNvPr id="25" name="Group 24"/>
              <p:cNvGrpSpPr/>
              <p:nvPr/>
            </p:nvGrpSpPr>
            <p:grpSpPr>
              <a:xfrm>
                <a:off x="3053451" y="3895711"/>
                <a:ext cx="3049200" cy="900000"/>
                <a:chOff x="4797471" y="2495879"/>
                <a:chExt cx="3106053" cy="900000"/>
              </a:xfrm>
            </p:grpSpPr>
            <p:sp>
              <p:nvSpPr>
                <p:cNvPr id="34" name="Rectangle 33"/>
                <p:cNvSpPr/>
                <p:nvPr/>
              </p:nvSpPr>
              <p:spPr>
                <a:xfrm>
                  <a:off x="4797471"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5" name="Group 34"/>
                <p:cNvGrpSpPr/>
                <p:nvPr/>
              </p:nvGrpSpPr>
              <p:grpSpPr>
                <a:xfrm>
                  <a:off x="4883097" y="2598594"/>
                  <a:ext cx="3020427" cy="672577"/>
                  <a:chOff x="3283348" y="6067447"/>
                  <a:chExt cx="3036442" cy="672577"/>
                </a:xfrm>
              </p:grpSpPr>
              <p:pic>
                <p:nvPicPr>
                  <p:cNvPr id="36"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5572" b="11164"/>
                  <a:stretch/>
                </p:blipFill>
                <p:spPr>
                  <a:xfrm>
                    <a:off x="3283348" y="6067447"/>
                    <a:ext cx="906896" cy="664433"/>
                  </a:xfrm>
                  <a:prstGeom prst="rect">
                    <a:avLst/>
                  </a:prstGeom>
                </p:spPr>
              </p:pic>
              <p:sp>
                <p:nvSpPr>
                  <p:cNvPr id="37" name="Rectangle 36"/>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26" name="Group 25"/>
              <p:cNvGrpSpPr/>
              <p:nvPr/>
            </p:nvGrpSpPr>
            <p:grpSpPr>
              <a:xfrm>
                <a:off x="6114891" y="3895711"/>
                <a:ext cx="3049202" cy="900000"/>
                <a:chOff x="4837704" y="3395879"/>
                <a:chExt cx="3106055" cy="900000"/>
              </a:xfrm>
            </p:grpSpPr>
            <p:sp>
              <p:nvSpPr>
                <p:cNvPr id="30" name="Rectangle 29"/>
                <p:cNvSpPr/>
                <p:nvPr/>
              </p:nvSpPr>
              <p:spPr>
                <a:xfrm>
                  <a:off x="4837704"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1" name="Group 30"/>
                <p:cNvGrpSpPr/>
                <p:nvPr/>
              </p:nvGrpSpPr>
              <p:grpSpPr>
                <a:xfrm>
                  <a:off x="5229682" y="3522713"/>
                  <a:ext cx="2714077" cy="646331"/>
                  <a:chOff x="6395514" y="6102673"/>
                  <a:chExt cx="2728468" cy="646331"/>
                </a:xfrm>
              </p:grpSpPr>
              <p:pic>
                <p:nvPicPr>
                  <p:cNvPr id="32" name="Picture 31"/>
                  <p:cNvPicPr preferRelativeResize="0">
                    <a:picLocks/>
                  </p:cNvPicPr>
                  <p:nvPr/>
                </p:nvPicPr>
                <p:blipFill rotWithShape="1">
                  <a:blip r:embed="rId7">
                    <a:extLst>
                      <a:ext uri="{28A0092B-C50C-407E-A947-70E740481C1C}">
                        <a14:useLocalDpi xmlns:a14="http://schemas.microsoft.com/office/drawing/2010/main" val="0"/>
                      </a:ext>
                    </a:extLst>
                  </a:blip>
                  <a:srcRect l="40956" t="39086" r="41205" b="38530"/>
                  <a:stretch/>
                </p:blipFill>
                <p:spPr>
                  <a:xfrm>
                    <a:off x="6395514" y="6113242"/>
                    <a:ext cx="722567" cy="612000"/>
                  </a:xfrm>
                  <a:prstGeom prst="rect">
                    <a:avLst/>
                  </a:prstGeom>
                </p:spPr>
              </p:pic>
              <p:sp>
                <p:nvSpPr>
                  <p:cNvPr id="33" name="Rectangle 32"/>
                  <p:cNvSpPr/>
                  <p:nvPr/>
                </p:nvSpPr>
                <p:spPr>
                  <a:xfrm>
                    <a:off x="6919413" y="6102673"/>
                    <a:ext cx="2204569"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27" name="Group 26"/>
              <p:cNvGrpSpPr/>
              <p:nvPr/>
            </p:nvGrpSpPr>
            <p:grpSpPr>
              <a:xfrm>
                <a:off x="9172840" y="3895711"/>
                <a:ext cx="3048000" cy="900000"/>
                <a:chOff x="8336280" y="5148942"/>
                <a:chExt cx="3048000" cy="900000"/>
              </a:xfrm>
            </p:grpSpPr>
            <p:sp>
              <p:nvSpPr>
                <p:cNvPr id="28" name="Rectangle 27"/>
                <p:cNvSpPr/>
                <p:nvPr/>
              </p:nvSpPr>
              <p:spPr>
                <a:xfrm>
                  <a:off x="8336280" y="5148942"/>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p:cNvSpPr/>
                <p:nvPr/>
              </p:nvSpPr>
              <p:spPr>
                <a:xfrm>
                  <a:off x="9231480" y="5275776"/>
                  <a:ext cx="2152800" cy="646331"/>
                </a:xfrm>
                <a:prstGeom prst="rect">
                  <a:avLst/>
                </a:prstGeom>
              </p:spPr>
              <p:txBody>
                <a:bodyPr wrap="square" anchor="ctr">
                  <a:spAutoFit/>
                </a:bodyPr>
                <a:lstStyle/>
                <a:p>
                  <a:pPr lvl="0" algn="ctr">
                    <a:defRPr/>
                  </a:pPr>
                  <a:r>
                    <a:rPr lang="en-US" b="1" dirty="0">
                      <a:solidFill>
                        <a:schemeClr val="bg1"/>
                      </a:solidFill>
                    </a:rPr>
                    <a:t>Upside potential with limited risk</a:t>
                  </a:r>
                  <a:endParaRPr lang="el-GR" b="1" dirty="0">
                    <a:solidFill>
                      <a:schemeClr val="bg1"/>
                    </a:solidFill>
                  </a:endParaRPr>
                </a:p>
              </p:txBody>
            </p:sp>
          </p:grpSp>
        </p:gr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7588" y="3969388"/>
              <a:ext cx="559385" cy="727200"/>
            </a:xfrm>
            <a:prstGeom prst="rect">
              <a:avLst/>
            </a:prstGeom>
          </p:spPr>
        </p:pic>
      </p:grpSp>
      <p:sp>
        <p:nvSpPr>
          <p:cNvPr id="42" name="TextBox 41">
            <a:extLst>
              <a:ext uri="{FF2B5EF4-FFF2-40B4-BE49-F238E27FC236}">
                <a16:creationId xmlns:a16="http://schemas.microsoft.com/office/drawing/2014/main" id="{3F907316-9B9F-44E0-94F0-6F0C836C4746}"/>
              </a:ext>
            </a:extLst>
          </p:cNvPr>
          <p:cNvSpPr txBox="1"/>
          <p:nvPr/>
        </p:nvSpPr>
        <p:spPr>
          <a:xfrm>
            <a:off x="9849555" y="5579892"/>
            <a:ext cx="2351970"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grpSp>
        <p:nvGrpSpPr>
          <p:cNvPr id="49" name="Group 48"/>
          <p:cNvGrpSpPr/>
          <p:nvPr/>
        </p:nvGrpSpPr>
        <p:grpSpPr>
          <a:xfrm>
            <a:off x="478664" y="989467"/>
            <a:ext cx="7067648" cy="4834653"/>
            <a:chOff x="125771" y="1000766"/>
            <a:chExt cx="7239135" cy="4951959"/>
          </a:xfrm>
        </p:grpSpPr>
        <p:grpSp>
          <p:nvGrpSpPr>
            <p:cNvPr id="48" name="Group 47"/>
            <p:cNvGrpSpPr/>
            <p:nvPr/>
          </p:nvGrpSpPr>
          <p:grpSpPr>
            <a:xfrm>
              <a:off x="125771" y="1000766"/>
              <a:ext cx="7239135" cy="4824252"/>
              <a:chOff x="125771" y="1000766"/>
              <a:chExt cx="7239135" cy="4824252"/>
            </a:xfrm>
          </p:grpSpPr>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71" y="1000766"/>
                <a:ext cx="7239135" cy="4824252"/>
              </a:xfrm>
              <a:prstGeom prst="rect">
                <a:avLst/>
              </a:prstGeom>
            </p:spPr>
          </p:pic>
          <p:sp>
            <p:nvSpPr>
              <p:cNvPr id="47" name="TextBox 46"/>
              <p:cNvSpPr txBox="1"/>
              <p:nvPr/>
            </p:nvSpPr>
            <p:spPr>
              <a:xfrm>
                <a:off x="6240980" y="1800811"/>
                <a:ext cx="358175" cy="307777"/>
              </a:xfrm>
              <a:prstGeom prst="rect">
                <a:avLst/>
              </a:prstGeom>
              <a:noFill/>
            </p:spPr>
            <p:txBody>
              <a:bodyPr wrap="square" rtlCol="0">
                <a:spAutoFit/>
              </a:bodyPr>
              <a:lstStyle/>
              <a:p>
                <a:r>
                  <a:rPr lang="el-GR" sz="1400" dirty="0">
                    <a:solidFill>
                      <a:srgbClr val="040404"/>
                    </a:solidFill>
                  </a:rPr>
                  <a:t>€</a:t>
                </a:r>
                <a:endParaRPr lang="el-GR" sz="1350" dirty="0">
                  <a:solidFill>
                    <a:srgbClr val="040404"/>
                  </a:solidFill>
                </a:endParaRPr>
              </a:p>
            </p:txBody>
          </p:sp>
        </p:grpSp>
        <p:pic>
          <p:nvPicPr>
            <p:cNvPr id="45" name="Picture 44"/>
            <p:cNvPicPr>
              <a:picLocks noChangeAspect="1"/>
            </p:cNvPicPr>
            <p:nvPr/>
          </p:nvPicPr>
          <p:blipFill>
            <a:blip r:embed="rId10"/>
            <a:stretch>
              <a:fillRect/>
            </a:stretch>
          </p:blipFill>
          <p:spPr>
            <a:xfrm>
              <a:off x="388470" y="5596680"/>
              <a:ext cx="6696000" cy="356045"/>
            </a:xfrm>
            <a:prstGeom prst="rect">
              <a:avLst/>
            </a:prstGeom>
          </p:spPr>
        </p:pic>
      </p:grpSp>
      <p:sp>
        <p:nvSpPr>
          <p:cNvPr id="3" name="TextBox 2"/>
          <p:cNvSpPr txBox="1"/>
          <p:nvPr/>
        </p:nvSpPr>
        <p:spPr>
          <a:xfrm>
            <a:off x="8175781" y="4361254"/>
            <a:ext cx="3435556" cy="954107"/>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solidFill>
                  <a:srgbClr val="3D5265"/>
                </a:solidFill>
              </a:rPr>
              <a:t>Scenario analysis</a:t>
            </a:r>
          </a:p>
          <a:p>
            <a:pPr marL="285750" indent="-285750">
              <a:buFont typeface="Wingdings" panose="05000000000000000000" pitchFamily="2" charset="2"/>
              <a:buChar char="ü"/>
            </a:pPr>
            <a:r>
              <a:rPr lang="en-US" sz="2800" dirty="0">
                <a:solidFill>
                  <a:srgbClr val="3D5265"/>
                </a:solidFill>
              </a:rPr>
              <a:t>Sensitivity analysis</a:t>
            </a:r>
            <a:endParaRPr lang="el-GR" sz="2800" dirty="0">
              <a:solidFill>
                <a:srgbClr val="3D5265"/>
              </a:solidFill>
            </a:endParaRPr>
          </a:p>
        </p:txBody>
      </p:sp>
    </p:spTree>
    <p:extLst>
      <p:ext uri="{BB962C8B-B14F-4D97-AF65-F5344CB8AC3E}">
        <p14:creationId xmlns:p14="http://schemas.microsoft.com/office/powerpoint/2010/main" val="1627858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Low Risks Profile</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9367" y="1803703"/>
            <a:ext cx="1810092" cy="1810092"/>
          </a:xfrm>
          <a:prstGeom prst="rect">
            <a:avLst/>
          </a:prstGeom>
        </p:spPr>
      </p:pic>
      <p:sp>
        <p:nvSpPr>
          <p:cNvPr id="19" name="TextBox 18"/>
          <p:cNvSpPr txBox="1"/>
          <p:nvPr/>
        </p:nvSpPr>
        <p:spPr>
          <a:xfrm>
            <a:off x="7698060" y="5600396"/>
            <a:ext cx="4493941" cy="338554"/>
          </a:xfrm>
          <a:prstGeom prst="rect">
            <a:avLst/>
          </a:prstGeom>
          <a:noFill/>
        </p:spPr>
        <p:txBody>
          <a:bodyPr wrap="square" rtlCol="0">
            <a:spAutoFit/>
          </a:bodyPr>
          <a:lstStyle/>
          <a:p>
            <a:r>
              <a:rPr lang="en-US" sz="1600" i="1" dirty="0">
                <a:solidFill>
                  <a:srgbClr val="3D5265"/>
                </a:solidFill>
              </a:rPr>
              <a:t>Source: Team Assessment, World Bank, S&amp;P Ratings</a:t>
            </a:r>
            <a:endParaRPr lang="el-GR" sz="1600" i="1" dirty="0">
              <a:solidFill>
                <a:srgbClr val="3D5265"/>
              </a:solidFill>
            </a:endParaRPr>
          </a:p>
        </p:txBody>
      </p:sp>
      <p:grpSp>
        <p:nvGrpSpPr>
          <p:cNvPr id="15" name="Group 14"/>
          <p:cNvGrpSpPr/>
          <p:nvPr/>
        </p:nvGrpSpPr>
        <p:grpSpPr>
          <a:xfrm>
            <a:off x="1" y="5956972"/>
            <a:ext cx="12192000" cy="900000"/>
            <a:chOff x="1687" y="3895711"/>
            <a:chExt cx="12219153" cy="900000"/>
          </a:xfrm>
        </p:grpSpPr>
        <p:grpSp>
          <p:nvGrpSpPr>
            <p:cNvPr id="18" name="Group 17"/>
            <p:cNvGrpSpPr/>
            <p:nvPr/>
          </p:nvGrpSpPr>
          <p:grpSpPr>
            <a:xfrm>
              <a:off x="1687" y="3895711"/>
              <a:ext cx="12219153" cy="900000"/>
              <a:chOff x="1687" y="3895711"/>
              <a:chExt cx="12219153" cy="900000"/>
            </a:xfrm>
          </p:grpSpPr>
          <p:grpSp>
            <p:nvGrpSpPr>
              <p:cNvPr id="21" name="Group 20"/>
              <p:cNvGrpSpPr/>
              <p:nvPr/>
            </p:nvGrpSpPr>
            <p:grpSpPr>
              <a:xfrm>
                <a:off x="1687" y="3895711"/>
                <a:ext cx="3049200" cy="900000"/>
                <a:chOff x="24238" y="2446203"/>
                <a:chExt cx="3050965" cy="900000"/>
              </a:xfrm>
            </p:grpSpPr>
            <p:sp>
              <p:nvSpPr>
                <p:cNvPr id="35" name="Rectangle 34"/>
                <p:cNvSpPr/>
                <p:nvPr/>
              </p:nvSpPr>
              <p:spPr>
                <a:xfrm>
                  <a:off x="24238" y="2446203"/>
                  <a:ext cx="3041121"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6" name="Group 35"/>
                <p:cNvGrpSpPr/>
                <p:nvPr/>
              </p:nvGrpSpPr>
              <p:grpSpPr>
                <a:xfrm>
                  <a:off x="150361" y="2526787"/>
                  <a:ext cx="2924842" cy="711063"/>
                  <a:chOff x="150361" y="2526787"/>
                  <a:chExt cx="2924842" cy="711063"/>
                </a:xfrm>
              </p:grpSpPr>
              <p:sp>
                <p:nvSpPr>
                  <p:cNvPr id="37" name="Rectangle 36"/>
                  <p:cNvSpPr/>
                  <p:nvPr/>
                </p:nvSpPr>
                <p:spPr>
                  <a:xfrm>
                    <a:off x="884627" y="2573037"/>
                    <a:ext cx="2190576"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38" name="Picture 37"/>
                  <p:cNvPicPr>
                    <a:picLocks noChangeAspect="1"/>
                  </p:cNvPicPr>
                  <p:nvPr/>
                </p:nvPicPr>
                <p:blipFill rotWithShape="1">
                  <a:blip r:embed="rId5"/>
                  <a:srcRect l="13487" t="9014" r="4668" b="6431"/>
                  <a:stretch/>
                </p:blipFill>
                <p:spPr>
                  <a:xfrm>
                    <a:off x="150361" y="2526787"/>
                    <a:ext cx="698804" cy="711063"/>
                  </a:xfrm>
                  <a:prstGeom prst="rect">
                    <a:avLst/>
                  </a:prstGeom>
                </p:spPr>
              </p:pic>
            </p:grpSp>
          </p:grpSp>
          <p:grpSp>
            <p:nvGrpSpPr>
              <p:cNvPr id="22" name="Group 21"/>
              <p:cNvGrpSpPr/>
              <p:nvPr/>
            </p:nvGrpSpPr>
            <p:grpSpPr>
              <a:xfrm>
                <a:off x="3053451" y="3895711"/>
                <a:ext cx="3049200" cy="900000"/>
                <a:chOff x="4797471" y="2495879"/>
                <a:chExt cx="3106053" cy="900000"/>
              </a:xfrm>
            </p:grpSpPr>
            <p:sp>
              <p:nvSpPr>
                <p:cNvPr id="31" name="Rectangle 30"/>
                <p:cNvSpPr/>
                <p:nvPr/>
              </p:nvSpPr>
              <p:spPr>
                <a:xfrm>
                  <a:off x="4797471"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2" name="Group 31"/>
                <p:cNvGrpSpPr/>
                <p:nvPr/>
              </p:nvGrpSpPr>
              <p:grpSpPr>
                <a:xfrm>
                  <a:off x="4883097" y="2598594"/>
                  <a:ext cx="3020427" cy="672577"/>
                  <a:chOff x="3283348" y="6067447"/>
                  <a:chExt cx="3036442" cy="672577"/>
                </a:xfrm>
              </p:grpSpPr>
              <p:pic>
                <p:nvPicPr>
                  <p:cNvPr id="33"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5572" b="11164"/>
                  <a:stretch/>
                </p:blipFill>
                <p:spPr>
                  <a:xfrm>
                    <a:off x="3283348" y="6067447"/>
                    <a:ext cx="906896" cy="664433"/>
                  </a:xfrm>
                  <a:prstGeom prst="rect">
                    <a:avLst/>
                  </a:prstGeom>
                </p:spPr>
              </p:pic>
              <p:sp>
                <p:nvSpPr>
                  <p:cNvPr id="34" name="Rectangle 33"/>
                  <p:cNvSpPr/>
                  <p:nvPr/>
                </p:nvSpPr>
                <p:spPr>
                  <a:xfrm>
                    <a:off x="4115223" y="6093693"/>
                    <a:ext cx="2204567" cy="646331"/>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23" name="Group 22"/>
              <p:cNvGrpSpPr/>
              <p:nvPr/>
            </p:nvGrpSpPr>
            <p:grpSpPr>
              <a:xfrm>
                <a:off x="6114891" y="3895711"/>
                <a:ext cx="3049202" cy="900000"/>
                <a:chOff x="4837704" y="3395879"/>
                <a:chExt cx="3106055" cy="900000"/>
              </a:xfrm>
            </p:grpSpPr>
            <p:sp>
              <p:nvSpPr>
                <p:cNvPr id="27" name="Rectangle 26"/>
                <p:cNvSpPr/>
                <p:nvPr/>
              </p:nvSpPr>
              <p:spPr>
                <a:xfrm>
                  <a:off x="4837704"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8" name="Group 27"/>
                <p:cNvGrpSpPr/>
                <p:nvPr/>
              </p:nvGrpSpPr>
              <p:grpSpPr>
                <a:xfrm>
                  <a:off x="5229682" y="3522713"/>
                  <a:ext cx="2714077" cy="646331"/>
                  <a:chOff x="6395514" y="6102673"/>
                  <a:chExt cx="2728468" cy="646331"/>
                </a:xfrm>
              </p:grpSpPr>
              <p:pic>
                <p:nvPicPr>
                  <p:cNvPr id="29" name="Picture 28"/>
                  <p:cNvPicPr preferRelativeResize="0">
                    <a:picLocks/>
                  </p:cNvPicPr>
                  <p:nvPr/>
                </p:nvPicPr>
                <p:blipFill rotWithShape="1">
                  <a:blip r:embed="rId8">
                    <a:extLst>
                      <a:ext uri="{28A0092B-C50C-407E-A947-70E740481C1C}">
                        <a14:useLocalDpi xmlns:a14="http://schemas.microsoft.com/office/drawing/2010/main" val="0"/>
                      </a:ext>
                    </a:extLst>
                  </a:blip>
                  <a:srcRect l="40956" t="39086" r="41205" b="38530"/>
                  <a:stretch/>
                </p:blipFill>
                <p:spPr>
                  <a:xfrm>
                    <a:off x="6395514" y="6113242"/>
                    <a:ext cx="722567" cy="612000"/>
                  </a:xfrm>
                  <a:prstGeom prst="rect">
                    <a:avLst/>
                  </a:prstGeom>
                </p:spPr>
              </p:pic>
              <p:sp>
                <p:nvSpPr>
                  <p:cNvPr id="30" name="Rectangle 29"/>
                  <p:cNvSpPr/>
                  <p:nvPr/>
                </p:nvSpPr>
                <p:spPr>
                  <a:xfrm>
                    <a:off x="6919413" y="6102673"/>
                    <a:ext cx="2204569"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24" name="Group 23"/>
              <p:cNvGrpSpPr/>
              <p:nvPr/>
            </p:nvGrpSpPr>
            <p:grpSpPr>
              <a:xfrm>
                <a:off x="9172840" y="3895711"/>
                <a:ext cx="3048000" cy="900000"/>
                <a:chOff x="8336280" y="5148942"/>
                <a:chExt cx="3048000" cy="900000"/>
              </a:xfrm>
            </p:grpSpPr>
            <p:sp>
              <p:nvSpPr>
                <p:cNvPr id="25" name="Rectangle 24"/>
                <p:cNvSpPr/>
                <p:nvPr/>
              </p:nvSpPr>
              <p:spPr>
                <a:xfrm>
                  <a:off x="8336280" y="5148942"/>
                  <a:ext cx="3048000"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Rectangle 25"/>
                <p:cNvSpPr/>
                <p:nvPr/>
              </p:nvSpPr>
              <p:spPr>
                <a:xfrm>
                  <a:off x="9231480" y="5275776"/>
                  <a:ext cx="2152800" cy="646331"/>
                </a:xfrm>
                <a:prstGeom prst="rect">
                  <a:avLst/>
                </a:prstGeom>
              </p:spPr>
              <p:txBody>
                <a:bodyPr wrap="square" anchor="ctr">
                  <a:spAutoFit/>
                </a:bodyPr>
                <a:lstStyle/>
                <a:p>
                  <a:pPr lvl="0" algn="ctr">
                    <a:defRPr/>
                  </a:pPr>
                  <a:r>
                    <a:rPr lang="en-US" b="1" dirty="0">
                      <a:solidFill>
                        <a:schemeClr val="bg1"/>
                      </a:solidFill>
                    </a:rPr>
                    <a:t>Upside potential with limited risk</a:t>
                  </a:r>
                  <a:endParaRPr lang="el-GR" b="1" dirty="0">
                    <a:solidFill>
                      <a:schemeClr val="bg1"/>
                    </a:solidFill>
                  </a:endParaRPr>
                </a:p>
              </p:txBody>
            </p:sp>
          </p:grpSp>
        </p:gr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7588" y="3969388"/>
              <a:ext cx="559385" cy="727200"/>
            </a:xfrm>
            <a:prstGeom prst="rect">
              <a:avLst/>
            </a:prstGeom>
          </p:spPr>
        </p:pic>
      </p:grpSp>
      <p:pic>
        <p:nvPicPr>
          <p:cNvPr id="2" name="Picture 1"/>
          <p:cNvPicPr>
            <a:picLocks noChangeAspect="1"/>
          </p:cNvPicPr>
          <p:nvPr/>
        </p:nvPicPr>
        <p:blipFill>
          <a:blip r:embed="rId10"/>
          <a:stretch>
            <a:fillRect/>
          </a:stretch>
        </p:blipFill>
        <p:spPr>
          <a:xfrm>
            <a:off x="208963" y="1299029"/>
            <a:ext cx="5475651" cy="3794958"/>
          </a:xfrm>
          <a:prstGeom prst="rect">
            <a:avLst/>
          </a:prstGeom>
        </p:spPr>
      </p:pic>
      <p:grpSp>
        <p:nvGrpSpPr>
          <p:cNvPr id="7" name="Group 6"/>
          <p:cNvGrpSpPr/>
          <p:nvPr/>
        </p:nvGrpSpPr>
        <p:grpSpPr>
          <a:xfrm>
            <a:off x="297630" y="5093987"/>
            <a:ext cx="5892937" cy="468310"/>
            <a:chOff x="403088" y="5093986"/>
            <a:chExt cx="5369061" cy="461665"/>
          </a:xfrm>
        </p:grpSpPr>
        <p:sp>
          <p:nvSpPr>
            <p:cNvPr id="40" name="TextBox 39">
              <a:extLst>
                <a:ext uri="{FF2B5EF4-FFF2-40B4-BE49-F238E27FC236}">
                  <a16:creationId xmlns:a16="http://schemas.microsoft.com/office/drawing/2014/main" id="{EBC24503-A830-4346-AED7-3E9AD8DE8C9C}"/>
                </a:ext>
              </a:extLst>
            </p:cNvPr>
            <p:cNvSpPr txBox="1"/>
            <p:nvPr/>
          </p:nvSpPr>
          <p:spPr>
            <a:xfrm>
              <a:off x="403088" y="5093986"/>
              <a:ext cx="5369061" cy="461665"/>
            </a:xfrm>
            <a:prstGeom prst="rect">
              <a:avLst/>
            </a:prstGeom>
            <a:noFill/>
          </p:spPr>
          <p:txBody>
            <a:bodyPr wrap="square" rtlCol="0">
              <a:spAutoFit/>
            </a:bodyPr>
            <a:lstStyle/>
            <a:p>
              <a:r>
                <a:rPr lang="en-US" sz="1200" dirty="0">
                  <a:solidFill>
                    <a:prstClr val="black"/>
                  </a:solidFill>
                  <a:latin typeface="Calibri" panose="020F0502020204030204"/>
                </a:rPr>
                <a:t>   Strategic Risk       Financial Risk        Regulatory Risk       Operational Risk        Other Risk</a:t>
              </a:r>
            </a:p>
          </p:txBody>
        </p:sp>
        <p:sp>
          <p:nvSpPr>
            <p:cNvPr id="41" name="Ορθογώνιο 4">
              <a:extLst>
                <a:ext uri="{FF2B5EF4-FFF2-40B4-BE49-F238E27FC236}">
                  <a16:creationId xmlns:a16="http://schemas.microsoft.com/office/drawing/2014/main" id="{3F683C57-059A-4676-9D24-72BDFA260E5B}"/>
                </a:ext>
              </a:extLst>
            </p:cNvPr>
            <p:cNvSpPr/>
            <p:nvPr/>
          </p:nvSpPr>
          <p:spPr>
            <a:xfrm>
              <a:off x="406465" y="5169883"/>
              <a:ext cx="149424" cy="11244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Ορθογώνιο 34">
              <a:extLst>
                <a:ext uri="{FF2B5EF4-FFF2-40B4-BE49-F238E27FC236}">
                  <a16:creationId xmlns:a16="http://schemas.microsoft.com/office/drawing/2014/main" id="{8EBF7EE6-F371-435E-A0B5-FC9AEBAEB40F}"/>
                </a:ext>
              </a:extLst>
            </p:cNvPr>
            <p:cNvSpPr/>
            <p:nvPr/>
          </p:nvSpPr>
          <p:spPr>
            <a:xfrm>
              <a:off x="1385137" y="5168572"/>
              <a:ext cx="149424" cy="11244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Ορθογώνιο 35">
              <a:extLst>
                <a:ext uri="{FF2B5EF4-FFF2-40B4-BE49-F238E27FC236}">
                  <a16:creationId xmlns:a16="http://schemas.microsoft.com/office/drawing/2014/main" id="{87E687AF-DF0F-4853-B2E3-A9C8163FABA5}"/>
                </a:ext>
              </a:extLst>
            </p:cNvPr>
            <p:cNvSpPr/>
            <p:nvPr/>
          </p:nvSpPr>
          <p:spPr>
            <a:xfrm>
              <a:off x="2384543" y="5168572"/>
              <a:ext cx="149424" cy="11244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Ορθογώνιο 44">
              <a:extLst>
                <a:ext uri="{FF2B5EF4-FFF2-40B4-BE49-F238E27FC236}">
                  <a16:creationId xmlns:a16="http://schemas.microsoft.com/office/drawing/2014/main" id="{F47DA8B3-96A8-482D-B60F-77B363AC010B}"/>
                </a:ext>
              </a:extLst>
            </p:cNvPr>
            <p:cNvSpPr/>
            <p:nvPr/>
          </p:nvSpPr>
          <p:spPr>
            <a:xfrm>
              <a:off x="3482133" y="5169831"/>
              <a:ext cx="149424" cy="11244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Ορθογώνιο 48">
              <a:extLst>
                <a:ext uri="{FF2B5EF4-FFF2-40B4-BE49-F238E27FC236}">
                  <a16:creationId xmlns:a16="http://schemas.microsoft.com/office/drawing/2014/main" id="{4C987450-BDEA-4527-9677-7FE9D06683EF}"/>
                </a:ext>
              </a:extLst>
            </p:cNvPr>
            <p:cNvSpPr/>
            <p:nvPr/>
          </p:nvSpPr>
          <p:spPr>
            <a:xfrm>
              <a:off x="4649441" y="5168572"/>
              <a:ext cx="149424" cy="11244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9" name="Group 8"/>
          <p:cNvGrpSpPr/>
          <p:nvPr/>
        </p:nvGrpSpPr>
        <p:grpSpPr>
          <a:xfrm>
            <a:off x="6171517" y="1739153"/>
            <a:ext cx="5191620" cy="3467015"/>
            <a:chOff x="6171517" y="1739153"/>
            <a:chExt cx="5191620" cy="3467015"/>
          </a:xfrm>
        </p:grpSpPr>
        <p:pic>
          <p:nvPicPr>
            <p:cNvPr id="11" name="Picture 10"/>
            <p:cNvPicPr>
              <a:picLocks noChangeAspect="1"/>
            </p:cNvPicPr>
            <p:nvPr/>
          </p:nvPicPr>
          <p:blipFill rotWithShape="1">
            <a:blip r:embed="rId11"/>
            <a:srcRect r="84693"/>
            <a:stretch/>
          </p:blipFill>
          <p:spPr>
            <a:xfrm>
              <a:off x="6171517" y="1776988"/>
              <a:ext cx="791258" cy="3101638"/>
            </a:xfrm>
            <a:prstGeom prst="rect">
              <a:avLst/>
            </a:prstGeom>
          </p:spPr>
        </p:pic>
        <p:sp>
          <p:nvSpPr>
            <p:cNvPr id="14" name="TextBox 13"/>
            <p:cNvSpPr txBox="1"/>
            <p:nvPr/>
          </p:nvSpPr>
          <p:spPr>
            <a:xfrm>
              <a:off x="6971609" y="4836836"/>
              <a:ext cx="3287758" cy="369332"/>
            </a:xfrm>
            <a:prstGeom prst="rect">
              <a:avLst/>
            </a:prstGeom>
            <a:noFill/>
          </p:spPr>
          <p:txBody>
            <a:bodyPr wrap="square" rtlCol="0">
              <a:spAutoFit/>
            </a:bodyPr>
            <a:lstStyle/>
            <a:p>
              <a:r>
                <a:rPr lang="en-US" dirty="0">
                  <a:solidFill>
                    <a:srgbClr val="3D5265"/>
                  </a:solidFill>
                </a:rPr>
                <a:t>10-Year Government Bond Yield</a:t>
              </a:r>
              <a:endParaRPr lang="el-GR" dirty="0">
                <a:solidFill>
                  <a:srgbClr val="3D5265"/>
                </a:solidFill>
              </a:endParaRPr>
            </a:p>
          </p:txBody>
        </p:sp>
        <p:pic>
          <p:nvPicPr>
            <p:cNvPr id="8" name="Picture 7"/>
            <p:cNvPicPr>
              <a:picLocks noChangeAspect="1"/>
            </p:cNvPicPr>
            <p:nvPr/>
          </p:nvPicPr>
          <p:blipFill rotWithShape="1">
            <a:blip r:embed="rId12"/>
            <a:srcRect l="13664" r="-1"/>
            <a:stretch/>
          </p:blipFill>
          <p:spPr>
            <a:xfrm>
              <a:off x="6835584" y="1739153"/>
              <a:ext cx="4527553" cy="3127094"/>
            </a:xfrm>
            <a:prstGeom prst="rect">
              <a:avLst/>
            </a:prstGeom>
          </p:spPr>
        </p:pic>
      </p:grpSp>
      <p:sp>
        <p:nvSpPr>
          <p:cNvPr id="17" name="TextBox 16"/>
          <p:cNvSpPr txBox="1"/>
          <p:nvPr/>
        </p:nvSpPr>
        <p:spPr>
          <a:xfrm>
            <a:off x="2397191" y="2258353"/>
            <a:ext cx="1173480" cy="461665"/>
          </a:xfrm>
          <a:prstGeom prst="rect">
            <a:avLst/>
          </a:prstGeom>
          <a:solidFill>
            <a:srgbClr val="203864"/>
          </a:solidFill>
        </p:spPr>
        <p:txBody>
          <a:bodyPr wrap="square" rtlCol="0">
            <a:spAutoFit/>
          </a:bodyPr>
          <a:lstStyle/>
          <a:p>
            <a:pPr algn="ctr"/>
            <a:r>
              <a:rPr lang="en-US" sz="1200" dirty="0">
                <a:solidFill>
                  <a:schemeClr val="bg1"/>
                </a:solidFill>
              </a:rPr>
              <a:t>Macro-Political uncertainty</a:t>
            </a:r>
            <a:endParaRPr lang="el-GR" sz="1200" dirty="0">
              <a:solidFill>
                <a:schemeClr val="bg1"/>
              </a:solidFill>
            </a:endParaRPr>
          </a:p>
        </p:txBody>
      </p:sp>
    </p:spTree>
    <p:extLst>
      <p:ext uri="{BB962C8B-B14F-4D97-AF65-F5344CB8AC3E}">
        <p14:creationId xmlns:p14="http://schemas.microsoft.com/office/powerpoint/2010/main" val="423396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7" presetClass="emph" presetSubtype="0" fill="remove" grpId="0" nodeType="withEffect">
                                  <p:stCondLst>
                                    <p:cond delay="1000"/>
                                  </p:stCondLst>
                                  <p:childTnLst>
                                    <p:animClr clrSpc="rgb" dir="cw">
                                      <p:cBhvr override="childStyle">
                                        <p:cTn id="10" dur="250" autoRev="1" fill="remove"/>
                                        <p:tgtEl>
                                          <p:spTgt spid="17"/>
                                        </p:tgtEl>
                                        <p:attrNameLst>
                                          <p:attrName>style.color</p:attrName>
                                        </p:attrNameLst>
                                      </p:cBhvr>
                                      <p:to>
                                        <a:schemeClr val="bg1"/>
                                      </p:to>
                                    </p:animClr>
                                    <p:animClr clrSpc="rgb" dir="cw">
                                      <p:cBhvr>
                                        <p:cTn id="11" dur="250" autoRev="1" fill="remove"/>
                                        <p:tgtEl>
                                          <p:spTgt spid="17"/>
                                        </p:tgtEl>
                                        <p:attrNameLst>
                                          <p:attrName>fillcolor</p:attrName>
                                        </p:attrNameLst>
                                      </p:cBhvr>
                                      <p:to>
                                        <a:schemeClr val="bg1"/>
                                      </p:to>
                                    </p:animClr>
                                    <p:set>
                                      <p:cBhvr>
                                        <p:cTn id="12" dur="250" autoRev="1" fill="remove"/>
                                        <p:tgtEl>
                                          <p:spTgt spid="17"/>
                                        </p:tgtEl>
                                        <p:attrNameLst>
                                          <p:attrName>fill.type</p:attrName>
                                        </p:attrNameLst>
                                      </p:cBhvr>
                                      <p:to>
                                        <p:strVal val="solid"/>
                                      </p:to>
                                    </p:set>
                                    <p:set>
                                      <p:cBhvr>
                                        <p:cTn id="13" dur="25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36500" y="-247445"/>
            <a:ext cx="12560300" cy="7112000"/>
          </a:xfrm>
          <a:prstGeom prst="rect">
            <a:avLst/>
          </a:prstGeom>
          <a:solidFill>
            <a:srgbClr val="E6E6E6">
              <a:alpha val="82000"/>
            </a:srgbClr>
          </a:solidFill>
        </p:spPr>
        <p:txBody>
          <a:bodyPr wrap="square" rtlCol="0">
            <a:spAutoFit/>
          </a:bodyPr>
          <a:lstStyle/>
          <a:p>
            <a:endParaRPr lang="el-GR" dirty="0"/>
          </a:p>
        </p:txBody>
      </p:sp>
      <p:sp>
        <p:nvSpPr>
          <p:cNvPr id="6" name="TextBox 5"/>
          <p:cNvSpPr txBox="1"/>
          <p:nvPr/>
        </p:nvSpPr>
        <p:spPr>
          <a:xfrm>
            <a:off x="928620" y="1202752"/>
            <a:ext cx="3240000" cy="1800000"/>
          </a:xfrm>
          <a:prstGeom prst="rect">
            <a:avLst/>
          </a:prstGeom>
          <a:noFill/>
        </p:spPr>
        <p:txBody>
          <a:bodyPr wrap="square" rtlCol="0">
            <a:spAutoFit/>
          </a:bodyPr>
          <a:lstStyle/>
          <a:p>
            <a:r>
              <a:rPr lang="en-US" sz="13800" b="1" dirty="0">
                <a:gradFill flip="none" rotWithShape="1">
                  <a:gsLst>
                    <a:gs pos="32000">
                      <a:schemeClr val="accent6">
                        <a:lumMod val="89000"/>
                      </a:schemeClr>
                    </a:gs>
                    <a:gs pos="65000">
                      <a:srgbClr val="3D5265"/>
                    </a:gs>
                  </a:gsLst>
                  <a:lin ang="5400000" scaled="0"/>
                  <a:tileRect/>
                </a:gradFill>
              </a:rPr>
              <a:t>BUY</a:t>
            </a:r>
          </a:p>
        </p:txBody>
      </p:sp>
      <p:sp>
        <p:nvSpPr>
          <p:cNvPr id="7" name="TextBox 6"/>
          <p:cNvSpPr txBox="1"/>
          <p:nvPr/>
        </p:nvSpPr>
        <p:spPr>
          <a:xfrm>
            <a:off x="1178941" y="2929503"/>
            <a:ext cx="2739358" cy="461665"/>
          </a:xfrm>
          <a:prstGeom prst="rect">
            <a:avLst/>
          </a:prstGeom>
          <a:noFill/>
        </p:spPr>
        <p:txBody>
          <a:bodyPr wrap="square" rtlCol="0">
            <a:spAutoFit/>
          </a:bodyPr>
          <a:lstStyle/>
          <a:p>
            <a:r>
              <a:rPr lang="en-US" sz="2400" b="1" dirty="0">
                <a:solidFill>
                  <a:srgbClr val="3D5265"/>
                </a:solidFill>
              </a:rPr>
              <a:t>RECOMMENDATION</a:t>
            </a:r>
            <a:endParaRPr lang="en-US" sz="2000" b="1" dirty="0">
              <a:solidFill>
                <a:srgbClr val="3D5265"/>
              </a:solidFill>
            </a:endParaRPr>
          </a:p>
        </p:txBody>
      </p:sp>
      <p:grpSp>
        <p:nvGrpSpPr>
          <p:cNvPr id="43" name="Group 42"/>
          <p:cNvGrpSpPr/>
          <p:nvPr/>
        </p:nvGrpSpPr>
        <p:grpSpPr>
          <a:xfrm>
            <a:off x="-9700" y="3475229"/>
            <a:ext cx="12198699" cy="394671"/>
            <a:chOff x="0" y="3729654"/>
            <a:chExt cx="12198699" cy="347046"/>
          </a:xfrm>
        </p:grpSpPr>
        <p:sp>
          <p:nvSpPr>
            <p:cNvPr id="21" name="Freeform 20"/>
            <p:cNvSpPr/>
            <p:nvPr/>
          </p:nvSpPr>
          <p:spPr>
            <a:xfrm>
              <a:off x="608075" y="3736674"/>
              <a:ext cx="11590624" cy="340026"/>
            </a:xfrm>
            <a:custGeom>
              <a:avLst/>
              <a:gdLst>
                <a:gd name="connsiteX0" fmla="*/ 0 w 12168554"/>
                <a:gd name="connsiteY0" fmla="*/ 362012 h 753949"/>
                <a:gd name="connsiteX1" fmla="*/ 2160396 w 12168554"/>
                <a:gd name="connsiteY1" fmla="*/ 663463 h 753949"/>
                <a:gd name="connsiteX2" fmla="*/ 6380704 w 12168554"/>
                <a:gd name="connsiteY2" fmla="*/ 271 h 753949"/>
                <a:gd name="connsiteX3" fmla="*/ 10118690 w 12168554"/>
                <a:gd name="connsiteY3" fmla="*/ 753898 h 753949"/>
                <a:gd name="connsiteX4" fmla="*/ 12168554 w 12168554"/>
                <a:gd name="connsiteY4" fmla="*/ 30416 h 75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8554" h="753949">
                  <a:moveTo>
                    <a:pt x="0" y="362012"/>
                  </a:moveTo>
                  <a:cubicBezTo>
                    <a:pt x="548472" y="542882"/>
                    <a:pt x="1096945" y="723753"/>
                    <a:pt x="2160396" y="663463"/>
                  </a:cubicBezTo>
                  <a:cubicBezTo>
                    <a:pt x="3223847" y="603173"/>
                    <a:pt x="5054322" y="-14802"/>
                    <a:pt x="6380704" y="271"/>
                  </a:cubicBezTo>
                  <a:cubicBezTo>
                    <a:pt x="7707086" y="15344"/>
                    <a:pt x="9154048" y="748874"/>
                    <a:pt x="10118690" y="753898"/>
                  </a:cubicBezTo>
                  <a:cubicBezTo>
                    <a:pt x="11083332" y="758922"/>
                    <a:pt x="11625943" y="394669"/>
                    <a:pt x="12168554" y="3041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Freeform 29"/>
            <p:cNvSpPr/>
            <p:nvPr/>
          </p:nvSpPr>
          <p:spPr>
            <a:xfrm>
              <a:off x="3175" y="3756025"/>
              <a:ext cx="625475" cy="142875"/>
            </a:xfrm>
            <a:custGeom>
              <a:avLst/>
              <a:gdLst>
                <a:gd name="connsiteX0" fmla="*/ 625475 w 625475"/>
                <a:gd name="connsiteY0" fmla="*/ 142875 h 142875"/>
                <a:gd name="connsiteX1" fmla="*/ 263525 w 625475"/>
                <a:gd name="connsiteY1" fmla="*/ 69850 h 142875"/>
                <a:gd name="connsiteX2" fmla="*/ 0 w 625475"/>
                <a:gd name="connsiteY2" fmla="*/ 0 h 142875"/>
              </a:gdLst>
              <a:ahLst/>
              <a:cxnLst>
                <a:cxn ang="0">
                  <a:pos x="connsiteX0" y="connsiteY0"/>
                </a:cxn>
                <a:cxn ang="0">
                  <a:pos x="connsiteX1" y="connsiteY1"/>
                </a:cxn>
                <a:cxn ang="0">
                  <a:pos x="connsiteX2" y="connsiteY2"/>
                </a:cxn>
              </a:cxnLst>
              <a:rect l="l" t="t" r="r" b="b"/>
              <a:pathLst>
                <a:path w="625475" h="142875">
                  <a:moveTo>
                    <a:pt x="625475" y="142875"/>
                  </a:moveTo>
                  <a:cubicBezTo>
                    <a:pt x="496623" y="118268"/>
                    <a:pt x="367771" y="93662"/>
                    <a:pt x="263525" y="69850"/>
                  </a:cubicBezTo>
                  <a:cubicBezTo>
                    <a:pt x="159279" y="46038"/>
                    <a:pt x="98954" y="30692"/>
                    <a:pt x="0" y="0"/>
                  </a:cubicBezTo>
                </a:path>
              </a:pathLst>
            </a:cu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2" name="Group 41"/>
            <p:cNvGrpSpPr/>
            <p:nvPr/>
          </p:nvGrpSpPr>
          <p:grpSpPr>
            <a:xfrm>
              <a:off x="0" y="3729654"/>
              <a:ext cx="12195509" cy="340854"/>
              <a:chOff x="0" y="3729654"/>
              <a:chExt cx="12195509" cy="340854"/>
            </a:xfrm>
          </p:grpSpPr>
          <p:sp>
            <p:nvSpPr>
              <p:cNvPr id="20" name="Freeform 19"/>
              <p:cNvSpPr/>
              <p:nvPr/>
            </p:nvSpPr>
            <p:spPr>
              <a:xfrm>
                <a:off x="595313" y="3729654"/>
                <a:ext cx="11600196" cy="340854"/>
              </a:xfrm>
              <a:custGeom>
                <a:avLst/>
                <a:gdLst>
                  <a:gd name="connsiteX0" fmla="*/ 0 w 12178603"/>
                  <a:gd name="connsiteY0" fmla="*/ 363888 h 755785"/>
                  <a:gd name="connsiteX1" fmla="*/ 2250831 w 12178603"/>
                  <a:gd name="connsiteY1" fmla="*/ 12196 h 755785"/>
                  <a:gd name="connsiteX2" fmla="*/ 6199833 w 12178603"/>
                  <a:gd name="connsiteY2" fmla="*/ 755774 h 755785"/>
                  <a:gd name="connsiteX3" fmla="*/ 9746901 w 12178603"/>
                  <a:gd name="connsiteY3" fmla="*/ 32292 h 755785"/>
                  <a:gd name="connsiteX4" fmla="*/ 12178603 w 12178603"/>
                  <a:gd name="connsiteY4" fmla="*/ 695484 h 75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603" h="755785">
                    <a:moveTo>
                      <a:pt x="0" y="363888"/>
                    </a:moveTo>
                    <a:cubicBezTo>
                      <a:pt x="608763" y="155385"/>
                      <a:pt x="1217526" y="-53118"/>
                      <a:pt x="2250831" y="12196"/>
                    </a:cubicBezTo>
                    <a:cubicBezTo>
                      <a:pt x="3284136" y="77510"/>
                      <a:pt x="4950488" y="752425"/>
                      <a:pt x="6199833" y="755774"/>
                    </a:cubicBezTo>
                    <a:cubicBezTo>
                      <a:pt x="7449178" y="759123"/>
                      <a:pt x="8750439" y="42340"/>
                      <a:pt x="9746901" y="32292"/>
                    </a:cubicBezTo>
                    <a:cubicBezTo>
                      <a:pt x="10743363" y="22244"/>
                      <a:pt x="11460983" y="358864"/>
                      <a:pt x="12178603" y="695484"/>
                    </a:cubicBezTo>
                  </a:path>
                </a:pathLst>
              </a:custGeom>
              <a:noFill/>
              <a:ln w="381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Freeform 31"/>
              <p:cNvSpPr/>
              <p:nvPr/>
            </p:nvSpPr>
            <p:spPr>
              <a:xfrm>
                <a:off x="0" y="3886200"/>
                <a:ext cx="640556" cy="171450"/>
              </a:xfrm>
              <a:custGeom>
                <a:avLst/>
                <a:gdLst>
                  <a:gd name="connsiteX0" fmla="*/ 640556 w 640556"/>
                  <a:gd name="connsiteY0" fmla="*/ 0 h 171450"/>
                  <a:gd name="connsiteX1" fmla="*/ 226219 w 640556"/>
                  <a:gd name="connsiteY1" fmla="*/ 102394 h 171450"/>
                  <a:gd name="connsiteX2" fmla="*/ 0 w 640556"/>
                  <a:gd name="connsiteY2" fmla="*/ 171450 h 171450"/>
                </a:gdLst>
                <a:ahLst/>
                <a:cxnLst>
                  <a:cxn ang="0">
                    <a:pos x="connsiteX0" y="connsiteY0"/>
                  </a:cxn>
                  <a:cxn ang="0">
                    <a:pos x="connsiteX1" y="connsiteY1"/>
                  </a:cxn>
                  <a:cxn ang="0">
                    <a:pos x="connsiteX2" y="connsiteY2"/>
                  </a:cxn>
                </a:cxnLst>
                <a:rect l="l" t="t" r="r" b="b"/>
                <a:pathLst>
                  <a:path w="640556" h="171450">
                    <a:moveTo>
                      <a:pt x="640556" y="0"/>
                    </a:moveTo>
                    <a:lnTo>
                      <a:pt x="226219" y="102394"/>
                    </a:lnTo>
                    <a:cubicBezTo>
                      <a:pt x="119460" y="130969"/>
                      <a:pt x="59730" y="151209"/>
                      <a:pt x="0" y="171450"/>
                    </a:cubicBezTo>
                  </a:path>
                </a:pathLst>
              </a:custGeom>
              <a:noFill/>
              <a:ln w="381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8" name="Straight Connector 37"/>
              <p:cNvCxnSpPr/>
              <p:nvPr/>
            </p:nvCxnSpPr>
            <p:spPr>
              <a:xfrm flipV="1">
                <a:off x="567593" y="3872135"/>
                <a:ext cx="171450" cy="33194"/>
              </a:xfrm>
              <a:prstGeom prst="line">
                <a:avLst/>
              </a:prstGeom>
              <a:ln w="38100">
                <a:solidFill>
                  <a:srgbClr val="3D5265"/>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p:cNvGrpSpPr/>
          <p:nvPr/>
        </p:nvGrpSpPr>
        <p:grpSpPr>
          <a:xfrm>
            <a:off x="1265421" y="3974106"/>
            <a:ext cx="9661157" cy="1062672"/>
            <a:chOff x="1181032" y="4232089"/>
            <a:chExt cx="9661157" cy="1062672"/>
          </a:xfrm>
        </p:grpSpPr>
        <p:grpSp>
          <p:nvGrpSpPr>
            <p:cNvPr id="56" name="Group 55"/>
            <p:cNvGrpSpPr/>
            <p:nvPr/>
          </p:nvGrpSpPr>
          <p:grpSpPr>
            <a:xfrm>
              <a:off x="1181032" y="4232089"/>
              <a:ext cx="1057275" cy="1057275"/>
              <a:chOff x="1589982" y="4137198"/>
              <a:chExt cx="1057275" cy="1057275"/>
            </a:xfrm>
          </p:grpSpPr>
          <p:sp>
            <p:nvSpPr>
              <p:cNvPr id="52" name="Rounded Rectangle 51"/>
              <p:cNvSpPr/>
              <p:nvPr/>
            </p:nvSpPr>
            <p:spPr>
              <a:xfrm>
                <a:off x="1589982" y="4137198"/>
                <a:ext cx="1057275" cy="1057275"/>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6" name="Picture 45"/>
              <p:cNvPicPr>
                <a:picLocks noChangeAspect="1"/>
              </p:cNvPicPr>
              <p:nvPr/>
            </p:nvPicPr>
            <p:blipFill rotWithShape="1">
              <a:blip r:embed="rId5"/>
              <a:srcRect l="13487" t="9014" r="4668" b="6431"/>
              <a:stretch/>
            </p:blipFill>
            <p:spPr>
              <a:xfrm>
                <a:off x="1693191" y="4249036"/>
                <a:ext cx="850855" cy="865781"/>
              </a:xfrm>
              <a:prstGeom prst="rect">
                <a:avLst/>
              </a:prstGeom>
              <a:ln>
                <a:solidFill>
                  <a:srgbClr val="3D5265"/>
                </a:solidFill>
              </a:ln>
            </p:spPr>
          </p:pic>
        </p:grpSp>
        <p:grpSp>
          <p:nvGrpSpPr>
            <p:cNvPr id="60" name="Group 59"/>
            <p:cNvGrpSpPr/>
            <p:nvPr/>
          </p:nvGrpSpPr>
          <p:grpSpPr>
            <a:xfrm>
              <a:off x="4101126" y="4232089"/>
              <a:ext cx="1057275" cy="1057275"/>
              <a:chOff x="4101126" y="4232089"/>
              <a:chExt cx="1057275" cy="1057275"/>
            </a:xfrm>
          </p:grpSpPr>
          <p:sp>
            <p:nvSpPr>
              <p:cNvPr id="53" name="Rounded Rectangle 52"/>
              <p:cNvSpPr/>
              <p:nvPr/>
            </p:nvSpPr>
            <p:spPr>
              <a:xfrm>
                <a:off x="4101126" y="4232089"/>
                <a:ext cx="1057275" cy="1057275"/>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5572" b="11164"/>
              <a:stretch/>
            </p:blipFill>
            <p:spPr>
              <a:xfrm>
                <a:off x="4121717" y="4404599"/>
                <a:ext cx="1016092" cy="744434"/>
              </a:xfrm>
              <a:prstGeom prst="rect">
                <a:avLst/>
              </a:prstGeom>
              <a:ln>
                <a:solidFill>
                  <a:srgbClr val="3D5265"/>
                </a:solidFill>
              </a:ln>
            </p:spPr>
          </p:pic>
        </p:grpSp>
        <p:grpSp>
          <p:nvGrpSpPr>
            <p:cNvPr id="59" name="Group 58"/>
            <p:cNvGrpSpPr/>
            <p:nvPr/>
          </p:nvGrpSpPr>
          <p:grpSpPr>
            <a:xfrm>
              <a:off x="6943020" y="4237430"/>
              <a:ext cx="1057275" cy="1057275"/>
              <a:chOff x="6943020" y="4237430"/>
              <a:chExt cx="1057275" cy="1057275"/>
            </a:xfrm>
          </p:grpSpPr>
          <p:sp>
            <p:nvSpPr>
              <p:cNvPr id="54" name="Rounded Rectangle 53"/>
              <p:cNvSpPr/>
              <p:nvPr/>
            </p:nvSpPr>
            <p:spPr>
              <a:xfrm>
                <a:off x="6943020" y="4237430"/>
                <a:ext cx="1057275" cy="1057275"/>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7" name="Picture 46"/>
              <p:cNvPicPr>
                <a:picLocks noChangeAspect="1"/>
              </p:cNvPicPr>
              <p:nvPr/>
            </p:nvPicPr>
            <p:blipFill rotWithShape="1">
              <a:blip r:embed="rId8">
                <a:extLst>
                  <a:ext uri="{28A0092B-C50C-407E-A947-70E740481C1C}">
                    <a14:useLocalDpi xmlns:a14="http://schemas.microsoft.com/office/drawing/2010/main" val="0"/>
                  </a:ext>
                </a:extLst>
              </a:blip>
              <a:srcRect l="40956" t="39086" r="41205" b="38530"/>
              <a:stretch/>
            </p:blipFill>
            <p:spPr>
              <a:xfrm>
                <a:off x="7034316" y="4316151"/>
                <a:ext cx="874682" cy="889382"/>
              </a:xfrm>
              <a:prstGeom prst="rect">
                <a:avLst/>
              </a:prstGeom>
              <a:ln>
                <a:solidFill>
                  <a:srgbClr val="3D5265"/>
                </a:solidFill>
              </a:ln>
            </p:spPr>
          </p:pic>
        </p:grpSp>
        <p:grpSp>
          <p:nvGrpSpPr>
            <p:cNvPr id="57" name="Group 56"/>
            <p:cNvGrpSpPr/>
            <p:nvPr/>
          </p:nvGrpSpPr>
          <p:grpSpPr>
            <a:xfrm>
              <a:off x="9784914" y="4237486"/>
              <a:ext cx="1057275" cy="1057275"/>
              <a:chOff x="9706958" y="4258801"/>
              <a:chExt cx="1057275" cy="1057275"/>
            </a:xfrm>
          </p:grpSpPr>
          <p:sp>
            <p:nvSpPr>
              <p:cNvPr id="55" name="Rounded Rectangle 54"/>
              <p:cNvSpPr/>
              <p:nvPr/>
            </p:nvSpPr>
            <p:spPr>
              <a:xfrm>
                <a:off x="9706958" y="4258801"/>
                <a:ext cx="1057275" cy="1057275"/>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8" name="Picture 47"/>
              <p:cNvPicPr>
                <a:picLocks noChangeAspect="1"/>
              </p:cNvPicPr>
              <p:nvPr/>
            </p:nvPicPr>
            <p:blipFill rotWithShape="1">
              <a:blip r:embed="rId9">
                <a:extLst>
                  <a:ext uri="{28A0092B-C50C-407E-A947-70E740481C1C}">
                    <a14:useLocalDpi xmlns:a14="http://schemas.microsoft.com/office/drawing/2010/main" val="0"/>
                  </a:ext>
                </a:extLst>
              </a:blip>
              <a:srcRect l="49950" t="36866" r="37308" b="37235"/>
              <a:stretch/>
            </p:blipFill>
            <p:spPr>
              <a:xfrm>
                <a:off x="9994899" y="4349163"/>
                <a:ext cx="532192" cy="876551"/>
              </a:xfrm>
              <a:prstGeom prst="rect">
                <a:avLst/>
              </a:prstGeom>
              <a:ln>
                <a:solidFill>
                  <a:srgbClr val="3D5265"/>
                </a:solidFill>
              </a:ln>
            </p:spPr>
          </p:pic>
        </p:grpSp>
      </p:grpSp>
      <p:grpSp>
        <p:nvGrpSpPr>
          <p:cNvPr id="64" name="Group 63"/>
          <p:cNvGrpSpPr/>
          <p:nvPr/>
        </p:nvGrpSpPr>
        <p:grpSpPr>
          <a:xfrm>
            <a:off x="9422227" y="-18767"/>
            <a:ext cx="2495507" cy="3408419"/>
            <a:chOff x="9422227" y="-18767"/>
            <a:chExt cx="2495507" cy="3408419"/>
          </a:xfrm>
        </p:grpSpPr>
        <p:sp>
          <p:nvSpPr>
            <p:cNvPr id="11" name="Up Arrow 10"/>
            <p:cNvSpPr/>
            <p:nvPr/>
          </p:nvSpPr>
          <p:spPr>
            <a:xfrm>
              <a:off x="10225469" y="897532"/>
              <a:ext cx="864000" cy="1476000"/>
            </a:xfrm>
            <a:prstGeom prst="upArrow">
              <a:avLst/>
            </a:prstGeom>
            <a:solidFill>
              <a:srgbClr val="3D5265"/>
            </a:solidFill>
            <a:ln w="3175">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12" name="TextBox 11"/>
            <p:cNvSpPr txBox="1"/>
            <p:nvPr/>
          </p:nvSpPr>
          <p:spPr>
            <a:xfrm>
              <a:off x="9734128" y="-18767"/>
              <a:ext cx="1846682" cy="1015663"/>
            </a:xfrm>
            <a:prstGeom prst="rect">
              <a:avLst/>
            </a:prstGeom>
            <a:noFill/>
          </p:spPr>
          <p:txBody>
            <a:bodyPr wrap="square" rtlCol="0">
              <a:spAutoFit/>
            </a:bodyPr>
            <a:lstStyle/>
            <a:p>
              <a:pPr algn="ctr"/>
              <a:r>
                <a:rPr lang="el-GR" sz="4000" b="1" dirty="0">
                  <a:solidFill>
                    <a:srgbClr val="3D5265"/>
                  </a:solidFill>
                </a:rPr>
                <a:t>€</a:t>
              </a:r>
              <a:r>
                <a:rPr lang="en-US" sz="4000" b="1" dirty="0">
                  <a:solidFill>
                    <a:srgbClr val="3D5265"/>
                  </a:solidFill>
                </a:rPr>
                <a:t>13.68</a:t>
              </a:r>
              <a:endParaRPr lang="el-GR" sz="4000" b="1" dirty="0">
                <a:solidFill>
                  <a:srgbClr val="3D5265"/>
                </a:solidFill>
              </a:endParaRPr>
            </a:p>
            <a:p>
              <a:pPr algn="ctr"/>
              <a:r>
                <a:rPr lang="en-US" sz="2000" b="1" dirty="0">
                  <a:solidFill>
                    <a:srgbClr val="3D5265"/>
                  </a:solidFill>
                </a:rPr>
                <a:t> Target Price</a:t>
              </a:r>
              <a:endParaRPr lang="el-GR" sz="2000" b="1" dirty="0">
                <a:solidFill>
                  <a:srgbClr val="3D5265"/>
                </a:solidFill>
              </a:endParaRPr>
            </a:p>
          </p:txBody>
        </p:sp>
        <p:sp>
          <p:nvSpPr>
            <p:cNvPr id="14" name="TextBox 13"/>
            <p:cNvSpPr txBox="1"/>
            <p:nvPr/>
          </p:nvSpPr>
          <p:spPr>
            <a:xfrm>
              <a:off x="9422227" y="2282380"/>
              <a:ext cx="2470484" cy="584775"/>
            </a:xfrm>
            <a:prstGeom prst="rect">
              <a:avLst/>
            </a:prstGeom>
            <a:noFill/>
          </p:spPr>
          <p:txBody>
            <a:bodyPr wrap="square" rtlCol="0">
              <a:spAutoFit/>
            </a:bodyPr>
            <a:lstStyle/>
            <a:p>
              <a:pPr algn="ctr"/>
              <a:r>
                <a:rPr lang="el-GR" sz="3200" b="1" dirty="0">
                  <a:solidFill>
                    <a:srgbClr val="3D5265"/>
                  </a:solidFill>
                </a:rPr>
                <a:t>€1</a:t>
              </a:r>
              <a:r>
                <a:rPr lang="en-US" sz="3200" b="1" dirty="0">
                  <a:solidFill>
                    <a:srgbClr val="3D5265"/>
                  </a:solidFill>
                </a:rPr>
                <a:t>2.00</a:t>
              </a:r>
              <a:r>
                <a:rPr lang="el-GR" sz="3200" b="1" dirty="0">
                  <a:solidFill>
                    <a:srgbClr val="3D5265"/>
                  </a:solidFill>
                </a:rPr>
                <a:t> </a:t>
              </a:r>
              <a:endParaRPr lang="en-US" sz="3200" b="1" dirty="0">
                <a:solidFill>
                  <a:srgbClr val="3D5265"/>
                </a:solidFill>
              </a:endParaRPr>
            </a:p>
          </p:txBody>
        </p:sp>
        <p:sp>
          <p:nvSpPr>
            <p:cNvPr id="63" name="TextBox 62"/>
            <p:cNvSpPr txBox="1"/>
            <p:nvPr/>
          </p:nvSpPr>
          <p:spPr>
            <a:xfrm>
              <a:off x="9447250" y="2650988"/>
              <a:ext cx="2470484" cy="738664"/>
            </a:xfrm>
            <a:prstGeom prst="rect">
              <a:avLst/>
            </a:prstGeom>
            <a:noFill/>
          </p:spPr>
          <p:txBody>
            <a:bodyPr wrap="square" rtlCol="0">
              <a:spAutoFit/>
            </a:bodyPr>
            <a:lstStyle/>
            <a:p>
              <a:pPr algn="ctr"/>
              <a:r>
                <a:rPr lang="en-US" sz="2400" b="1" dirty="0">
                  <a:solidFill>
                    <a:srgbClr val="3D5265"/>
                  </a:solidFill>
                </a:rPr>
                <a:t>Closing Price</a:t>
              </a:r>
            </a:p>
            <a:p>
              <a:pPr algn="ctr"/>
              <a:r>
                <a:rPr lang="en-US" b="1" dirty="0">
                  <a:solidFill>
                    <a:srgbClr val="3D5265"/>
                  </a:solidFill>
                </a:rPr>
                <a:t>April 1</a:t>
              </a:r>
              <a:r>
                <a:rPr lang="en-US" b="1" baseline="30000" dirty="0">
                  <a:solidFill>
                    <a:srgbClr val="3D5265"/>
                  </a:solidFill>
                </a:rPr>
                <a:t>st</a:t>
              </a:r>
              <a:r>
                <a:rPr lang="en-US" b="1" dirty="0">
                  <a:solidFill>
                    <a:srgbClr val="3D5265"/>
                  </a:solidFill>
                </a:rPr>
                <a:t> 2019</a:t>
              </a:r>
              <a:endParaRPr lang="el-GR" b="1" dirty="0">
                <a:solidFill>
                  <a:srgbClr val="3D5265"/>
                </a:solidFill>
              </a:endParaRPr>
            </a:p>
          </p:txBody>
        </p:sp>
      </p:grpSp>
      <p:sp>
        <p:nvSpPr>
          <p:cNvPr id="67" name="TextBox 66"/>
          <p:cNvSpPr txBox="1"/>
          <p:nvPr/>
        </p:nvSpPr>
        <p:spPr>
          <a:xfrm>
            <a:off x="801848" y="4992285"/>
            <a:ext cx="1980000" cy="646331"/>
          </a:xfrm>
          <a:prstGeom prst="rect">
            <a:avLst/>
          </a:prstGeom>
          <a:noFill/>
        </p:spPr>
        <p:txBody>
          <a:bodyPr wrap="square" rtlCol="0">
            <a:spAutoFit/>
          </a:bodyPr>
          <a:lstStyle/>
          <a:p>
            <a:pPr algn="ctr"/>
            <a:r>
              <a:rPr lang="en-US" dirty="0">
                <a:solidFill>
                  <a:srgbClr val="3D5265"/>
                </a:solidFill>
              </a:rPr>
              <a:t>Strong competitive positioning</a:t>
            </a:r>
            <a:endParaRPr lang="el-GR" dirty="0"/>
          </a:p>
        </p:txBody>
      </p:sp>
      <p:sp>
        <p:nvSpPr>
          <p:cNvPr id="68" name="TextBox 67"/>
          <p:cNvSpPr txBox="1"/>
          <p:nvPr/>
        </p:nvSpPr>
        <p:spPr>
          <a:xfrm>
            <a:off x="3719760" y="4992286"/>
            <a:ext cx="1980000" cy="646331"/>
          </a:xfrm>
          <a:prstGeom prst="rect">
            <a:avLst/>
          </a:prstGeom>
          <a:noFill/>
        </p:spPr>
        <p:txBody>
          <a:bodyPr wrap="square" rtlCol="0">
            <a:spAutoFit/>
          </a:bodyPr>
          <a:lstStyle/>
          <a:p>
            <a:pPr algn="ctr"/>
            <a:r>
              <a:rPr lang="en-US" dirty="0">
                <a:solidFill>
                  <a:srgbClr val="3D5265"/>
                </a:solidFill>
              </a:rPr>
              <a:t>Increased revenue growth</a:t>
            </a:r>
            <a:endParaRPr lang="el-GR" dirty="0">
              <a:solidFill>
                <a:srgbClr val="3D5265"/>
              </a:solidFill>
            </a:endParaRPr>
          </a:p>
        </p:txBody>
      </p:sp>
      <p:sp>
        <p:nvSpPr>
          <p:cNvPr id="69" name="TextBox 68"/>
          <p:cNvSpPr txBox="1"/>
          <p:nvPr/>
        </p:nvSpPr>
        <p:spPr>
          <a:xfrm>
            <a:off x="6538011" y="4992286"/>
            <a:ext cx="1980000" cy="646331"/>
          </a:xfrm>
          <a:prstGeom prst="rect">
            <a:avLst/>
          </a:prstGeom>
          <a:noFill/>
        </p:spPr>
        <p:txBody>
          <a:bodyPr wrap="square" rtlCol="0">
            <a:spAutoFit/>
          </a:bodyPr>
          <a:lstStyle/>
          <a:p>
            <a:pPr algn="ctr"/>
            <a:r>
              <a:rPr lang="en-US" dirty="0">
                <a:solidFill>
                  <a:srgbClr val="3D5265"/>
                </a:solidFill>
              </a:rPr>
              <a:t>Solid financial metrics</a:t>
            </a:r>
            <a:endParaRPr lang="el-GR" dirty="0">
              <a:solidFill>
                <a:srgbClr val="3D5265"/>
              </a:solidFill>
            </a:endParaRPr>
          </a:p>
        </p:txBody>
      </p:sp>
      <p:sp>
        <p:nvSpPr>
          <p:cNvPr id="70" name="TextBox 69"/>
          <p:cNvSpPr txBox="1"/>
          <p:nvPr/>
        </p:nvSpPr>
        <p:spPr>
          <a:xfrm>
            <a:off x="9405142" y="4992286"/>
            <a:ext cx="1980000" cy="646331"/>
          </a:xfrm>
          <a:prstGeom prst="rect">
            <a:avLst/>
          </a:prstGeom>
          <a:noFill/>
        </p:spPr>
        <p:txBody>
          <a:bodyPr wrap="square" rtlCol="0">
            <a:spAutoFit/>
          </a:bodyPr>
          <a:lstStyle/>
          <a:p>
            <a:pPr algn="ctr"/>
            <a:r>
              <a:rPr lang="en-US" dirty="0">
                <a:solidFill>
                  <a:srgbClr val="3D5265"/>
                </a:solidFill>
              </a:rPr>
              <a:t>Upside potential with limited risk</a:t>
            </a:r>
            <a:endParaRPr lang="el-GR" dirty="0">
              <a:solidFill>
                <a:srgbClr val="3D5265"/>
              </a:solidFill>
            </a:endParaRPr>
          </a:p>
        </p:txBody>
      </p:sp>
      <p:grpSp>
        <p:nvGrpSpPr>
          <p:cNvPr id="81" name="Group 80"/>
          <p:cNvGrpSpPr/>
          <p:nvPr/>
        </p:nvGrpSpPr>
        <p:grpSpPr>
          <a:xfrm>
            <a:off x="3696164" y="5635301"/>
            <a:ext cx="2034989" cy="1152000"/>
            <a:chOff x="728315" y="5959132"/>
            <a:chExt cx="2089980" cy="701702"/>
          </a:xfrm>
        </p:grpSpPr>
        <p:sp>
          <p:nvSpPr>
            <p:cNvPr id="72" name="Rounded Rectangle 71"/>
            <p:cNvSpPr/>
            <p:nvPr/>
          </p:nvSpPr>
          <p:spPr>
            <a:xfrm>
              <a:off x="728315" y="5959132"/>
              <a:ext cx="2089980" cy="324000"/>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Dominant fiber operator</a:t>
              </a:r>
              <a:endParaRPr lang="el-GR" dirty="0"/>
            </a:p>
          </p:txBody>
        </p:sp>
        <p:sp>
          <p:nvSpPr>
            <p:cNvPr id="77" name="Rounded Rectangle 76"/>
            <p:cNvSpPr/>
            <p:nvPr/>
          </p:nvSpPr>
          <p:spPr>
            <a:xfrm>
              <a:off x="728315" y="6336834"/>
              <a:ext cx="2089980" cy="324000"/>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consumption</a:t>
              </a:r>
              <a:endParaRPr lang="el-GR" dirty="0"/>
            </a:p>
          </p:txBody>
        </p:sp>
      </p:grpSp>
      <p:grpSp>
        <p:nvGrpSpPr>
          <p:cNvPr id="82" name="Group 81"/>
          <p:cNvGrpSpPr/>
          <p:nvPr/>
        </p:nvGrpSpPr>
        <p:grpSpPr>
          <a:xfrm>
            <a:off x="758724" y="5635301"/>
            <a:ext cx="2054753" cy="1152000"/>
            <a:chOff x="707562" y="5581430"/>
            <a:chExt cx="2054753" cy="1069894"/>
          </a:xfrm>
        </p:grpSpPr>
        <p:sp>
          <p:nvSpPr>
            <p:cNvPr id="83" name="Rounded Rectangle 82"/>
            <p:cNvSpPr/>
            <p:nvPr/>
          </p:nvSpPr>
          <p:spPr>
            <a:xfrm>
              <a:off x="728315" y="5581430"/>
              <a:ext cx="2034000" cy="489600"/>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Quality network</a:t>
              </a:r>
              <a:endParaRPr lang="el-GR" dirty="0"/>
            </a:p>
          </p:txBody>
        </p:sp>
        <p:sp>
          <p:nvSpPr>
            <p:cNvPr id="85" name="Rounded Rectangle 84"/>
            <p:cNvSpPr/>
            <p:nvPr/>
          </p:nvSpPr>
          <p:spPr>
            <a:xfrm>
              <a:off x="707562" y="6161724"/>
              <a:ext cx="2034000" cy="489600"/>
            </a:xfrm>
            <a:prstGeom prst="roundRect">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 leadership</a:t>
              </a:r>
              <a:endParaRPr lang="el-GR" dirty="0"/>
            </a:p>
          </p:txBody>
        </p:sp>
      </p:grpSp>
      <p:grpSp>
        <p:nvGrpSpPr>
          <p:cNvPr id="86" name="Group 85"/>
          <p:cNvGrpSpPr/>
          <p:nvPr/>
        </p:nvGrpSpPr>
        <p:grpSpPr>
          <a:xfrm>
            <a:off x="6500858" y="5615771"/>
            <a:ext cx="2054306" cy="1152000"/>
            <a:chOff x="768550" y="5962121"/>
            <a:chExt cx="2054306" cy="1080811"/>
          </a:xfrm>
        </p:grpSpPr>
        <p:sp>
          <p:nvSpPr>
            <p:cNvPr id="88" name="Rounded Rectangle 87"/>
            <p:cNvSpPr/>
            <p:nvPr/>
          </p:nvSpPr>
          <p:spPr>
            <a:xfrm>
              <a:off x="768550" y="5962121"/>
              <a:ext cx="2034000" cy="489600"/>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Increased EBITDA margin </a:t>
              </a:r>
              <a:endParaRPr lang="el-GR" dirty="0"/>
            </a:p>
          </p:txBody>
        </p:sp>
        <p:sp>
          <p:nvSpPr>
            <p:cNvPr id="89" name="Rounded Rectangle 88"/>
            <p:cNvSpPr/>
            <p:nvPr/>
          </p:nvSpPr>
          <p:spPr>
            <a:xfrm>
              <a:off x="788856" y="6553332"/>
              <a:ext cx="2034000" cy="489600"/>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Shareholder value</a:t>
              </a:r>
              <a:endParaRPr lang="el-GR" dirty="0"/>
            </a:p>
          </p:txBody>
        </p:sp>
      </p:grpSp>
      <p:grpSp>
        <p:nvGrpSpPr>
          <p:cNvPr id="90" name="Group 89"/>
          <p:cNvGrpSpPr/>
          <p:nvPr/>
        </p:nvGrpSpPr>
        <p:grpSpPr>
          <a:xfrm>
            <a:off x="9379199" y="5620547"/>
            <a:ext cx="2034000" cy="1152002"/>
            <a:chOff x="728315" y="5959131"/>
            <a:chExt cx="2034000" cy="695984"/>
          </a:xfrm>
        </p:grpSpPr>
        <p:sp>
          <p:nvSpPr>
            <p:cNvPr id="92" name="Rounded Rectangle 91"/>
            <p:cNvSpPr/>
            <p:nvPr/>
          </p:nvSpPr>
          <p:spPr>
            <a:xfrm>
              <a:off x="728315" y="5959131"/>
              <a:ext cx="2034000" cy="318281"/>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Attractive upside</a:t>
              </a:r>
              <a:endParaRPr lang="el-GR" dirty="0"/>
            </a:p>
          </p:txBody>
        </p:sp>
        <p:sp>
          <p:nvSpPr>
            <p:cNvPr id="93" name="Rounded Rectangle 92"/>
            <p:cNvSpPr/>
            <p:nvPr/>
          </p:nvSpPr>
          <p:spPr>
            <a:xfrm>
              <a:off x="728315" y="6336834"/>
              <a:ext cx="2034000" cy="318281"/>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Limited risk</a:t>
              </a:r>
              <a:endParaRPr lang="el-GR" dirty="0"/>
            </a:p>
          </p:txBody>
        </p:sp>
      </p:grpSp>
      <p:grpSp>
        <p:nvGrpSpPr>
          <p:cNvPr id="95" name="Group 94"/>
          <p:cNvGrpSpPr/>
          <p:nvPr/>
        </p:nvGrpSpPr>
        <p:grpSpPr>
          <a:xfrm>
            <a:off x="5631385" y="214936"/>
            <a:ext cx="2386742" cy="3292064"/>
            <a:chOff x="5697229" y="210320"/>
            <a:chExt cx="2386742" cy="3292064"/>
          </a:xfrm>
        </p:grpSpPr>
        <p:grpSp>
          <p:nvGrpSpPr>
            <p:cNvPr id="66" name="Group 65"/>
            <p:cNvGrpSpPr/>
            <p:nvPr/>
          </p:nvGrpSpPr>
          <p:grpSpPr>
            <a:xfrm>
              <a:off x="5697229" y="2141099"/>
              <a:ext cx="2386742" cy="1361285"/>
              <a:chOff x="5697229" y="2141099"/>
              <a:chExt cx="2386742" cy="1361285"/>
            </a:xfrm>
          </p:grpSpPr>
          <p:sp>
            <p:nvSpPr>
              <p:cNvPr id="10" name="TextBox 9"/>
              <p:cNvSpPr txBox="1"/>
              <p:nvPr/>
            </p:nvSpPr>
            <p:spPr>
              <a:xfrm>
                <a:off x="5709741" y="2141099"/>
                <a:ext cx="2374230" cy="707886"/>
              </a:xfrm>
              <a:prstGeom prst="rect">
                <a:avLst/>
              </a:prstGeom>
              <a:noFill/>
              <a:ln>
                <a:noFill/>
              </a:ln>
            </p:spPr>
            <p:txBody>
              <a:bodyPr wrap="square" rtlCol="0">
                <a:spAutoFit/>
              </a:bodyPr>
              <a:lstStyle/>
              <a:p>
                <a:pPr algn="ctr"/>
                <a:r>
                  <a:rPr lang="en-US" sz="2000" b="1" dirty="0">
                    <a:solidFill>
                      <a:schemeClr val="bg1">
                        <a:lumMod val="50000"/>
                      </a:schemeClr>
                    </a:solidFill>
                  </a:rPr>
                  <a:t>Total 12M Return </a:t>
                </a:r>
              </a:p>
              <a:p>
                <a:pPr algn="ctr"/>
                <a:r>
                  <a:rPr lang="en-US" sz="2000" b="1" dirty="0">
                    <a:solidFill>
                      <a:schemeClr val="bg1">
                        <a:lumMod val="50000"/>
                      </a:schemeClr>
                    </a:solidFill>
                  </a:rPr>
                  <a:t>with dividends:</a:t>
                </a:r>
              </a:p>
            </p:txBody>
          </p:sp>
          <p:sp>
            <p:nvSpPr>
              <p:cNvPr id="65" name="TextBox 64"/>
              <p:cNvSpPr txBox="1"/>
              <p:nvPr/>
            </p:nvSpPr>
            <p:spPr>
              <a:xfrm>
                <a:off x="5697229" y="2579054"/>
                <a:ext cx="2374230" cy="923330"/>
              </a:xfrm>
              <a:prstGeom prst="rect">
                <a:avLst/>
              </a:prstGeom>
              <a:noFill/>
              <a:ln>
                <a:noFill/>
              </a:ln>
            </p:spPr>
            <p:txBody>
              <a:bodyPr wrap="square" rtlCol="0">
                <a:spAutoFit/>
              </a:bodyPr>
              <a:lstStyle/>
              <a:p>
                <a:pPr algn="ctr"/>
                <a:r>
                  <a:rPr lang="en-US" sz="5400" b="1" dirty="0">
                    <a:solidFill>
                      <a:srgbClr val="3D5265"/>
                    </a:solidFill>
                  </a:rPr>
                  <a:t>20.16</a:t>
                </a:r>
                <a:r>
                  <a:rPr lang="en-US" sz="4400" b="1" dirty="0">
                    <a:solidFill>
                      <a:srgbClr val="3D5265"/>
                    </a:solidFill>
                  </a:rPr>
                  <a:t>%</a:t>
                </a:r>
                <a:endParaRPr lang="el-GR" sz="4400" b="1" dirty="0">
                  <a:solidFill>
                    <a:srgbClr val="3D5265"/>
                  </a:solidFill>
                </a:endParaRPr>
              </a:p>
            </p:txBody>
          </p:sp>
        </p:grpSp>
        <p:sp>
          <p:nvSpPr>
            <p:cNvPr id="94" name="Rounded Rectangle 93"/>
            <p:cNvSpPr/>
            <p:nvPr/>
          </p:nvSpPr>
          <p:spPr>
            <a:xfrm>
              <a:off x="5941971" y="210320"/>
              <a:ext cx="1909771" cy="1899799"/>
            </a:xfrm>
            <a:prstGeom prst="round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14%</a:t>
              </a:r>
            </a:p>
            <a:p>
              <a:pPr algn="ctr"/>
              <a:r>
                <a:rPr lang="en-US" sz="3600" b="1" dirty="0"/>
                <a:t>UPSIDE</a:t>
              </a:r>
              <a:endParaRPr lang="el-GR" sz="3600" b="1" dirty="0"/>
            </a:p>
          </p:txBody>
        </p:sp>
      </p:grpSp>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6620" y="146356"/>
            <a:ext cx="2484000" cy="1567771"/>
          </a:xfrm>
          <a:prstGeom prst="rect">
            <a:avLst/>
          </a:prstGeom>
        </p:spPr>
      </p:pic>
    </p:spTree>
    <p:extLst>
      <p:ext uri="{BB962C8B-B14F-4D97-AF65-F5344CB8AC3E}">
        <p14:creationId xmlns:p14="http://schemas.microsoft.com/office/powerpoint/2010/main" val="394699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7DA10A-84FD-4D4E-A969-8AD90C2593C3}"/>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Distributable FCF </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6" name="Picture 5">
            <a:extLst>
              <a:ext uri="{FF2B5EF4-FFF2-40B4-BE49-F238E27FC236}">
                <a16:creationId xmlns:a16="http://schemas.microsoft.com/office/drawing/2014/main" id="{BD9A0A91-D474-4DAD-A4F4-D71D57AB60E7}"/>
              </a:ext>
            </a:extLst>
          </p:cNvPr>
          <p:cNvPicPr>
            <a:picLocks noChangeAspect="1"/>
          </p:cNvPicPr>
          <p:nvPr/>
        </p:nvPicPr>
        <p:blipFill>
          <a:blip r:embed="rId2"/>
          <a:stretch>
            <a:fillRect/>
          </a:stretch>
        </p:blipFill>
        <p:spPr>
          <a:xfrm>
            <a:off x="0" y="23139"/>
            <a:ext cx="871804" cy="871804"/>
          </a:xfrm>
          <a:prstGeom prst="rect">
            <a:avLst/>
          </a:prstGeom>
        </p:spPr>
      </p:pic>
      <p:grpSp>
        <p:nvGrpSpPr>
          <p:cNvPr id="9" name="Group 8"/>
          <p:cNvGrpSpPr/>
          <p:nvPr/>
        </p:nvGrpSpPr>
        <p:grpSpPr>
          <a:xfrm>
            <a:off x="871804" y="2257425"/>
            <a:ext cx="10084217" cy="3114860"/>
            <a:chOff x="871804" y="2257425"/>
            <a:chExt cx="10084217" cy="3114860"/>
          </a:xfrm>
        </p:grpSpPr>
        <p:pic>
          <p:nvPicPr>
            <p:cNvPr id="4" name="Picture 3">
              <a:extLst>
                <a:ext uri="{FF2B5EF4-FFF2-40B4-BE49-F238E27FC236}">
                  <a16:creationId xmlns:a16="http://schemas.microsoft.com/office/drawing/2014/main" id="{FB5199D9-2107-41F2-BF81-644FFAE087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1804" y="2257425"/>
              <a:ext cx="10084217" cy="3114860"/>
            </a:xfrm>
            <a:prstGeom prst="rect">
              <a:avLst/>
            </a:prstGeom>
            <a:noFill/>
            <a:ln>
              <a:noFill/>
            </a:ln>
          </p:spPr>
        </p:pic>
        <p:sp>
          <p:nvSpPr>
            <p:cNvPr id="8" name="Rectangle 7"/>
            <p:cNvSpPr/>
            <p:nvPr/>
          </p:nvSpPr>
          <p:spPr>
            <a:xfrm>
              <a:off x="2895600" y="5155406"/>
              <a:ext cx="1069181" cy="188119"/>
            </a:xfrm>
            <a:prstGeom prst="rect">
              <a:avLst/>
            </a:prstGeom>
            <a:solidFill>
              <a:srgbClr val="E7E6E6"/>
            </a:soli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extBox 9"/>
          <p:cNvSpPr txBox="1"/>
          <p:nvPr/>
        </p:nvSpPr>
        <p:spPr>
          <a:xfrm>
            <a:off x="9933709" y="6495374"/>
            <a:ext cx="2297926"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397105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35F3A-FBB5-43F4-9E78-FEB400F2B6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46317" y="1246846"/>
            <a:ext cx="8499365" cy="4593917"/>
          </a:xfrm>
          <a:prstGeom prst="rect">
            <a:avLst/>
          </a:prstGeom>
          <a:noFill/>
          <a:ln>
            <a:noFill/>
          </a:ln>
        </p:spPr>
      </p:pic>
      <p:sp>
        <p:nvSpPr>
          <p:cNvPr id="5" name="TextBox 4">
            <a:extLst>
              <a:ext uri="{FF2B5EF4-FFF2-40B4-BE49-F238E27FC236}">
                <a16:creationId xmlns:a16="http://schemas.microsoft.com/office/drawing/2014/main" id="{E3304BBF-3A0A-4958-90DF-9937D1EEEA74}"/>
              </a:ext>
            </a:extLst>
          </p:cNvPr>
          <p:cNvSpPr txBox="1"/>
          <p:nvPr/>
        </p:nvSpPr>
        <p:spPr>
          <a:xfrm>
            <a:off x="3005396" y="5526720"/>
            <a:ext cx="2088859" cy="369332"/>
          </a:xfrm>
          <a:prstGeom prst="rect">
            <a:avLst/>
          </a:prstGeom>
          <a:solidFill>
            <a:schemeClr val="bg1"/>
          </a:solidFill>
        </p:spPr>
        <p:txBody>
          <a:bodyPr wrap="square" rtlCol="0">
            <a:spAutoFit/>
          </a:bodyPr>
          <a:lstStyle/>
          <a:p>
            <a:endParaRPr lang="el-GR" dirty="0"/>
          </a:p>
        </p:txBody>
      </p:sp>
      <p:sp>
        <p:nvSpPr>
          <p:cNvPr id="6" name="TextBox 5">
            <a:extLst>
              <a:ext uri="{FF2B5EF4-FFF2-40B4-BE49-F238E27FC236}">
                <a16:creationId xmlns:a16="http://schemas.microsoft.com/office/drawing/2014/main" id="{807CA66D-79DF-4076-8E0B-CFF083391C43}"/>
              </a:ext>
            </a:extLst>
          </p:cNvPr>
          <p:cNvSpPr txBox="1"/>
          <p:nvPr/>
        </p:nvSpPr>
        <p:spPr>
          <a:xfrm>
            <a:off x="3582101" y="6488668"/>
            <a:ext cx="1761688" cy="369332"/>
          </a:xfrm>
          <a:prstGeom prst="rect">
            <a:avLst/>
          </a:prstGeom>
          <a:solidFill>
            <a:schemeClr val="bg1"/>
          </a:solidFill>
        </p:spPr>
        <p:txBody>
          <a:bodyPr wrap="square" rtlCol="0">
            <a:spAutoFit/>
          </a:bodyPr>
          <a:lstStyle/>
          <a:p>
            <a:endParaRPr lang="el-GR" dirty="0"/>
          </a:p>
        </p:txBody>
      </p:sp>
      <p:sp>
        <p:nvSpPr>
          <p:cNvPr id="9" name="TextBox 8">
            <a:extLst>
              <a:ext uri="{FF2B5EF4-FFF2-40B4-BE49-F238E27FC236}">
                <a16:creationId xmlns:a16="http://schemas.microsoft.com/office/drawing/2014/main" id="{D8A2B422-078B-40D0-81E2-8D59C36CFAC7}"/>
              </a:ext>
            </a:extLst>
          </p:cNvPr>
          <p:cNvSpPr txBox="1"/>
          <p:nvPr/>
        </p:nvSpPr>
        <p:spPr>
          <a:xfrm>
            <a:off x="906011" y="3515224"/>
            <a:ext cx="553674" cy="276999"/>
          </a:xfrm>
          <a:prstGeom prst="rect">
            <a:avLst/>
          </a:prstGeom>
          <a:solidFill>
            <a:schemeClr val="bg1"/>
          </a:solidFill>
        </p:spPr>
        <p:txBody>
          <a:bodyPr wrap="square" rtlCol="0">
            <a:spAutoFit/>
          </a:bodyPr>
          <a:lstStyle/>
          <a:p>
            <a:endParaRPr lang="el-GR" dirty="0"/>
          </a:p>
        </p:txBody>
      </p:sp>
      <p:sp>
        <p:nvSpPr>
          <p:cNvPr id="10" name="TextBox 9">
            <a:extLst>
              <a:ext uri="{FF2B5EF4-FFF2-40B4-BE49-F238E27FC236}">
                <a16:creationId xmlns:a16="http://schemas.microsoft.com/office/drawing/2014/main" id="{0F3266D0-E5F9-426A-98B0-CF7BE3FC0A26}"/>
              </a:ext>
            </a:extLst>
          </p:cNvPr>
          <p:cNvSpPr txBox="1"/>
          <p:nvPr/>
        </p:nvSpPr>
        <p:spPr>
          <a:xfrm>
            <a:off x="536895" y="1946246"/>
            <a:ext cx="1770077" cy="369332"/>
          </a:xfrm>
          <a:prstGeom prst="rect">
            <a:avLst/>
          </a:prstGeom>
          <a:solidFill>
            <a:schemeClr val="bg1"/>
          </a:solidFill>
        </p:spPr>
        <p:txBody>
          <a:bodyPr wrap="square" rtlCol="0">
            <a:spAutoFit/>
          </a:bodyPr>
          <a:lstStyle/>
          <a:p>
            <a:endParaRPr lang="el-GR" dirty="0"/>
          </a:p>
        </p:txBody>
      </p:sp>
      <p:sp>
        <p:nvSpPr>
          <p:cNvPr id="12" name="TextBox 11">
            <a:extLst>
              <a:ext uri="{FF2B5EF4-FFF2-40B4-BE49-F238E27FC236}">
                <a16:creationId xmlns:a16="http://schemas.microsoft.com/office/drawing/2014/main" id="{AE7F159B-9F62-46ED-8D8F-47A3B824FE12}"/>
              </a:ext>
            </a:extLst>
          </p:cNvPr>
          <p:cNvSpPr txBox="1"/>
          <p:nvPr/>
        </p:nvSpPr>
        <p:spPr>
          <a:xfrm>
            <a:off x="1961666" y="5342054"/>
            <a:ext cx="1700828" cy="369332"/>
          </a:xfrm>
          <a:prstGeom prst="rect">
            <a:avLst/>
          </a:prstGeom>
          <a:solidFill>
            <a:schemeClr val="bg1"/>
          </a:solidFill>
        </p:spPr>
        <p:txBody>
          <a:bodyPr wrap="square" rtlCol="0">
            <a:spAutoFit/>
          </a:bodyPr>
          <a:lstStyle/>
          <a:p>
            <a:endParaRPr lang="el-GR" dirty="0"/>
          </a:p>
        </p:txBody>
      </p:sp>
      <p:sp>
        <p:nvSpPr>
          <p:cNvPr id="15" name="Rectangle 14">
            <a:extLst>
              <a:ext uri="{FF2B5EF4-FFF2-40B4-BE49-F238E27FC236}">
                <a16:creationId xmlns:a16="http://schemas.microsoft.com/office/drawing/2014/main" id="{E0BF9B3C-6D2A-4974-9DC2-515587D069FE}"/>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Sensitivity analysis</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16" name="Picture 15">
            <a:extLst>
              <a:ext uri="{FF2B5EF4-FFF2-40B4-BE49-F238E27FC236}">
                <a16:creationId xmlns:a16="http://schemas.microsoft.com/office/drawing/2014/main" id="{EF06E70C-453C-47C1-8183-3B15F614FDB3}"/>
              </a:ext>
            </a:extLst>
          </p:cNvPr>
          <p:cNvPicPr>
            <a:picLocks noChangeAspect="1"/>
          </p:cNvPicPr>
          <p:nvPr/>
        </p:nvPicPr>
        <p:blipFill>
          <a:blip r:embed="rId3"/>
          <a:stretch>
            <a:fillRect/>
          </a:stretch>
        </p:blipFill>
        <p:spPr>
          <a:xfrm>
            <a:off x="0" y="0"/>
            <a:ext cx="871804" cy="871804"/>
          </a:xfrm>
          <a:prstGeom prst="rect">
            <a:avLst/>
          </a:prstGeom>
        </p:spPr>
      </p:pic>
      <p:sp>
        <p:nvSpPr>
          <p:cNvPr id="18" name="TextBox 17">
            <a:extLst>
              <a:ext uri="{FF2B5EF4-FFF2-40B4-BE49-F238E27FC236}">
                <a16:creationId xmlns:a16="http://schemas.microsoft.com/office/drawing/2014/main" id="{AFEA5BED-DBED-4D51-8C0C-94AB760EED3A}"/>
              </a:ext>
            </a:extLst>
          </p:cNvPr>
          <p:cNvSpPr txBox="1"/>
          <p:nvPr/>
        </p:nvSpPr>
        <p:spPr>
          <a:xfrm>
            <a:off x="1749169" y="1238457"/>
            <a:ext cx="2620176" cy="369332"/>
          </a:xfrm>
          <a:prstGeom prst="rect">
            <a:avLst/>
          </a:prstGeom>
          <a:solidFill>
            <a:schemeClr val="bg1"/>
          </a:solidFill>
        </p:spPr>
        <p:txBody>
          <a:bodyPr wrap="square" rtlCol="0">
            <a:spAutoFit/>
          </a:bodyPr>
          <a:lstStyle/>
          <a:p>
            <a:endParaRPr lang="el-GR" dirty="0"/>
          </a:p>
        </p:txBody>
      </p:sp>
      <p:sp>
        <p:nvSpPr>
          <p:cNvPr id="13" name="TextBox 12"/>
          <p:cNvSpPr txBox="1"/>
          <p:nvPr/>
        </p:nvSpPr>
        <p:spPr>
          <a:xfrm>
            <a:off x="9933709" y="6495374"/>
            <a:ext cx="2297926"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244271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25A5F7-3DAD-41F2-AFB0-A99A988997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90000" y="1016406"/>
            <a:ext cx="4212000" cy="1944000"/>
          </a:xfrm>
          <a:prstGeom prst="rect">
            <a:avLst/>
          </a:prstGeom>
          <a:noFill/>
          <a:ln>
            <a:noFill/>
          </a:ln>
        </p:spPr>
      </p:pic>
      <p:pic>
        <p:nvPicPr>
          <p:cNvPr id="21" name="Picture 20">
            <a:extLst>
              <a:ext uri="{FF2B5EF4-FFF2-40B4-BE49-F238E27FC236}">
                <a16:creationId xmlns:a16="http://schemas.microsoft.com/office/drawing/2014/main" id="{E42BDDCC-3F0F-4F43-9C29-09A04D9FE4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30445" y="3164172"/>
            <a:ext cx="2531110" cy="1102360"/>
          </a:xfrm>
          <a:prstGeom prst="rect">
            <a:avLst/>
          </a:prstGeom>
          <a:noFill/>
          <a:ln>
            <a:noFill/>
          </a:ln>
        </p:spPr>
      </p:pic>
      <p:grpSp>
        <p:nvGrpSpPr>
          <p:cNvPr id="5" name="Group 4"/>
          <p:cNvGrpSpPr/>
          <p:nvPr/>
        </p:nvGrpSpPr>
        <p:grpSpPr>
          <a:xfrm>
            <a:off x="7856175" y="3014353"/>
            <a:ext cx="4212000" cy="3366372"/>
            <a:chOff x="7856175" y="3014353"/>
            <a:chExt cx="4212000" cy="3366372"/>
          </a:xfrm>
        </p:grpSpPr>
        <p:pic>
          <p:nvPicPr>
            <p:cNvPr id="19" name="Picture 18">
              <a:extLst>
                <a:ext uri="{FF2B5EF4-FFF2-40B4-BE49-F238E27FC236}">
                  <a16:creationId xmlns:a16="http://schemas.microsoft.com/office/drawing/2014/main" id="{E5E3E3CF-AE9F-4C5E-B14A-EB97FBD39E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56175" y="3014353"/>
              <a:ext cx="4212000" cy="2020772"/>
            </a:xfrm>
            <a:prstGeom prst="rect">
              <a:avLst/>
            </a:prstGeom>
            <a:noFill/>
            <a:ln>
              <a:noFill/>
            </a:ln>
          </p:spPr>
        </p:pic>
        <p:pic>
          <p:nvPicPr>
            <p:cNvPr id="22" name="Picture 21">
              <a:extLst>
                <a:ext uri="{FF2B5EF4-FFF2-40B4-BE49-F238E27FC236}">
                  <a16:creationId xmlns:a16="http://schemas.microsoft.com/office/drawing/2014/main" id="{5E61238E-F906-467D-BF3B-7405FA939B4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696620" y="5279000"/>
              <a:ext cx="2531110" cy="1101725"/>
            </a:xfrm>
            <a:prstGeom prst="rect">
              <a:avLst/>
            </a:prstGeom>
            <a:noFill/>
            <a:ln>
              <a:noFill/>
            </a:ln>
          </p:spPr>
        </p:pic>
      </p:grpSp>
      <p:sp>
        <p:nvSpPr>
          <p:cNvPr id="38" name="Rectangle 37">
            <a:extLst>
              <a:ext uri="{FF2B5EF4-FFF2-40B4-BE49-F238E27FC236}">
                <a16:creationId xmlns:a16="http://schemas.microsoft.com/office/drawing/2014/main" id="{0DAB48B4-E469-4C89-9A97-FA4CF9126637}"/>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Scenario analysis  </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40" name="Picture 39">
            <a:extLst>
              <a:ext uri="{FF2B5EF4-FFF2-40B4-BE49-F238E27FC236}">
                <a16:creationId xmlns:a16="http://schemas.microsoft.com/office/drawing/2014/main" id="{FF0C5868-2025-4FBC-861A-20908AB0E61A}"/>
              </a:ext>
            </a:extLst>
          </p:cNvPr>
          <p:cNvPicPr>
            <a:picLocks noChangeAspect="1"/>
          </p:cNvPicPr>
          <p:nvPr/>
        </p:nvPicPr>
        <p:blipFill>
          <a:blip r:embed="rId6"/>
          <a:stretch>
            <a:fillRect/>
          </a:stretch>
        </p:blipFill>
        <p:spPr>
          <a:xfrm>
            <a:off x="0" y="0"/>
            <a:ext cx="871804" cy="871804"/>
          </a:xfrm>
          <a:prstGeom prst="rect">
            <a:avLst/>
          </a:prstGeom>
        </p:spPr>
      </p:pic>
      <p:cxnSp>
        <p:nvCxnSpPr>
          <p:cNvPr id="10" name="Connector: Elbow 9">
            <a:extLst>
              <a:ext uri="{FF2B5EF4-FFF2-40B4-BE49-F238E27FC236}">
                <a16:creationId xmlns:a16="http://schemas.microsoft.com/office/drawing/2014/main" id="{AFE791E2-70D5-4B2A-9A29-F3CC60FACF8F}"/>
              </a:ext>
            </a:extLst>
          </p:cNvPr>
          <p:cNvCxnSpPr>
            <a:cxnSpLocks/>
            <a:endCxn id="20" idx="0"/>
          </p:cNvCxnSpPr>
          <p:nvPr/>
        </p:nvCxnSpPr>
        <p:spPr>
          <a:xfrm rot="5400000">
            <a:off x="2244289" y="1905130"/>
            <a:ext cx="1283428" cy="959317"/>
          </a:xfrm>
          <a:prstGeom prst="bentConnector3">
            <a:avLst>
              <a:gd name="adj1" fmla="val 50000"/>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A8E788-FBBF-425F-9E10-B2D587965B66}"/>
              </a:ext>
            </a:extLst>
          </p:cNvPr>
          <p:cNvCxnSpPr/>
          <p:nvPr/>
        </p:nvCxnSpPr>
        <p:spPr>
          <a:xfrm flipV="1">
            <a:off x="3369430" y="1743073"/>
            <a:ext cx="620570"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9724768-D524-4C09-A6DD-84676C8159F9}"/>
              </a:ext>
            </a:extLst>
          </p:cNvPr>
          <p:cNvCxnSpPr>
            <a:cxnSpLocks/>
            <a:endCxn id="19" idx="0"/>
          </p:cNvCxnSpPr>
          <p:nvPr/>
        </p:nvCxnSpPr>
        <p:spPr>
          <a:xfrm rot="16200000" flipH="1">
            <a:off x="8765991" y="1818169"/>
            <a:ext cx="1271280" cy="1121088"/>
          </a:xfrm>
          <a:prstGeom prst="bentConnector3">
            <a:avLst/>
          </a:prstGeom>
          <a:ln>
            <a:solidFill>
              <a:srgbClr val="3B61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7BE18B-0E6E-4882-BAF0-0F147D8C32B4}"/>
              </a:ext>
            </a:extLst>
          </p:cNvPr>
          <p:cNvCxnSpPr>
            <a:cxnSpLocks/>
          </p:cNvCxnSpPr>
          <p:nvPr/>
        </p:nvCxnSpPr>
        <p:spPr>
          <a:xfrm flipH="1" flipV="1">
            <a:off x="8202000" y="1743073"/>
            <a:ext cx="639087" cy="2"/>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3D8238A-A6DE-458E-97E6-2933C4DF11B1}"/>
              </a:ext>
            </a:extLst>
          </p:cNvPr>
          <p:cNvPicPr>
            <a:picLocks noChangeAspect="1"/>
          </p:cNvPicPr>
          <p:nvPr/>
        </p:nvPicPr>
        <p:blipFill>
          <a:blip r:embed="rId7"/>
          <a:stretch>
            <a:fillRect/>
          </a:stretch>
        </p:blipFill>
        <p:spPr>
          <a:xfrm>
            <a:off x="9072418" y="1847387"/>
            <a:ext cx="658425" cy="457240"/>
          </a:xfrm>
          <a:prstGeom prst="rect">
            <a:avLst/>
          </a:prstGeom>
        </p:spPr>
      </p:pic>
      <p:pic>
        <p:nvPicPr>
          <p:cNvPr id="34" name="Picture 33">
            <a:extLst>
              <a:ext uri="{FF2B5EF4-FFF2-40B4-BE49-F238E27FC236}">
                <a16:creationId xmlns:a16="http://schemas.microsoft.com/office/drawing/2014/main" id="{A6959DBD-F56E-4AF2-80BA-BD05F66B67ED}"/>
              </a:ext>
            </a:extLst>
          </p:cNvPr>
          <p:cNvPicPr>
            <a:picLocks noChangeAspect="1"/>
          </p:cNvPicPr>
          <p:nvPr/>
        </p:nvPicPr>
        <p:blipFill>
          <a:blip r:embed="rId8"/>
          <a:stretch>
            <a:fillRect/>
          </a:stretch>
        </p:blipFill>
        <p:spPr>
          <a:xfrm>
            <a:off x="2574661" y="1926642"/>
            <a:ext cx="652329" cy="377985"/>
          </a:xfrm>
          <a:prstGeom prst="rect">
            <a:avLst/>
          </a:prstGeom>
        </p:spPr>
      </p:pic>
      <p:grpSp>
        <p:nvGrpSpPr>
          <p:cNvPr id="39" name="Ομάδα 18">
            <a:extLst>
              <a:ext uri="{FF2B5EF4-FFF2-40B4-BE49-F238E27FC236}">
                <a16:creationId xmlns:a16="http://schemas.microsoft.com/office/drawing/2014/main" id="{D674B8C6-511E-4E57-B318-859E041DD255}"/>
              </a:ext>
            </a:extLst>
          </p:cNvPr>
          <p:cNvGrpSpPr/>
          <p:nvPr/>
        </p:nvGrpSpPr>
        <p:grpSpPr>
          <a:xfrm>
            <a:off x="3810000" y="4725223"/>
            <a:ext cx="4066906" cy="1936608"/>
            <a:chOff x="102320" y="870697"/>
            <a:chExt cx="4270947" cy="2006244"/>
          </a:xfrm>
        </p:grpSpPr>
        <p:cxnSp>
          <p:nvCxnSpPr>
            <p:cNvPr id="41" name="Straight Connector 40">
              <a:extLst>
                <a:ext uri="{FF2B5EF4-FFF2-40B4-BE49-F238E27FC236}">
                  <a16:creationId xmlns:a16="http://schemas.microsoft.com/office/drawing/2014/main" id="{7D1DAF33-8A85-4EB6-B1E6-06A5407F8265}"/>
                </a:ext>
              </a:extLst>
            </p:cNvPr>
            <p:cNvCxnSpPr/>
            <p:nvPr/>
          </p:nvCxnSpPr>
          <p:spPr>
            <a:xfrm flipV="1">
              <a:off x="1005607" y="1984389"/>
              <a:ext cx="2013323" cy="260341"/>
            </a:xfrm>
            <a:prstGeom prst="line">
              <a:avLst/>
            </a:prstGeom>
            <a:ln w="19050">
              <a:solidFill>
                <a:srgbClr val="B1B1B3"/>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29D313F5-B856-4910-AF23-2C1EB11CE6C1}"/>
                </a:ext>
              </a:extLst>
            </p:cNvPr>
            <p:cNvCxnSpPr/>
            <p:nvPr/>
          </p:nvCxnSpPr>
          <p:spPr>
            <a:xfrm flipV="1">
              <a:off x="1021842" y="1206061"/>
              <a:ext cx="2010732" cy="1034615"/>
            </a:xfrm>
            <a:prstGeom prst="line">
              <a:avLst/>
            </a:prstGeom>
            <a:ln w="19050">
              <a:solidFill>
                <a:srgbClr val="509E2F"/>
              </a:solidFill>
              <a:prstDash val="sysDash"/>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23BF7FFB-5FAF-43BF-8D87-2696242F53B0}"/>
                </a:ext>
              </a:extLst>
            </p:cNvPr>
            <p:cNvCxnSpPr/>
            <p:nvPr/>
          </p:nvCxnSpPr>
          <p:spPr>
            <a:xfrm>
              <a:off x="1009665" y="2240676"/>
              <a:ext cx="2022909" cy="419988"/>
            </a:xfrm>
            <a:prstGeom prst="line">
              <a:avLst/>
            </a:prstGeom>
            <a:ln w="19050">
              <a:solidFill>
                <a:srgbClr val="FF0000"/>
              </a:solidFill>
              <a:prstDash val="sysDash"/>
            </a:ln>
          </p:spPr>
          <p:style>
            <a:lnRef idx="1">
              <a:schemeClr val="accent6"/>
            </a:lnRef>
            <a:fillRef idx="0">
              <a:schemeClr val="accent6"/>
            </a:fillRef>
            <a:effectRef idx="0">
              <a:schemeClr val="accent6"/>
            </a:effectRef>
            <a:fontRef idx="minor">
              <a:schemeClr val="tx1"/>
            </a:fontRef>
          </p:style>
        </p:cxnSp>
        <p:pic>
          <p:nvPicPr>
            <p:cNvPr id="44" name="Picture 43">
              <a:extLst>
                <a:ext uri="{FF2B5EF4-FFF2-40B4-BE49-F238E27FC236}">
                  <a16:creationId xmlns:a16="http://schemas.microsoft.com/office/drawing/2014/main" id="{3E7C1995-36DF-44BC-A80D-F1813FF3D2C5}"/>
                </a:ext>
              </a:extLst>
            </p:cNvPr>
            <p:cNvPicPr>
              <a:picLocks noChangeAspect="1"/>
            </p:cNvPicPr>
            <p:nvPr/>
          </p:nvPicPr>
          <p:blipFill rotWithShape="1">
            <a:blip r:embed="rId9">
              <a:extLst>
                <a:ext uri="{28A0092B-C50C-407E-A947-70E740481C1C}">
                  <a14:useLocalDpi xmlns:a14="http://schemas.microsoft.com/office/drawing/2010/main" val="0"/>
                </a:ext>
              </a:extLst>
            </a:blip>
            <a:srcRect l="7000" t="26191" r="24000" b="16667"/>
            <a:stretch/>
          </p:blipFill>
          <p:spPr>
            <a:xfrm>
              <a:off x="3044297" y="870697"/>
              <a:ext cx="657226" cy="457200"/>
            </a:xfrm>
            <a:prstGeom prst="rect">
              <a:avLst/>
            </a:prstGeom>
          </p:spPr>
        </p:pic>
        <p:pic>
          <p:nvPicPr>
            <p:cNvPr id="45" name="Picture 44">
              <a:extLst>
                <a:ext uri="{FF2B5EF4-FFF2-40B4-BE49-F238E27FC236}">
                  <a16:creationId xmlns:a16="http://schemas.microsoft.com/office/drawing/2014/main" id="{EF20F152-AA8F-49BD-BF1A-8ABF42C113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1188" y="2486283"/>
              <a:ext cx="653563" cy="375251"/>
            </a:xfrm>
            <a:prstGeom prst="rect">
              <a:avLst/>
            </a:prstGeom>
          </p:spPr>
        </p:pic>
        <p:pic>
          <p:nvPicPr>
            <p:cNvPr id="46" name="Picture 45" descr="&lt;strong&gt;Target&lt;/strong&gt; Icon Strive · Free image on Pixabay">
              <a:extLst>
                <a:ext uri="{FF2B5EF4-FFF2-40B4-BE49-F238E27FC236}">
                  <a16:creationId xmlns:a16="http://schemas.microsoft.com/office/drawing/2014/main" id="{BD3BCCA9-D306-480F-A7F0-C47FA6AA92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91191" y="1723551"/>
              <a:ext cx="505557" cy="505557"/>
            </a:xfrm>
            <a:prstGeom prst="rect">
              <a:avLst/>
            </a:prstGeom>
          </p:spPr>
        </p:pic>
        <p:sp>
          <p:nvSpPr>
            <p:cNvPr id="47" name="TextBox 25">
              <a:extLst>
                <a:ext uri="{FF2B5EF4-FFF2-40B4-BE49-F238E27FC236}">
                  <a16:creationId xmlns:a16="http://schemas.microsoft.com/office/drawing/2014/main" id="{30881B12-1AF8-4C7C-A25A-850715CD119F}"/>
                </a:ext>
              </a:extLst>
            </p:cNvPr>
            <p:cNvSpPr txBox="1"/>
            <p:nvPr/>
          </p:nvSpPr>
          <p:spPr>
            <a:xfrm>
              <a:off x="3615274" y="967751"/>
              <a:ext cx="698248" cy="26456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l-GR" sz="1100">
                  <a:solidFill>
                    <a:srgbClr val="509E2F"/>
                  </a:solidFill>
                </a:rPr>
                <a:t>€</a:t>
              </a:r>
              <a:r>
                <a:rPr lang="en-US" sz="1100">
                  <a:solidFill>
                    <a:srgbClr val="509E2F"/>
                  </a:solidFill>
                </a:rPr>
                <a:t>16</a:t>
              </a:r>
              <a:r>
                <a:rPr lang="el-GR" sz="1100">
                  <a:solidFill>
                    <a:srgbClr val="509E2F"/>
                  </a:solidFill>
                </a:rPr>
                <a:t>.91</a:t>
              </a:r>
            </a:p>
          </p:txBody>
        </p:sp>
        <p:sp>
          <p:nvSpPr>
            <p:cNvPr id="48" name="TextBox 26">
              <a:extLst>
                <a:ext uri="{FF2B5EF4-FFF2-40B4-BE49-F238E27FC236}">
                  <a16:creationId xmlns:a16="http://schemas.microsoft.com/office/drawing/2014/main" id="{88232BCB-4086-46FC-8D2F-BCDA5B645BFD}"/>
                </a:ext>
              </a:extLst>
            </p:cNvPr>
            <p:cNvSpPr txBox="1"/>
            <p:nvPr/>
          </p:nvSpPr>
          <p:spPr>
            <a:xfrm>
              <a:off x="3615695" y="1797578"/>
              <a:ext cx="698248" cy="26456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l-GR" sz="1100">
                  <a:solidFill>
                    <a:srgbClr val="B1B1B3"/>
                  </a:solidFill>
                </a:rPr>
                <a:t>€</a:t>
              </a:r>
              <a:r>
                <a:rPr lang="en-US" sz="1100">
                  <a:solidFill>
                    <a:srgbClr val="B1B1B3"/>
                  </a:solidFill>
                </a:rPr>
                <a:t>1</a:t>
              </a:r>
              <a:r>
                <a:rPr lang="el-GR" sz="1100">
                  <a:solidFill>
                    <a:srgbClr val="B1B1B3"/>
                  </a:solidFill>
                </a:rPr>
                <a:t>3.68</a:t>
              </a:r>
            </a:p>
          </p:txBody>
        </p:sp>
        <p:sp>
          <p:nvSpPr>
            <p:cNvPr id="49" name="TextBox 27">
              <a:extLst>
                <a:ext uri="{FF2B5EF4-FFF2-40B4-BE49-F238E27FC236}">
                  <a16:creationId xmlns:a16="http://schemas.microsoft.com/office/drawing/2014/main" id="{6EC7215C-D81B-4EF9-9E53-BE25AA2CDE15}"/>
                </a:ext>
              </a:extLst>
            </p:cNvPr>
            <p:cNvSpPr txBox="1"/>
            <p:nvPr/>
          </p:nvSpPr>
          <p:spPr>
            <a:xfrm>
              <a:off x="3675019" y="2612381"/>
              <a:ext cx="698248" cy="26456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l-GR" sz="1100">
                  <a:solidFill>
                    <a:srgbClr val="FF0000"/>
                  </a:solidFill>
                </a:rPr>
                <a:t>€9.34</a:t>
              </a:r>
            </a:p>
          </p:txBody>
        </p:sp>
        <p:sp>
          <p:nvSpPr>
            <p:cNvPr id="50" name="TextBox 28">
              <a:extLst>
                <a:ext uri="{FF2B5EF4-FFF2-40B4-BE49-F238E27FC236}">
                  <a16:creationId xmlns:a16="http://schemas.microsoft.com/office/drawing/2014/main" id="{568B6FB1-2A45-4F13-BC1F-617AD4B743C9}"/>
                </a:ext>
              </a:extLst>
            </p:cNvPr>
            <p:cNvSpPr txBox="1"/>
            <p:nvPr/>
          </p:nvSpPr>
          <p:spPr>
            <a:xfrm>
              <a:off x="102320" y="2032545"/>
              <a:ext cx="1059541" cy="44638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100" dirty="0">
                  <a:solidFill>
                    <a:schemeClr val="tx1"/>
                  </a:solidFill>
                </a:rPr>
                <a:t>Current</a:t>
              </a:r>
              <a:r>
                <a:rPr lang="en-US" sz="1100" baseline="0" dirty="0">
                  <a:solidFill>
                    <a:schemeClr val="tx1"/>
                  </a:solidFill>
                </a:rPr>
                <a:t> Price </a:t>
              </a:r>
              <a:r>
                <a:rPr lang="el-GR" sz="1100" dirty="0">
                  <a:solidFill>
                    <a:schemeClr val="tx1"/>
                  </a:solidFill>
                </a:rPr>
                <a:t>€1</a:t>
              </a:r>
              <a:r>
                <a:rPr lang="en-US" sz="1100" dirty="0">
                  <a:solidFill>
                    <a:schemeClr val="tx1"/>
                  </a:solidFill>
                </a:rPr>
                <a:t>0.99</a:t>
              </a:r>
              <a:endParaRPr lang="el-GR" sz="1100" dirty="0">
                <a:solidFill>
                  <a:schemeClr val="tx1"/>
                </a:solidFill>
              </a:endParaRPr>
            </a:p>
          </p:txBody>
        </p:sp>
      </p:grpSp>
      <p:grpSp>
        <p:nvGrpSpPr>
          <p:cNvPr id="6" name="Group 5"/>
          <p:cNvGrpSpPr/>
          <p:nvPr/>
        </p:nvGrpSpPr>
        <p:grpSpPr>
          <a:xfrm>
            <a:off x="300344" y="3026502"/>
            <a:ext cx="4212000" cy="3354223"/>
            <a:chOff x="300344" y="3026502"/>
            <a:chExt cx="4212000" cy="3354223"/>
          </a:xfrm>
        </p:grpSpPr>
        <p:pic>
          <p:nvPicPr>
            <p:cNvPr id="20" name="Picture 19">
              <a:extLst>
                <a:ext uri="{FF2B5EF4-FFF2-40B4-BE49-F238E27FC236}">
                  <a16:creationId xmlns:a16="http://schemas.microsoft.com/office/drawing/2014/main" id="{BC6AE797-3A7A-4293-8774-F215A1A8DAE1}"/>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300344" y="3026502"/>
              <a:ext cx="4212000" cy="2008623"/>
            </a:xfrm>
            <a:prstGeom prst="rect">
              <a:avLst/>
            </a:prstGeom>
            <a:noFill/>
            <a:ln>
              <a:noFill/>
            </a:ln>
          </p:spPr>
        </p:pic>
        <p:pic>
          <p:nvPicPr>
            <p:cNvPr id="4" name="Picture 3"/>
            <p:cNvPicPr>
              <a:picLocks noChangeAspect="1"/>
            </p:cNvPicPr>
            <p:nvPr/>
          </p:nvPicPr>
          <p:blipFill>
            <a:blip r:embed="rId13"/>
            <a:stretch>
              <a:fillRect/>
            </a:stretch>
          </p:blipFill>
          <p:spPr>
            <a:xfrm>
              <a:off x="1143046" y="5279000"/>
              <a:ext cx="2526596" cy="1101725"/>
            </a:xfrm>
            <a:prstGeom prst="rect">
              <a:avLst/>
            </a:prstGeom>
          </p:spPr>
        </p:pic>
      </p:grpSp>
      <p:sp>
        <p:nvSpPr>
          <p:cNvPr id="29" name="TextBox 28"/>
          <p:cNvSpPr txBox="1"/>
          <p:nvPr/>
        </p:nvSpPr>
        <p:spPr>
          <a:xfrm>
            <a:off x="9892145" y="6495374"/>
            <a:ext cx="2339490"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593135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50" y="894602"/>
            <a:ext cx="6869229" cy="4393210"/>
            <a:chOff x="40175" y="909086"/>
            <a:chExt cx="6869229" cy="4393210"/>
          </a:xfrm>
        </p:grpSpPr>
        <p:grpSp>
          <p:nvGrpSpPr>
            <p:cNvPr id="4" name="Group 3">
              <a:extLst>
                <a:ext uri="{FF2B5EF4-FFF2-40B4-BE49-F238E27FC236}">
                  <a16:creationId xmlns:a16="http://schemas.microsoft.com/office/drawing/2014/main" id="{B2E7D520-660A-418D-BF2E-636B4B3BD0CE}"/>
                </a:ext>
              </a:extLst>
            </p:cNvPr>
            <p:cNvGrpSpPr/>
            <p:nvPr/>
          </p:nvGrpSpPr>
          <p:grpSpPr>
            <a:xfrm>
              <a:off x="101928" y="909086"/>
              <a:ext cx="6807476" cy="4393210"/>
              <a:chOff x="0" y="0"/>
              <a:chExt cx="6444215" cy="4000500"/>
            </a:xfrm>
          </p:grpSpPr>
          <p:grpSp>
            <p:nvGrpSpPr>
              <p:cNvPr id="5" name="Ομάδα 38">
                <a:extLst>
                  <a:ext uri="{FF2B5EF4-FFF2-40B4-BE49-F238E27FC236}">
                    <a16:creationId xmlns:a16="http://schemas.microsoft.com/office/drawing/2014/main" id="{88689AE2-ED06-49B1-8CB9-E1526A909396}"/>
                  </a:ext>
                </a:extLst>
              </p:cNvPr>
              <p:cNvGrpSpPr/>
              <p:nvPr/>
            </p:nvGrpSpPr>
            <p:grpSpPr>
              <a:xfrm>
                <a:off x="0" y="0"/>
                <a:ext cx="6444215" cy="4000500"/>
                <a:chOff x="0" y="0"/>
                <a:chExt cx="6930473" cy="4000500"/>
              </a:xfrm>
            </p:grpSpPr>
            <p:grpSp>
              <p:nvGrpSpPr>
                <p:cNvPr id="7" name="Ομάδα 35">
                  <a:extLst>
                    <a:ext uri="{FF2B5EF4-FFF2-40B4-BE49-F238E27FC236}">
                      <a16:creationId xmlns:a16="http://schemas.microsoft.com/office/drawing/2014/main" id="{8F694700-1567-4732-8ABE-B2B85A60E24B}"/>
                    </a:ext>
                  </a:extLst>
                </p:cNvPr>
                <p:cNvGrpSpPr/>
                <p:nvPr/>
              </p:nvGrpSpPr>
              <p:grpSpPr>
                <a:xfrm>
                  <a:off x="0" y="0"/>
                  <a:ext cx="6765958" cy="4000500"/>
                  <a:chOff x="0" y="0"/>
                  <a:chExt cx="6761437" cy="4000500"/>
                </a:xfrm>
              </p:grpSpPr>
              <p:grpSp>
                <p:nvGrpSpPr>
                  <p:cNvPr id="10" name="Ομάδα 33">
                    <a:extLst>
                      <a:ext uri="{FF2B5EF4-FFF2-40B4-BE49-F238E27FC236}">
                        <a16:creationId xmlns:a16="http://schemas.microsoft.com/office/drawing/2014/main" id="{FB8BAA28-47CF-458C-9D0D-6605E300F1D7}"/>
                      </a:ext>
                    </a:extLst>
                  </p:cNvPr>
                  <p:cNvGrpSpPr/>
                  <p:nvPr/>
                </p:nvGrpSpPr>
                <p:grpSpPr>
                  <a:xfrm>
                    <a:off x="0" y="0"/>
                    <a:ext cx="6761437" cy="4000500"/>
                    <a:chOff x="0" y="0"/>
                    <a:chExt cx="6759963" cy="4000500"/>
                  </a:xfrm>
                </p:grpSpPr>
                <p:pic>
                  <p:nvPicPr>
                    <p:cNvPr id="12" name="Εικόνα 15">
                      <a:extLst>
                        <a:ext uri="{FF2B5EF4-FFF2-40B4-BE49-F238E27FC236}">
                          <a16:creationId xmlns:a16="http://schemas.microsoft.com/office/drawing/2014/main" id="{8A3A86AF-3025-460A-A786-15FF2ED9DE64}"/>
                        </a:ext>
                      </a:extLst>
                    </p:cNvPr>
                    <p:cNvPicPr>
                      <a:picLocks noChangeAspect="1"/>
                    </p:cNvPicPr>
                    <p:nvPr/>
                  </p:nvPicPr>
                  <p:blipFill>
                    <a:blip r:embed="rId2"/>
                    <a:stretch>
                      <a:fillRect/>
                    </a:stretch>
                  </p:blipFill>
                  <p:spPr>
                    <a:xfrm>
                      <a:off x="19577" y="138546"/>
                      <a:ext cx="6740386" cy="3567546"/>
                    </a:xfrm>
                    <a:prstGeom prst="rect">
                      <a:avLst/>
                    </a:prstGeom>
                  </p:spPr>
                </p:pic>
                <p:sp>
                  <p:nvSpPr>
                    <p:cNvPr id="13" name="TextBox 31">
                      <a:extLst>
                        <a:ext uri="{FF2B5EF4-FFF2-40B4-BE49-F238E27FC236}">
                          <a16:creationId xmlns:a16="http://schemas.microsoft.com/office/drawing/2014/main" id="{16DC3658-BBF8-41ED-8B00-871A40F4D7F0}"/>
                        </a:ext>
                      </a:extLst>
                    </p:cNvPr>
                    <p:cNvSpPr txBox="1"/>
                    <p:nvPr/>
                  </p:nvSpPr>
                  <p:spPr>
                    <a:xfrm>
                      <a:off x="0" y="0"/>
                      <a:ext cx="3241034" cy="2607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500" b="1"/>
                        <a:t>Figure</a:t>
                      </a:r>
                      <a:r>
                        <a:rPr lang="en-US" sz="1500" b="1" baseline="0"/>
                        <a:t> 27:</a:t>
                      </a:r>
                      <a:r>
                        <a:rPr lang="el-GR" sz="1500" b="0" baseline="0"/>
                        <a:t> </a:t>
                      </a:r>
                      <a:r>
                        <a:rPr lang="en-US" sz="1500" b="0" baseline="0"/>
                        <a:t>Monte Carlo Simulation</a:t>
                      </a:r>
                      <a:endParaRPr lang="el-GR" sz="1500" b="1"/>
                    </a:p>
                  </p:txBody>
                </p:sp>
                <p:sp>
                  <p:nvSpPr>
                    <p:cNvPr id="14" name="TextBox 32">
                      <a:extLst>
                        <a:ext uri="{FF2B5EF4-FFF2-40B4-BE49-F238E27FC236}">
                          <a16:creationId xmlns:a16="http://schemas.microsoft.com/office/drawing/2014/main" id="{42001B15-4454-4313-9780-691616968CC7}"/>
                        </a:ext>
                      </a:extLst>
                    </p:cNvPr>
                    <p:cNvSpPr txBox="1"/>
                    <p:nvPr/>
                  </p:nvSpPr>
                  <p:spPr>
                    <a:xfrm rot="10800000" flipV="1">
                      <a:off x="155864" y="3654136"/>
                      <a:ext cx="2441863" cy="3463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300" b="1" i="1" dirty="0"/>
                        <a:t>Source:</a:t>
                      </a:r>
                      <a:r>
                        <a:rPr lang="en-US" sz="1300" b="1" i="1" baseline="0" dirty="0"/>
                        <a:t> </a:t>
                      </a:r>
                      <a:r>
                        <a:rPr lang="en-US" sz="1300" b="0" i="1" baseline="0" dirty="0"/>
                        <a:t>Team Assessment</a:t>
                      </a:r>
                    </a:p>
                    <a:p>
                      <a:endParaRPr lang="el-GR" sz="1300" b="0" i="1" dirty="0"/>
                    </a:p>
                  </p:txBody>
                </p:sp>
              </p:grpSp>
              <p:pic>
                <p:nvPicPr>
                  <p:cNvPr id="11" name="Εικόνα 34">
                    <a:extLst>
                      <a:ext uri="{FF2B5EF4-FFF2-40B4-BE49-F238E27FC236}">
                        <a16:creationId xmlns:a16="http://schemas.microsoft.com/office/drawing/2014/main" id="{60F8EA5E-E5EE-403C-8C47-BF600AB59157}"/>
                      </a:ext>
                    </a:extLst>
                  </p:cNvPr>
                  <p:cNvPicPr>
                    <a:picLocks noChangeAspect="1"/>
                  </p:cNvPicPr>
                  <p:nvPr/>
                </p:nvPicPr>
                <p:blipFill>
                  <a:blip r:embed="rId3"/>
                  <a:stretch>
                    <a:fillRect/>
                  </a:stretch>
                </p:blipFill>
                <p:spPr>
                  <a:xfrm>
                    <a:off x="288857" y="3483642"/>
                    <a:ext cx="5133577" cy="204409"/>
                  </a:xfrm>
                  <a:prstGeom prst="rect">
                    <a:avLst/>
                  </a:prstGeom>
                </p:spPr>
              </p:pic>
            </p:grpSp>
            <p:pic>
              <p:nvPicPr>
                <p:cNvPr id="8" name="Εικόνα 36">
                  <a:extLst>
                    <a:ext uri="{FF2B5EF4-FFF2-40B4-BE49-F238E27FC236}">
                      <a16:creationId xmlns:a16="http://schemas.microsoft.com/office/drawing/2014/main" id="{6B68BB9F-761F-498A-BAEC-A46C61263E89}"/>
                    </a:ext>
                  </a:extLst>
                </p:cNvPr>
                <p:cNvPicPr>
                  <a:picLocks noChangeAspect="1"/>
                </p:cNvPicPr>
                <p:nvPr/>
              </p:nvPicPr>
              <p:blipFill>
                <a:blip r:embed="rId4"/>
                <a:stretch>
                  <a:fillRect/>
                </a:stretch>
              </p:blipFill>
              <p:spPr>
                <a:xfrm>
                  <a:off x="4039186" y="155348"/>
                  <a:ext cx="1670311" cy="556342"/>
                </a:xfrm>
                <a:prstGeom prst="rect">
                  <a:avLst/>
                </a:prstGeom>
              </p:spPr>
            </p:pic>
            <p:pic>
              <p:nvPicPr>
                <p:cNvPr id="9" name="Εικόνα 37">
                  <a:extLst>
                    <a:ext uri="{FF2B5EF4-FFF2-40B4-BE49-F238E27FC236}">
                      <a16:creationId xmlns:a16="http://schemas.microsoft.com/office/drawing/2014/main" id="{C75801BD-3F01-47E4-9026-6333C7ECCFC5}"/>
                    </a:ext>
                  </a:extLst>
                </p:cNvPr>
                <p:cNvPicPr>
                  <a:picLocks noChangeAspect="1"/>
                </p:cNvPicPr>
                <p:nvPr/>
              </p:nvPicPr>
              <p:blipFill>
                <a:blip r:embed="rId5"/>
                <a:stretch>
                  <a:fillRect/>
                </a:stretch>
              </p:blipFill>
              <p:spPr>
                <a:xfrm>
                  <a:off x="5709497" y="154040"/>
                  <a:ext cx="1220976" cy="838095"/>
                </a:xfrm>
                <a:prstGeom prst="rect">
                  <a:avLst/>
                </a:prstGeom>
              </p:spPr>
            </p:pic>
          </p:grpSp>
          <p:sp>
            <p:nvSpPr>
              <p:cNvPr id="6" name="TextBox 39">
                <a:extLst>
                  <a:ext uri="{FF2B5EF4-FFF2-40B4-BE49-F238E27FC236}">
                    <a16:creationId xmlns:a16="http://schemas.microsoft.com/office/drawing/2014/main" id="{4CEEECDC-3C2C-4EF1-A92A-C6CA1BF220E0}"/>
                  </a:ext>
                </a:extLst>
              </p:cNvPr>
              <p:cNvSpPr txBox="1"/>
              <p:nvPr/>
            </p:nvSpPr>
            <p:spPr>
              <a:xfrm>
                <a:off x="4975268" y="719437"/>
                <a:ext cx="347869" cy="1573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100">
                    <a:solidFill>
                      <a:schemeClr val="tx1">
                        <a:lumMod val="75000"/>
                        <a:lumOff val="25000"/>
                      </a:schemeClr>
                    </a:solidFill>
                  </a:rPr>
                  <a:t>€</a:t>
                </a:r>
              </a:p>
            </p:txBody>
          </p:sp>
        </p:grpSp>
        <p:sp>
          <p:nvSpPr>
            <p:cNvPr id="15" name="TextBox 14">
              <a:extLst>
                <a:ext uri="{FF2B5EF4-FFF2-40B4-BE49-F238E27FC236}">
                  <a16:creationId xmlns:a16="http://schemas.microsoft.com/office/drawing/2014/main" id="{D6D16A01-544E-4A60-8A68-C4F97FAC07D1}"/>
                </a:ext>
              </a:extLst>
            </p:cNvPr>
            <p:cNvSpPr txBox="1"/>
            <p:nvPr/>
          </p:nvSpPr>
          <p:spPr>
            <a:xfrm>
              <a:off x="40175" y="909086"/>
              <a:ext cx="2824473" cy="369332"/>
            </a:xfrm>
            <a:prstGeom prst="rect">
              <a:avLst/>
            </a:prstGeom>
            <a:solidFill>
              <a:schemeClr val="bg1"/>
            </a:solidFill>
          </p:spPr>
          <p:txBody>
            <a:bodyPr wrap="square" rtlCol="0">
              <a:spAutoFit/>
            </a:bodyPr>
            <a:lstStyle/>
            <a:p>
              <a:endParaRPr lang="el-GR" dirty="0"/>
            </a:p>
          </p:txBody>
        </p:sp>
      </p:grpSp>
      <p:sp>
        <p:nvSpPr>
          <p:cNvPr id="17" name="Rectangle 16">
            <a:extLst>
              <a:ext uri="{FF2B5EF4-FFF2-40B4-BE49-F238E27FC236}">
                <a16:creationId xmlns:a16="http://schemas.microsoft.com/office/drawing/2014/main" id="{032F8B71-03A4-4EBC-B9F0-BC127FD58881}"/>
              </a:ext>
            </a:extLst>
          </p:cNvPr>
          <p:cNvSpPr/>
          <p:nvPr/>
        </p:nvSpPr>
        <p:spPr>
          <a:xfrm>
            <a:off x="0" y="-28196"/>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Monte Carlo simulation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18" name="Picture 17">
            <a:extLst>
              <a:ext uri="{FF2B5EF4-FFF2-40B4-BE49-F238E27FC236}">
                <a16:creationId xmlns:a16="http://schemas.microsoft.com/office/drawing/2014/main" id="{C87F5998-D89A-4257-A872-3ACD573638CD}"/>
              </a:ext>
            </a:extLst>
          </p:cNvPr>
          <p:cNvPicPr>
            <a:picLocks noChangeAspect="1"/>
          </p:cNvPicPr>
          <p:nvPr/>
        </p:nvPicPr>
        <p:blipFill>
          <a:blip r:embed="rId6"/>
          <a:stretch>
            <a:fillRect/>
          </a:stretch>
        </p:blipFill>
        <p:spPr>
          <a:xfrm>
            <a:off x="0" y="0"/>
            <a:ext cx="871804" cy="871804"/>
          </a:xfrm>
          <a:prstGeom prst="rect">
            <a:avLst/>
          </a:prstGeom>
        </p:spPr>
      </p:pic>
      <p:pic>
        <p:nvPicPr>
          <p:cNvPr id="19" name="Picture 18">
            <a:extLst>
              <a:ext uri="{FF2B5EF4-FFF2-40B4-BE49-F238E27FC236}">
                <a16:creationId xmlns:a16="http://schemas.microsoft.com/office/drawing/2014/main" id="{0954B733-455D-490B-B6D5-EBC8F79AB3A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87471" y="1119414"/>
            <a:ext cx="5266888" cy="2416439"/>
          </a:xfrm>
          <a:prstGeom prst="rect">
            <a:avLst/>
          </a:prstGeom>
          <a:noFill/>
          <a:ln>
            <a:noFill/>
          </a:ln>
        </p:spPr>
      </p:pic>
      <p:pic>
        <p:nvPicPr>
          <p:cNvPr id="20" name="Picture 19">
            <a:extLst>
              <a:ext uri="{FF2B5EF4-FFF2-40B4-BE49-F238E27FC236}">
                <a16:creationId xmlns:a16="http://schemas.microsoft.com/office/drawing/2014/main" id="{D68D6176-D2CE-4028-9F25-4A96A9D273B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641604" y="4990110"/>
            <a:ext cx="1791970" cy="1791970"/>
          </a:xfrm>
          <a:prstGeom prst="rect">
            <a:avLst/>
          </a:prstGeom>
          <a:noFill/>
          <a:ln>
            <a:noFill/>
          </a:ln>
        </p:spPr>
      </p:pic>
      <p:sp>
        <p:nvSpPr>
          <p:cNvPr id="2" name="Rectangle 1">
            <a:extLst>
              <a:ext uri="{FF2B5EF4-FFF2-40B4-BE49-F238E27FC236}">
                <a16:creationId xmlns:a16="http://schemas.microsoft.com/office/drawing/2014/main" id="{E8BE9D71-152E-4204-B7D5-A51F5D5CB6F0}"/>
              </a:ext>
            </a:extLst>
          </p:cNvPr>
          <p:cNvSpPr/>
          <p:nvPr/>
        </p:nvSpPr>
        <p:spPr>
          <a:xfrm>
            <a:off x="6038850" y="4123784"/>
            <a:ext cx="5945297" cy="2031325"/>
          </a:xfrm>
          <a:prstGeom prst="rect">
            <a:avLst/>
          </a:prstGeom>
        </p:spPr>
        <p:txBody>
          <a:bodyPr wrap="square">
            <a:spAutoFit/>
          </a:bodyPr>
          <a:lstStyle/>
          <a:p>
            <a:pPr marL="457200" algn="just"/>
            <a:r>
              <a:rPr lang="en-US" dirty="0">
                <a:solidFill>
                  <a:srgbClr val="002060"/>
                </a:solidFill>
                <a:latin typeface="Calibri" panose="020F0502020204030204" pitchFamily="34" charset="0"/>
              </a:rPr>
              <a:t>In our simulation we included variables that are either important  for OTE</a:t>
            </a:r>
            <a:r>
              <a:rPr lang="el-GR" dirty="0">
                <a:solidFill>
                  <a:srgbClr val="002060"/>
                </a:solidFill>
                <a:latin typeface="Calibri" panose="020F0502020204030204" pitchFamily="34" charset="0"/>
              </a:rPr>
              <a:t>, </a:t>
            </a:r>
            <a:r>
              <a:rPr lang="en-US" dirty="0">
                <a:solidFill>
                  <a:srgbClr val="002060"/>
                </a:solidFill>
                <a:latin typeface="Calibri" panose="020F0502020204030204" pitchFamily="34" charset="0"/>
              </a:rPr>
              <a:t>like its revenues, or consist a large part of its balance sheet like capex and depreciation. The variables included cover each aspect of the Group like  liquidity and profitability</a:t>
            </a:r>
            <a:endParaRPr lang="en-US" dirty="0"/>
          </a:p>
          <a:p>
            <a:br>
              <a:rPr lang="en-US" dirty="0"/>
            </a:br>
            <a:endParaRPr lang="el-GR" dirty="0"/>
          </a:p>
        </p:txBody>
      </p:sp>
      <p:sp>
        <p:nvSpPr>
          <p:cNvPr id="21" name="TextBox 20"/>
          <p:cNvSpPr txBox="1"/>
          <p:nvPr/>
        </p:nvSpPr>
        <p:spPr>
          <a:xfrm>
            <a:off x="9917084" y="6495374"/>
            <a:ext cx="2314551"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1242937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Cost of Equity calculation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pic>
        <p:nvPicPr>
          <p:cNvPr id="39" name="Picture 38"/>
          <p:cNvPicPr/>
          <p:nvPr/>
        </p:nvPicPr>
        <p:blipFill>
          <a:blip r:embed="rId4">
            <a:extLst>
              <a:ext uri="{28A0092B-C50C-407E-A947-70E740481C1C}">
                <a14:useLocalDpi xmlns:a14="http://schemas.microsoft.com/office/drawing/2010/main" val="0"/>
              </a:ext>
            </a:extLst>
          </a:blip>
          <a:srcRect/>
          <a:stretch>
            <a:fillRect/>
          </a:stretch>
        </p:blipFill>
        <p:spPr bwMode="auto">
          <a:xfrm>
            <a:off x="191027" y="1214612"/>
            <a:ext cx="4244240" cy="4434158"/>
          </a:xfrm>
          <a:prstGeom prst="rect">
            <a:avLst/>
          </a:prstGeom>
          <a:noFill/>
          <a:ln>
            <a:noFill/>
          </a:ln>
        </p:spPr>
      </p:pic>
      <p:sp>
        <p:nvSpPr>
          <p:cNvPr id="9" name="TextBox 8"/>
          <p:cNvSpPr txBox="1"/>
          <p:nvPr/>
        </p:nvSpPr>
        <p:spPr>
          <a:xfrm>
            <a:off x="4896741" y="1214612"/>
            <a:ext cx="349059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5265"/>
                </a:solidFill>
              </a:rPr>
              <a:t>CAPM formula: E(R)=</a:t>
            </a:r>
            <a:r>
              <a:rPr lang="en-US" dirty="0" err="1">
                <a:solidFill>
                  <a:srgbClr val="3D5265"/>
                </a:solidFill>
              </a:rPr>
              <a:t>Rf</a:t>
            </a:r>
            <a:r>
              <a:rPr lang="en-US" dirty="0">
                <a:solidFill>
                  <a:srgbClr val="3D5265"/>
                </a:solidFill>
              </a:rPr>
              <a:t> + b*Rm</a:t>
            </a:r>
            <a:endParaRPr lang="el-GR" dirty="0">
              <a:solidFill>
                <a:srgbClr val="3D5265"/>
              </a:solidFill>
            </a:endParaRPr>
          </a:p>
        </p:txBody>
      </p:sp>
      <p:sp>
        <p:nvSpPr>
          <p:cNvPr id="46" name="TextBox 45"/>
          <p:cNvSpPr txBox="1"/>
          <p:nvPr/>
        </p:nvSpPr>
        <p:spPr>
          <a:xfrm>
            <a:off x="4896741" y="1690219"/>
            <a:ext cx="4554908"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5265"/>
                </a:solidFill>
              </a:rPr>
              <a:t>For 2018 the Telekom Albania  contribution is included </a:t>
            </a:r>
            <a:r>
              <a:rPr lang="en-US" b="1" dirty="0">
                <a:solidFill>
                  <a:srgbClr val="3D5265"/>
                </a:solidFill>
              </a:rPr>
              <a:t>while</a:t>
            </a:r>
            <a:r>
              <a:rPr lang="en-US" dirty="0">
                <a:solidFill>
                  <a:srgbClr val="3D5265"/>
                </a:solidFill>
              </a:rPr>
              <a:t> for 2019 and onwards it was removed from our calculations</a:t>
            </a:r>
            <a:endParaRPr lang="el-GR" dirty="0">
              <a:solidFill>
                <a:srgbClr val="3D5265"/>
              </a:solidFill>
            </a:endParaRPr>
          </a:p>
        </p:txBody>
      </p:sp>
      <p:grpSp>
        <p:nvGrpSpPr>
          <p:cNvPr id="17" name="Group 16"/>
          <p:cNvGrpSpPr/>
          <p:nvPr/>
        </p:nvGrpSpPr>
        <p:grpSpPr>
          <a:xfrm>
            <a:off x="8024502" y="3643673"/>
            <a:ext cx="4016524" cy="3064776"/>
            <a:chOff x="8024502" y="3643673"/>
            <a:chExt cx="4016524" cy="3064776"/>
          </a:xfrm>
        </p:grpSpPr>
        <p:pic>
          <p:nvPicPr>
            <p:cNvPr id="48" name="Εικόνα 2" descr="C:\Users\by the way\Desktop\beta calculation.PNG"/>
            <p:cNvPicPr/>
            <p:nvPr/>
          </p:nvPicPr>
          <p:blipFill>
            <a:blip r:embed="rId5">
              <a:extLst>
                <a:ext uri="{28A0092B-C50C-407E-A947-70E740481C1C}">
                  <a14:useLocalDpi xmlns:a14="http://schemas.microsoft.com/office/drawing/2010/main" val="0"/>
                </a:ext>
              </a:extLst>
            </a:blip>
            <a:srcRect/>
            <a:stretch>
              <a:fillRect/>
            </a:stretch>
          </p:blipFill>
          <p:spPr bwMode="auto">
            <a:xfrm>
              <a:off x="8024502" y="3643673"/>
              <a:ext cx="4016524" cy="3064776"/>
            </a:xfrm>
            <a:prstGeom prst="rect">
              <a:avLst/>
            </a:prstGeom>
            <a:noFill/>
            <a:ln>
              <a:noFill/>
            </a:ln>
          </p:spPr>
        </p:pic>
        <p:sp>
          <p:nvSpPr>
            <p:cNvPr id="10" name="Oval 9"/>
            <p:cNvSpPr/>
            <p:nvPr/>
          </p:nvSpPr>
          <p:spPr>
            <a:xfrm>
              <a:off x="8767984" y="4700187"/>
              <a:ext cx="640935" cy="222190"/>
            </a:xfrm>
            <a:prstGeom prst="ellipse">
              <a:avLst/>
            </a:prstGeom>
            <a:noFill/>
            <a:ln w="38100">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9" name="TextBox 48"/>
          <p:cNvSpPr txBox="1"/>
          <p:nvPr/>
        </p:nvSpPr>
        <p:spPr>
          <a:xfrm>
            <a:off x="4563454" y="4321555"/>
            <a:ext cx="347529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5265"/>
                </a:solidFill>
              </a:rPr>
              <a:t>For the beta we conducted a regression where we used the daily returns of OTE’s stock and ATHEX for the last five years (01/01/14 to 31/12/2018)</a:t>
            </a:r>
            <a:endParaRPr lang="el-GR" dirty="0">
              <a:solidFill>
                <a:srgbClr val="3D5265"/>
              </a:solidFill>
            </a:endParaRPr>
          </a:p>
        </p:txBody>
      </p:sp>
      <p:grpSp>
        <p:nvGrpSpPr>
          <p:cNvPr id="51" name="Group 50"/>
          <p:cNvGrpSpPr/>
          <p:nvPr/>
        </p:nvGrpSpPr>
        <p:grpSpPr>
          <a:xfrm>
            <a:off x="4896741" y="2719825"/>
            <a:ext cx="4762360" cy="646331"/>
            <a:chOff x="4896741" y="2719825"/>
            <a:chExt cx="4762360" cy="646331"/>
          </a:xfrm>
        </p:grpSpPr>
        <p:sp>
          <p:nvSpPr>
            <p:cNvPr id="47" name="TextBox 46"/>
            <p:cNvSpPr txBox="1"/>
            <p:nvPr/>
          </p:nvSpPr>
          <p:spPr>
            <a:xfrm>
              <a:off x="4896741" y="2719825"/>
              <a:ext cx="476236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5265"/>
                  </a:solidFill>
                </a:rPr>
                <a:t>For the second stage of our analysis we used a decreased MRP for Greece (11.86%    9.02%)</a:t>
              </a:r>
              <a:endParaRPr lang="el-GR" dirty="0">
                <a:solidFill>
                  <a:srgbClr val="3D5265"/>
                </a:solidFill>
              </a:endParaRPr>
            </a:p>
          </p:txBody>
        </p:sp>
        <p:cxnSp>
          <p:nvCxnSpPr>
            <p:cNvPr id="13" name="Straight Arrow Connector 12"/>
            <p:cNvCxnSpPr/>
            <p:nvPr/>
          </p:nvCxnSpPr>
          <p:spPr>
            <a:xfrm flipV="1">
              <a:off x="8725253" y="3187581"/>
              <a:ext cx="180000" cy="0"/>
            </a:xfrm>
            <a:prstGeom prst="straightConnector1">
              <a:avLst/>
            </a:prstGeom>
            <a:ln>
              <a:solidFill>
                <a:srgbClr val="3D5265"/>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6645" y="6495374"/>
            <a:ext cx="3935533"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106140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44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0" y="5961907"/>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Geographical presence</a:t>
            </a:r>
            <a:endParaRPr lang="el-GR" sz="5400" dirty="0"/>
          </a:p>
        </p:txBody>
      </p:sp>
      <p:grpSp>
        <p:nvGrpSpPr>
          <p:cNvPr id="11" name="Group 10"/>
          <p:cNvGrpSpPr/>
          <p:nvPr/>
        </p:nvGrpSpPr>
        <p:grpSpPr>
          <a:xfrm>
            <a:off x="6773051" y="2636468"/>
            <a:ext cx="4131129" cy="1992087"/>
            <a:chOff x="3356811" y="-234357"/>
            <a:chExt cx="4131129" cy="1992087"/>
          </a:xfrm>
        </p:grpSpPr>
        <p:graphicFrame>
          <p:nvGraphicFramePr>
            <p:cNvPr id="12" name="Chart 11"/>
            <p:cNvGraphicFramePr/>
            <p:nvPr>
              <p:extLst/>
            </p:nvPr>
          </p:nvGraphicFramePr>
          <p:xfrm>
            <a:off x="3356811" y="-234357"/>
            <a:ext cx="4131129" cy="199208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1"/>
            <p:cNvSpPr txBox="1"/>
            <p:nvPr/>
          </p:nvSpPr>
          <p:spPr>
            <a:xfrm>
              <a:off x="4781085" y="449437"/>
              <a:ext cx="1074755" cy="7663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solidFill>
                    <a:srgbClr val="3D5265"/>
                  </a:solidFill>
                </a:rPr>
                <a:t>Romania 25%</a:t>
              </a:r>
              <a:endParaRPr lang="el-GR" sz="1400" b="1" dirty="0">
                <a:solidFill>
                  <a:srgbClr val="3D5265"/>
                </a:solidFill>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617" y="1635408"/>
            <a:ext cx="4100083" cy="4001731"/>
          </a:xfrm>
          <a:prstGeom prst="rect">
            <a:avLst/>
          </a:prstGeom>
        </p:spPr>
      </p:pic>
      <p:graphicFrame>
        <p:nvGraphicFramePr>
          <p:cNvPr id="9" name="Chart 8"/>
          <p:cNvGraphicFramePr>
            <a:graphicFrameLocks/>
          </p:cNvGraphicFramePr>
          <p:nvPr>
            <p:extLst/>
          </p:nvPr>
        </p:nvGraphicFramePr>
        <p:xfrm>
          <a:off x="6773050" y="1204785"/>
          <a:ext cx="4131129" cy="1992087"/>
        </p:xfrm>
        <a:graphic>
          <a:graphicData uri="http://schemas.openxmlformats.org/drawingml/2006/chart">
            <c:chart xmlns:c="http://schemas.openxmlformats.org/drawingml/2006/chart" xmlns:r="http://schemas.openxmlformats.org/officeDocument/2006/relationships" r:id="rId5"/>
          </a:graphicData>
        </a:graphic>
      </p:graphicFrame>
      <p:grpSp>
        <p:nvGrpSpPr>
          <p:cNvPr id="14" name="Group 13"/>
          <p:cNvGrpSpPr/>
          <p:nvPr/>
        </p:nvGrpSpPr>
        <p:grpSpPr>
          <a:xfrm>
            <a:off x="6787931" y="4146726"/>
            <a:ext cx="4131129" cy="1992087"/>
            <a:chOff x="3550473" y="1329785"/>
            <a:chExt cx="4131129" cy="1992087"/>
          </a:xfrm>
        </p:grpSpPr>
        <p:graphicFrame>
          <p:nvGraphicFramePr>
            <p:cNvPr id="15" name="Chart 14"/>
            <p:cNvGraphicFramePr/>
            <p:nvPr>
              <p:extLst/>
            </p:nvPr>
          </p:nvGraphicFramePr>
          <p:xfrm>
            <a:off x="3550473" y="1329785"/>
            <a:ext cx="4131129" cy="1992087"/>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4"/>
            <p:cNvSpPr txBox="1"/>
            <p:nvPr/>
          </p:nvSpPr>
          <p:spPr>
            <a:xfrm>
              <a:off x="5055159" y="2106400"/>
              <a:ext cx="884172" cy="62402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solidFill>
                    <a:srgbClr val="3D5265"/>
                  </a:solidFill>
                </a:rPr>
                <a:t>Albania 2%</a:t>
              </a:r>
              <a:endParaRPr lang="el-GR" sz="1400" b="1" dirty="0">
                <a:solidFill>
                  <a:srgbClr val="3D5265"/>
                </a:solidFill>
              </a:endParaRPr>
            </a:p>
          </p:txBody>
        </p:sp>
      </p:grpSp>
      <p:cxnSp>
        <p:nvCxnSpPr>
          <p:cNvPr id="32" name="Straight Connector 31"/>
          <p:cNvCxnSpPr/>
          <p:nvPr/>
        </p:nvCxnSpPr>
        <p:spPr>
          <a:xfrm flipV="1">
            <a:off x="4836310" y="3761906"/>
            <a:ext cx="3188859" cy="577261"/>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89615" y="5013375"/>
            <a:ext cx="3835554" cy="253765"/>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7723" y="18072"/>
            <a:ext cx="2825158" cy="1411084"/>
          </a:xfrm>
          <a:prstGeom prst="rect">
            <a:avLst/>
          </a:prstGeom>
        </p:spPr>
      </p:pic>
      <p:sp>
        <p:nvSpPr>
          <p:cNvPr id="17" name="TextBox 16"/>
          <p:cNvSpPr txBox="1"/>
          <p:nvPr/>
        </p:nvSpPr>
        <p:spPr>
          <a:xfrm>
            <a:off x="10394497" y="5604515"/>
            <a:ext cx="1797503" cy="338554"/>
          </a:xfrm>
          <a:prstGeom prst="rect">
            <a:avLst/>
          </a:prstGeom>
          <a:noFill/>
        </p:spPr>
        <p:txBody>
          <a:bodyPr wrap="square" rtlCol="0">
            <a:spAutoFit/>
          </a:bodyPr>
          <a:lstStyle/>
          <a:p>
            <a:r>
              <a:rPr lang="en-US" sz="1600" i="1" dirty="0">
                <a:solidFill>
                  <a:srgbClr val="3D5265"/>
                </a:solidFill>
              </a:rPr>
              <a:t>Source: OTE Group</a:t>
            </a:r>
            <a:endParaRPr lang="el-GR" sz="1600" i="1" dirty="0">
              <a:solidFill>
                <a:srgbClr val="3D5265"/>
              </a:solidFill>
            </a:endParaRPr>
          </a:p>
        </p:txBody>
      </p:sp>
      <p:cxnSp>
        <p:nvCxnSpPr>
          <p:cNvPr id="7" name="Straight Connector 6"/>
          <p:cNvCxnSpPr/>
          <p:nvPr/>
        </p:nvCxnSpPr>
        <p:spPr>
          <a:xfrm flipV="1">
            <a:off x="4530436" y="2335876"/>
            <a:ext cx="3494733" cy="2931264"/>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84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
                                        <p:tgtEl>
                                          <p:spTgt spid="9"/>
                                        </p:tgtEl>
                                      </p:cBhvr>
                                    </p:animEffect>
                                  </p:childTnLst>
                                </p:cTn>
                              </p:par>
                            </p:childTnLst>
                          </p:cTn>
                        </p:par>
                        <p:par>
                          <p:cTn id="12" fill="hold">
                            <p:stCondLst>
                              <p:cond delay="800"/>
                            </p:stCondLst>
                            <p:childTnLst>
                              <p:par>
                                <p:cTn id="13" presetID="22" presetClass="entr" presetSubtype="4"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par>
                          <p:cTn id="16" fill="hold">
                            <p:stCondLst>
                              <p:cond delay="13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
                                        <p:tgtEl>
                                          <p:spTgt spid="11"/>
                                        </p:tgtEl>
                                      </p:cBhvr>
                                    </p:animEffect>
                                  </p:childTnLst>
                                </p:cTn>
                              </p:par>
                            </p:childTnLst>
                          </p:cTn>
                        </p:par>
                        <p:par>
                          <p:cTn id="20" fill="hold">
                            <p:stCondLst>
                              <p:cond delay="18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3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Discounted Cash Flow-Terminal Growth</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grpSp>
        <p:nvGrpSpPr>
          <p:cNvPr id="7" name="Group 6"/>
          <p:cNvGrpSpPr/>
          <p:nvPr/>
        </p:nvGrpSpPr>
        <p:grpSpPr>
          <a:xfrm>
            <a:off x="8742187" y="4510472"/>
            <a:ext cx="3033918" cy="1571272"/>
            <a:chOff x="8964378" y="4467797"/>
            <a:chExt cx="3033918" cy="1571272"/>
          </a:xfrm>
        </p:grpSpPr>
        <p:sp>
          <p:nvSpPr>
            <p:cNvPr id="4" name="TextBox 3"/>
            <p:cNvSpPr txBox="1"/>
            <p:nvPr/>
          </p:nvSpPr>
          <p:spPr>
            <a:xfrm>
              <a:off x="8964378" y="4467797"/>
              <a:ext cx="3033917"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3D5265"/>
                  </a:solidFill>
                </a:rPr>
                <a:t>WACC</a:t>
              </a:r>
              <a:r>
                <a:rPr lang="en-US" sz="2000" baseline="-25000" dirty="0">
                  <a:solidFill>
                    <a:srgbClr val="3D5265"/>
                  </a:solidFill>
                </a:rPr>
                <a:t>1</a:t>
              </a:r>
              <a:r>
                <a:rPr lang="en-US" sz="2000" dirty="0">
                  <a:solidFill>
                    <a:srgbClr val="3D5265"/>
                  </a:solidFill>
                </a:rPr>
                <a:t>(2018-19): 9.38%</a:t>
              </a:r>
              <a:endParaRPr lang="el-GR" sz="2000" dirty="0">
                <a:solidFill>
                  <a:srgbClr val="3D5265"/>
                </a:solidFill>
              </a:endParaRPr>
            </a:p>
          </p:txBody>
        </p:sp>
        <p:sp>
          <p:nvSpPr>
            <p:cNvPr id="15" name="TextBox 14"/>
            <p:cNvSpPr txBox="1"/>
            <p:nvPr/>
          </p:nvSpPr>
          <p:spPr>
            <a:xfrm>
              <a:off x="8964378" y="5037025"/>
              <a:ext cx="3033918"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3D5265"/>
                  </a:solidFill>
                </a:rPr>
                <a:t>WACC</a:t>
              </a:r>
              <a:r>
                <a:rPr lang="en-US" sz="2000" baseline="-25000" dirty="0">
                  <a:solidFill>
                    <a:srgbClr val="3D5265"/>
                  </a:solidFill>
                </a:rPr>
                <a:t>2</a:t>
              </a:r>
              <a:r>
                <a:rPr lang="en-US" sz="2000" dirty="0">
                  <a:solidFill>
                    <a:srgbClr val="3D5265"/>
                  </a:solidFill>
                </a:rPr>
                <a:t>(2019-22): 9.31%</a:t>
              </a:r>
              <a:endParaRPr lang="el-GR" sz="2000" dirty="0">
                <a:solidFill>
                  <a:srgbClr val="3D5265"/>
                </a:solidFill>
              </a:endParaRPr>
            </a:p>
          </p:txBody>
        </p:sp>
        <p:sp>
          <p:nvSpPr>
            <p:cNvPr id="16" name="TextBox 15"/>
            <p:cNvSpPr txBox="1"/>
            <p:nvPr/>
          </p:nvSpPr>
          <p:spPr>
            <a:xfrm>
              <a:off x="8973362" y="5638959"/>
              <a:ext cx="2929043"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rgbClr val="3D5265"/>
                  </a:solidFill>
                </a:rPr>
                <a:t>WACC</a:t>
              </a:r>
              <a:r>
                <a:rPr lang="en-US" sz="2000" baseline="-25000" dirty="0">
                  <a:solidFill>
                    <a:srgbClr val="3D5265"/>
                  </a:solidFill>
                </a:rPr>
                <a:t>3</a:t>
              </a:r>
              <a:r>
                <a:rPr lang="en-US" sz="2000" dirty="0">
                  <a:solidFill>
                    <a:srgbClr val="3D5265"/>
                  </a:solidFill>
                </a:rPr>
                <a:t>(2022-∞): 7.85%</a:t>
              </a:r>
              <a:endParaRPr lang="el-GR" sz="2000" dirty="0">
                <a:solidFill>
                  <a:srgbClr val="3D5265"/>
                </a:solidFill>
              </a:endParaRPr>
            </a:p>
          </p:txBody>
        </p:sp>
      </p:grpSp>
      <p:sp>
        <p:nvSpPr>
          <p:cNvPr id="18" name="TextBox 17"/>
          <p:cNvSpPr txBox="1"/>
          <p:nvPr/>
        </p:nvSpPr>
        <p:spPr>
          <a:xfrm>
            <a:off x="99366" y="4158287"/>
            <a:ext cx="3099153"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3D5265"/>
                </a:solidFill>
              </a:rPr>
              <a:t>Terminal growth (g): 1.60%</a:t>
            </a:r>
            <a:endParaRPr lang="el-GR" dirty="0">
              <a:solidFill>
                <a:srgbClr val="3D5265"/>
              </a:solidFill>
            </a:endParaRPr>
          </a:p>
        </p:txBody>
      </p:sp>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288059" y="4527619"/>
            <a:ext cx="2816454" cy="1084233"/>
          </a:xfrm>
          <a:prstGeom prst="rect">
            <a:avLst/>
          </a:prstGeom>
          <a:noFill/>
          <a:ln>
            <a:noFill/>
          </a:ln>
        </p:spPr>
      </p:pic>
      <p:pic>
        <p:nvPicPr>
          <p:cNvPr id="20" name="Picture 19"/>
          <p:cNvPicPr/>
          <p:nvPr/>
        </p:nvPicPr>
        <p:blipFill>
          <a:blip r:embed="rId5">
            <a:extLst>
              <a:ext uri="{28A0092B-C50C-407E-A947-70E740481C1C}">
                <a14:useLocalDpi xmlns:a14="http://schemas.microsoft.com/office/drawing/2010/main" val="0"/>
              </a:ext>
            </a:extLst>
          </a:blip>
          <a:srcRect/>
          <a:stretch>
            <a:fillRect/>
          </a:stretch>
        </p:blipFill>
        <p:spPr bwMode="auto">
          <a:xfrm>
            <a:off x="755527" y="5764029"/>
            <a:ext cx="1881519" cy="731448"/>
          </a:xfrm>
          <a:prstGeom prst="rect">
            <a:avLst/>
          </a:prstGeom>
          <a:noFill/>
          <a:ln>
            <a:noFill/>
          </a:ln>
        </p:spPr>
      </p:pic>
      <p:sp>
        <p:nvSpPr>
          <p:cNvPr id="6" name="TextBox 5"/>
          <p:cNvSpPr txBox="1"/>
          <p:nvPr/>
        </p:nvSpPr>
        <p:spPr>
          <a:xfrm>
            <a:off x="3104513" y="4457720"/>
            <a:ext cx="539239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3D5265"/>
                </a:solidFill>
              </a:rPr>
              <a:t>Initially we used the projections of global organizations for the real GDP growth rates of countries where OTE will have business exposure in the next five years and weighted them into OTE’s geographical revenue proportion</a:t>
            </a:r>
            <a:endParaRPr lang="el-GR" sz="1600" dirty="0">
              <a:solidFill>
                <a:srgbClr val="3D5265"/>
              </a:solidFill>
            </a:endParaRPr>
          </a:p>
        </p:txBody>
      </p:sp>
      <p:sp>
        <p:nvSpPr>
          <p:cNvPr id="21" name="TextBox 20"/>
          <p:cNvSpPr txBox="1"/>
          <p:nvPr/>
        </p:nvSpPr>
        <p:spPr>
          <a:xfrm>
            <a:off x="3104513" y="5687458"/>
            <a:ext cx="539239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3D5265"/>
                </a:solidFill>
              </a:rPr>
              <a:t>However, we believe that the 10-year German government bond yield may be more appropriate to reflect the growth of the economy in the long run</a:t>
            </a:r>
            <a:endParaRPr lang="el-GR" sz="1600" dirty="0">
              <a:solidFill>
                <a:srgbClr val="3D5265"/>
              </a:solidFill>
            </a:endParaRPr>
          </a:p>
        </p:txBody>
      </p:sp>
      <p:pic>
        <p:nvPicPr>
          <p:cNvPr id="23" name="Picture 22"/>
          <p:cNvPicPr/>
          <p:nvPr/>
        </p:nvPicPr>
        <p:blipFill>
          <a:blip r:embed="rId6">
            <a:extLst>
              <a:ext uri="{28A0092B-C50C-407E-A947-70E740481C1C}">
                <a14:useLocalDpi xmlns:a14="http://schemas.microsoft.com/office/drawing/2010/main" val="0"/>
              </a:ext>
            </a:extLst>
          </a:blip>
          <a:srcRect/>
          <a:stretch>
            <a:fillRect/>
          </a:stretch>
        </p:blipFill>
        <p:spPr bwMode="auto">
          <a:xfrm>
            <a:off x="1686990" y="2054279"/>
            <a:ext cx="8528702" cy="1784205"/>
          </a:xfrm>
          <a:prstGeom prst="rect">
            <a:avLst/>
          </a:prstGeom>
          <a:noFill/>
          <a:ln>
            <a:noFill/>
          </a:ln>
        </p:spPr>
      </p:pic>
      <p:pic>
        <p:nvPicPr>
          <p:cNvPr id="8" name="Εικόνα 7">
            <a:extLst>
              <a:ext uri="{FF2B5EF4-FFF2-40B4-BE49-F238E27FC236}">
                <a16:creationId xmlns:a16="http://schemas.microsoft.com/office/drawing/2014/main" id="{C617E6F4-E30B-423B-BB04-B535FC0695E0}"/>
              </a:ext>
            </a:extLst>
          </p:cNvPr>
          <p:cNvPicPr>
            <a:picLocks noChangeAspect="1"/>
          </p:cNvPicPr>
          <p:nvPr/>
        </p:nvPicPr>
        <p:blipFill>
          <a:blip r:embed="rId7"/>
          <a:stretch>
            <a:fillRect/>
          </a:stretch>
        </p:blipFill>
        <p:spPr>
          <a:xfrm>
            <a:off x="95948" y="1132368"/>
            <a:ext cx="12096052" cy="820999"/>
          </a:xfrm>
          <a:prstGeom prst="rect">
            <a:avLst/>
          </a:prstGeom>
        </p:spPr>
      </p:pic>
      <p:sp>
        <p:nvSpPr>
          <p:cNvPr id="17" name="TextBox 16"/>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1620141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Peers Comparison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grpSp>
        <p:nvGrpSpPr>
          <p:cNvPr id="19" name="Group 18"/>
          <p:cNvGrpSpPr/>
          <p:nvPr/>
        </p:nvGrpSpPr>
        <p:grpSpPr>
          <a:xfrm>
            <a:off x="7102813" y="1412746"/>
            <a:ext cx="4307080" cy="4673370"/>
            <a:chOff x="6954058" y="1657349"/>
            <a:chExt cx="4307080" cy="4673370"/>
          </a:xfrm>
        </p:grpSpPr>
        <p:pic>
          <p:nvPicPr>
            <p:cNvPr id="17" name="Picture 16"/>
            <p:cNvPicPr>
              <a:picLocks noChangeAspect="1"/>
            </p:cNvPicPr>
            <p:nvPr/>
          </p:nvPicPr>
          <p:blipFill>
            <a:blip r:embed="rId4"/>
            <a:stretch>
              <a:fillRect/>
            </a:stretch>
          </p:blipFill>
          <p:spPr>
            <a:xfrm>
              <a:off x="6962603" y="1657349"/>
              <a:ext cx="4289990" cy="3481758"/>
            </a:xfrm>
            <a:prstGeom prst="rect">
              <a:avLst/>
            </a:prstGeom>
          </p:spPr>
        </p:pic>
        <p:sp>
          <p:nvSpPr>
            <p:cNvPr id="18" name="TextBox 17"/>
            <p:cNvSpPr txBox="1"/>
            <p:nvPr/>
          </p:nvSpPr>
          <p:spPr>
            <a:xfrm>
              <a:off x="6954058" y="5407389"/>
              <a:ext cx="430708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5265"/>
                  </a:solidFill>
                </a:rPr>
                <a:t>It is notable that OTE scores highly in this metric even though it is a smaller company in terms of capitalization</a:t>
              </a:r>
              <a:endParaRPr lang="el-GR" dirty="0">
                <a:solidFill>
                  <a:srgbClr val="3D5265"/>
                </a:solidFill>
              </a:endParaRPr>
            </a:p>
          </p:txBody>
        </p:sp>
      </p:grpSp>
      <p:pic>
        <p:nvPicPr>
          <p:cNvPr id="2" name="Picture 1"/>
          <p:cNvPicPr>
            <a:picLocks noChangeAspect="1"/>
          </p:cNvPicPr>
          <p:nvPr/>
        </p:nvPicPr>
        <p:blipFill rotWithShape="1">
          <a:blip r:embed="rId5"/>
          <a:srcRect b="7983"/>
          <a:stretch/>
        </p:blipFill>
        <p:spPr>
          <a:xfrm>
            <a:off x="656144" y="1293106"/>
            <a:ext cx="5654836" cy="4750247"/>
          </a:xfrm>
          <a:prstGeom prst="rect">
            <a:avLst/>
          </a:prstGeom>
        </p:spPr>
      </p:pic>
      <p:sp>
        <p:nvSpPr>
          <p:cNvPr id="10" name="TextBox 9"/>
          <p:cNvSpPr txBox="1"/>
          <p:nvPr/>
        </p:nvSpPr>
        <p:spPr>
          <a:xfrm>
            <a:off x="8927869" y="6495374"/>
            <a:ext cx="3303766" cy="338554"/>
          </a:xfrm>
          <a:prstGeom prst="rect">
            <a:avLst/>
          </a:prstGeom>
          <a:noFill/>
        </p:spPr>
        <p:txBody>
          <a:bodyPr wrap="square" rtlCol="0">
            <a:spAutoFit/>
          </a:bodyPr>
          <a:lstStyle/>
          <a:p>
            <a:r>
              <a:rPr lang="en-US" sz="1600" i="1" dirty="0">
                <a:solidFill>
                  <a:srgbClr val="3D5265"/>
                </a:solidFill>
              </a:rPr>
              <a:t>Source: Bloomberg, Thomson Reuters</a:t>
            </a:r>
            <a:endParaRPr lang="el-GR" sz="1600" i="1" dirty="0">
              <a:solidFill>
                <a:srgbClr val="3D5265"/>
              </a:solidFill>
            </a:endParaRPr>
          </a:p>
        </p:txBody>
      </p:sp>
    </p:spTree>
    <p:extLst>
      <p:ext uri="{BB962C8B-B14F-4D97-AF65-F5344CB8AC3E}">
        <p14:creationId xmlns:p14="http://schemas.microsoft.com/office/powerpoint/2010/main" val="3555351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Corporate Governance Assessment</a:t>
            </a:r>
            <a:endParaRPr lang="el-GR"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65367">
            <a:off x="18403" y="139839"/>
            <a:ext cx="620321" cy="620321"/>
          </a:xfrm>
          <a:prstGeom prst="rect">
            <a:avLst/>
          </a:prstGeom>
        </p:spPr>
      </p:pic>
      <p:grpSp>
        <p:nvGrpSpPr>
          <p:cNvPr id="4" name="Group 3"/>
          <p:cNvGrpSpPr/>
          <p:nvPr/>
        </p:nvGrpSpPr>
        <p:grpSpPr>
          <a:xfrm>
            <a:off x="2021614" y="1052155"/>
            <a:ext cx="6595933" cy="5538104"/>
            <a:chOff x="2512284" y="1122295"/>
            <a:chExt cx="6595933" cy="5538104"/>
          </a:xfrm>
        </p:grpSpPr>
        <p:grpSp>
          <p:nvGrpSpPr>
            <p:cNvPr id="3" name="Group 2"/>
            <p:cNvGrpSpPr/>
            <p:nvPr/>
          </p:nvGrpSpPr>
          <p:grpSpPr>
            <a:xfrm>
              <a:off x="2512284" y="1122295"/>
              <a:ext cx="6595933" cy="5538104"/>
              <a:chOff x="4222965" y="1138921"/>
              <a:chExt cx="6595933" cy="5538104"/>
            </a:xfrm>
          </p:grpSpPr>
          <p:grpSp>
            <p:nvGrpSpPr>
              <p:cNvPr id="89" name="Group 88"/>
              <p:cNvGrpSpPr/>
              <p:nvPr/>
            </p:nvGrpSpPr>
            <p:grpSpPr>
              <a:xfrm>
                <a:off x="4222965" y="1138921"/>
                <a:ext cx="6582156" cy="5538104"/>
                <a:chOff x="2962940" y="1224646"/>
                <a:chExt cx="6275975" cy="5280489"/>
              </a:xfrm>
            </p:grpSpPr>
            <p:sp>
              <p:nvSpPr>
                <p:cNvPr id="8" name="Plus 7"/>
                <p:cNvSpPr/>
                <p:nvPr/>
              </p:nvSpPr>
              <p:spPr>
                <a:xfrm>
                  <a:off x="2976080" y="2148271"/>
                  <a:ext cx="175207" cy="18000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7" name="Picture 36"/>
                <p:cNvPicPr>
                  <a:picLocks noChangeAspect="1"/>
                </p:cNvPicPr>
                <p:nvPr/>
              </p:nvPicPr>
              <p:blipFill>
                <a:blip r:embed="rId3"/>
                <a:stretch>
                  <a:fillRect/>
                </a:stretch>
              </p:blipFill>
              <p:spPr>
                <a:xfrm>
                  <a:off x="3164423" y="1224646"/>
                  <a:ext cx="6074492" cy="5280489"/>
                </a:xfrm>
                <a:prstGeom prst="rect">
                  <a:avLst/>
                </a:prstGeom>
              </p:spPr>
            </p:pic>
            <p:sp>
              <p:nvSpPr>
                <p:cNvPr id="6" name="Plus 5"/>
                <p:cNvSpPr/>
                <p:nvPr/>
              </p:nvSpPr>
              <p:spPr>
                <a:xfrm>
                  <a:off x="2976080" y="1883576"/>
                  <a:ext cx="175207" cy="18000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Plus 8"/>
                <p:cNvSpPr/>
                <p:nvPr/>
              </p:nvSpPr>
              <p:spPr>
                <a:xfrm>
                  <a:off x="2976080" y="2458889"/>
                  <a:ext cx="175207" cy="18000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Plus 11"/>
                <p:cNvSpPr/>
                <p:nvPr/>
              </p:nvSpPr>
              <p:spPr>
                <a:xfrm>
                  <a:off x="2976080" y="4454034"/>
                  <a:ext cx="175207" cy="18000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Plus 12"/>
                <p:cNvSpPr/>
                <p:nvPr/>
              </p:nvSpPr>
              <p:spPr>
                <a:xfrm>
                  <a:off x="2976080" y="3532859"/>
                  <a:ext cx="175207" cy="180000"/>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Minus 15"/>
                <p:cNvSpPr/>
                <p:nvPr/>
              </p:nvSpPr>
              <p:spPr>
                <a:xfrm>
                  <a:off x="2962940" y="2918155"/>
                  <a:ext cx="201483" cy="17640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Minus 16"/>
                <p:cNvSpPr/>
                <p:nvPr/>
              </p:nvSpPr>
              <p:spPr>
                <a:xfrm>
                  <a:off x="2962940" y="3066829"/>
                  <a:ext cx="201483" cy="17640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Minus 17"/>
                <p:cNvSpPr/>
                <p:nvPr/>
              </p:nvSpPr>
              <p:spPr>
                <a:xfrm>
                  <a:off x="2962940" y="3992389"/>
                  <a:ext cx="201483" cy="17640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Minus 18"/>
                <p:cNvSpPr/>
                <p:nvPr/>
              </p:nvSpPr>
              <p:spPr>
                <a:xfrm>
                  <a:off x="2962940" y="4752407"/>
                  <a:ext cx="201483" cy="17640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Minus 19"/>
                <p:cNvSpPr/>
                <p:nvPr/>
              </p:nvSpPr>
              <p:spPr>
                <a:xfrm>
                  <a:off x="2962940" y="5078014"/>
                  <a:ext cx="201483" cy="17640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 name="Picture 1"/>
              <p:cNvPicPr>
                <a:picLocks noChangeAspect="1"/>
              </p:cNvPicPr>
              <p:nvPr/>
            </p:nvPicPr>
            <p:blipFill>
              <a:blip r:embed="rId4"/>
              <a:stretch>
                <a:fillRect/>
              </a:stretch>
            </p:blipFill>
            <p:spPr>
              <a:xfrm>
                <a:off x="7809810" y="6017473"/>
                <a:ext cx="3009088" cy="562634"/>
              </a:xfrm>
              <a:prstGeom prst="rect">
                <a:avLst/>
              </a:prstGeom>
            </p:spPr>
          </p:pic>
        </p:grpSp>
        <p:sp>
          <p:nvSpPr>
            <p:cNvPr id="5" name="Rectangle 4"/>
            <p:cNvSpPr/>
            <p:nvPr/>
          </p:nvSpPr>
          <p:spPr>
            <a:xfrm>
              <a:off x="2746560" y="5712619"/>
              <a:ext cx="1721644" cy="12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TextBox 20">
            <a:extLst>
              <a:ext uri="{FF2B5EF4-FFF2-40B4-BE49-F238E27FC236}">
                <a16:creationId xmlns:a16="http://schemas.microsoft.com/office/drawing/2014/main" id="{3F907316-9B9F-44E0-94F0-6F0C836C4746}"/>
              </a:ext>
            </a:extLst>
          </p:cNvPr>
          <p:cNvSpPr txBox="1"/>
          <p:nvPr/>
        </p:nvSpPr>
        <p:spPr>
          <a:xfrm>
            <a:off x="8437420" y="6530445"/>
            <a:ext cx="3816408" cy="338554"/>
          </a:xfrm>
          <a:prstGeom prst="rect">
            <a:avLst/>
          </a:prstGeom>
          <a:noFill/>
        </p:spPr>
        <p:txBody>
          <a:bodyPr wrap="square" rtlCol="0">
            <a:spAutoFit/>
          </a:bodyPr>
          <a:lstStyle/>
          <a:p>
            <a:r>
              <a:rPr lang="en-US" sz="1600" i="1" dirty="0">
                <a:solidFill>
                  <a:srgbClr val="3D5265"/>
                </a:solidFill>
              </a:rPr>
              <a:t>Source: Thomson Reuters, Team Assessment</a:t>
            </a:r>
            <a:endParaRPr lang="el-GR" sz="1600" i="1" dirty="0">
              <a:solidFill>
                <a:srgbClr val="3D5265"/>
              </a:solidFill>
            </a:endParaRPr>
          </a:p>
        </p:txBody>
      </p:sp>
    </p:spTree>
    <p:extLst>
      <p:ext uri="{BB962C8B-B14F-4D97-AF65-F5344CB8AC3E}">
        <p14:creationId xmlns:p14="http://schemas.microsoft.com/office/powerpoint/2010/main" val="351907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Ratios comparison</a:t>
            </a:r>
            <a:endParaRPr lang="el-GR" sz="44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65367">
            <a:off x="18403" y="139839"/>
            <a:ext cx="620321" cy="620321"/>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3229337211"/>
              </p:ext>
            </p:extLst>
          </p:nvPr>
        </p:nvGraphicFramePr>
        <p:xfrm>
          <a:off x="419512" y="1713243"/>
          <a:ext cx="8808822" cy="2747650"/>
        </p:xfrm>
        <a:graphic>
          <a:graphicData uri="http://schemas.openxmlformats.org/drawingml/2006/table">
            <a:tbl>
              <a:tblPr firstRow="1" bandRow="1">
                <a:tableStyleId>{69CF1AB2-1976-4502-BF36-3FF5EA218861}</a:tableStyleId>
              </a:tblPr>
              <a:tblGrid>
                <a:gridCol w="1468137">
                  <a:extLst>
                    <a:ext uri="{9D8B030D-6E8A-4147-A177-3AD203B41FA5}">
                      <a16:colId xmlns:a16="http://schemas.microsoft.com/office/drawing/2014/main" val="3240339619"/>
                    </a:ext>
                  </a:extLst>
                </a:gridCol>
                <a:gridCol w="1468137">
                  <a:extLst>
                    <a:ext uri="{9D8B030D-6E8A-4147-A177-3AD203B41FA5}">
                      <a16:colId xmlns:a16="http://schemas.microsoft.com/office/drawing/2014/main" val="969775396"/>
                    </a:ext>
                  </a:extLst>
                </a:gridCol>
                <a:gridCol w="1468137">
                  <a:extLst>
                    <a:ext uri="{9D8B030D-6E8A-4147-A177-3AD203B41FA5}">
                      <a16:colId xmlns:a16="http://schemas.microsoft.com/office/drawing/2014/main" val="1186183791"/>
                    </a:ext>
                  </a:extLst>
                </a:gridCol>
                <a:gridCol w="1468137">
                  <a:extLst>
                    <a:ext uri="{9D8B030D-6E8A-4147-A177-3AD203B41FA5}">
                      <a16:colId xmlns:a16="http://schemas.microsoft.com/office/drawing/2014/main" val="217220932"/>
                    </a:ext>
                  </a:extLst>
                </a:gridCol>
                <a:gridCol w="1468137">
                  <a:extLst>
                    <a:ext uri="{9D8B030D-6E8A-4147-A177-3AD203B41FA5}">
                      <a16:colId xmlns:a16="http://schemas.microsoft.com/office/drawing/2014/main" val="297414775"/>
                    </a:ext>
                  </a:extLst>
                </a:gridCol>
                <a:gridCol w="1468137">
                  <a:extLst>
                    <a:ext uri="{9D8B030D-6E8A-4147-A177-3AD203B41FA5}">
                      <a16:colId xmlns:a16="http://schemas.microsoft.com/office/drawing/2014/main" val="4105280050"/>
                    </a:ext>
                  </a:extLst>
                </a:gridCol>
              </a:tblGrid>
              <a:tr h="476378">
                <a:tc>
                  <a:txBody>
                    <a:bodyPr/>
                    <a:lstStyle/>
                    <a:p>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2018E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2019E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2020E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2021E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2022E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extLst>
                  <a:ext uri="{0D108BD9-81ED-4DB2-BD59-A6C34878D82A}">
                    <a16:rowId xmlns:a16="http://schemas.microsoft.com/office/drawing/2014/main" val="1778213030"/>
                  </a:ext>
                </a:extLst>
              </a:tr>
              <a:tr h="476378">
                <a:tc>
                  <a:txBody>
                    <a:bodyPr/>
                    <a:lstStyle/>
                    <a:p>
                      <a:r>
                        <a:rPr lang="en-US" dirty="0">
                          <a:solidFill>
                            <a:srgbClr val="3D5265"/>
                          </a:solidFill>
                        </a:rPr>
                        <a:t>ROA</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1.51%</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2.56%</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3.30%</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4.46%</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5.41%</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extLst>
                  <a:ext uri="{0D108BD9-81ED-4DB2-BD59-A6C34878D82A}">
                    <a16:rowId xmlns:a16="http://schemas.microsoft.com/office/drawing/2014/main" val="2364722250"/>
                  </a:ext>
                </a:extLst>
              </a:tr>
              <a:tr h="476378">
                <a:tc>
                  <a:txBody>
                    <a:bodyPr/>
                    <a:lstStyle/>
                    <a:p>
                      <a:r>
                        <a:rPr lang="en-US" dirty="0">
                          <a:solidFill>
                            <a:srgbClr val="3D5265"/>
                          </a:solidFill>
                        </a:rPr>
                        <a:t>WACC</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9.38%</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gridSpan="4">
                  <a:txBody>
                    <a:bodyPr/>
                    <a:lstStyle/>
                    <a:p>
                      <a:pPr algn="ctr"/>
                      <a:r>
                        <a:rPr lang="en-US" dirty="0">
                          <a:solidFill>
                            <a:srgbClr val="3D5265"/>
                          </a:solidFill>
                        </a:rPr>
                        <a:t>9.31%</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pPr algn="ct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extLst>
                  <a:ext uri="{0D108BD9-81ED-4DB2-BD59-A6C34878D82A}">
                    <a16:rowId xmlns:a16="http://schemas.microsoft.com/office/drawing/2014/main" val="1456442944"/>
                  </a:ext>
                </a:extLst>
              </a:tr>
              <a:tr h="0">
                <a:tc>
                  <a:txBody>
                    <a:bodyPr/>
                    <a:lstStyle/>
                    <a:p>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tc>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tc>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tc>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tc>
                  <a:txBody>
                    <a:bodyPr/>
                    <a:lstStyle/>
                    <a:p>
                      <a:endParaRPr lang="el-GR" sz="1050"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tc>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rgbClr val="3D5265"/>
                    </a:solidFill>
                  </a:tcPr>
                </a:tc>
                <a:extLst>
                  <a:ext uri="{0D108BD9-81ED-4DB2-BD59-A6C34878D82A}">
                    <a16:rowId xmlns:a16="http://schemas.microsoft.com/office/drawing/2014/main" val="322323231"/>
                  </a:ext>
                </a:extLst>
              </a:tr>
              <a:tr h="476378">
                <a:tc>
                  <a:txBody>
                    <a:bodyPr/>
                    <a:lstStyle/>
                    <a:p>
                      <a:r>
                        <a:rPr lang="en-US" dirty="0">
                          <a:solidFill>
                            <a:srgbClr val="3D5265"/>
                          </a:solidFill>
                        </a:rPr>
                        <a:t>ROE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4.69%</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8.57%</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10.75%</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14.28%</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17.86%</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extLst>
                  <a:ext uri="{0D108BD9-81ED-4DB2-BD59-A6C34878D82A}">
                    <a16:rowId xmlns:a16="http://schemas.microsoft.com/office/drawing/2014/main" val="4138782464"/>
                  </a:ext>
                </a:extLst>
              </a:tr>
              <a:tr h="476378">
                <a:tc>
                  <a:txBody>
                    <a:bodyPr/>
                    <a:lstStyle/>
                    <a:p>
                      <a:r>
                        <a:rPr lang="en-US" dirty="0">
                          <a:solidFill>
                            <a:srgbClr val="3D5265"/>
                          </a:solidFill>
                        </a:rPr>
                        <a:t>COE</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a:txBody>
                    <a:bodyPr/>
                    <a:lstStyle/>
                    <a:p>
                      <a:pPr algn="ctr"/>
                      <a:r>
                        <a:rPr lang="en-US" dirty="0">
                          <a:solidFill>
                            <a:srgbClr val="3D5265"/>
                          </a:solidFill>
                        </a:rPr>
                        <a:t>11.61%</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gridSpan="4">
                  <a:txBody>
                    <a:bodyPr/>
                    <a:lstStyle/>
                    <a:p>
                      <a:pPr algn="ctr"/>
                      <a:r>
                        <a:rPr lang="en-US" dirty="0">
                          <a:solidFill>
                            <a:srgbClr val="3D5265"/>
                          </a:solidFill>
                        </a:rPr>
                        <a:t>11.52%</a:t>
                      </a:r>
                      <a:endParaRPr lang="el-GR" dirty="0">
                        <a:solidFill>
                          <a:srgbClr val="3D5265"/>
                        </a:solidFill>
                      </a:endParaRPr>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tc hMerge="1">
                  <a:txBody>
                    <a:bodyPr/>
                    <a:lstStyle/>
                    <a:p>
                      <a:endParaRPr lang="el-GR" dirty="0"/>
                    </a:p>
                  </a:txBody>
                  <a:tcPr>
                    <a:lnL w="12700" cap="flat" cmpd="sng" algn="ctr">
                      <a:solidFill>
                        <a:srgbClr val="3D5265"/>
                      </a:solidFill>
                      <a:prstDash val="solid"/>
                      <a:round/>
                      <a:headEnd type="none" w="med" len="med"/>
                      <a:tailEnd type="none" w="med" len="med"/>
                    </a:lnL>
                    <a:lnR w="12700" cap="flat" cmpd="sng" algn="ctr">
                      <a:solidFill>
                        <a:srgbClr val="3D5265"/>
                      </a:solidFill>
                      <a:prstDash val="solid"/>
                      <a:round/>
                      <a:headEnd type="none" w="med" len="med"/>
                      <a:tailEnd type="none" w="med" len="med"/>
                    </a:lnR>
                    <a:lnT w="12700" cap="flat" cmpd="sng" algn="ctr">
                      <a:solidFill>
                        <a:srgbClr val="3D5265"/>
                      </a:solidFill>
                      <a:prstDash val="solid"/>
                      <a:round/>
                      <a:headEnd type="none" w="med" len="med"/>
                      <a:tailEnd type="none" w="med" len="med"/>
                    </a:lnT>
                    <a:lnB w="12700" cap="flat" cmpd="sng" algn="ctr">
                      <a:solidFill>
                        <a:srgbClr val="3D5265"/>
                      </a:solidFill>
                      <a:prstDash val="solid"/>
                      <a:round/>
                      <a:headEnd type="none" w="med" len="med"/>
                      <a:tailEnd type="none" w="med" len="med"/>
                    </a:lnB>
                    <a:solidFill>
                      <a:schemeClr val="bg1"/>
                    </a:solidFill>
                  </a:tcPr>
                </a:tc>
                <a:extLst>
                  <a:ext uri="{0D108BD9-81ED-4DB2-BD59-A6C34878D82A}">
                    <a16:rowId xmlns:a16="http://schemas.microsoft.com/office/drawing/2014/main" val="351260313"/>
                  </a:ext>
                </a:extLst>
              </a:tr>
            </a:tbl>
          </a:graphicData>
        </a:graphic>
      </p:graphicFrame>
      <p:sp>
        <p:nvSpPr>
          <p:cNvPr id="30" name="Oval 29"/>
          <p:cNvSpPr/>
          <p:nvPr/>
        </p:nvSpPr>
        <p:spPr>
          <a:xfrm>
            <a:off x="9788865" y="3115249"/>
            <a:ext cx="1440000" cy="144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D5265"/>
                </a:solidFill>
              </a:rPr>
              <a:t>2022-∞</a:t>
            </a:r>
          </a:p>
          <a:p>
            <a:pPr algn="ctr"/>
            <a:r>
              <a:rPr lang="en-US" dirty="0">
                <a:solidFill>
                  <a:srgbClr val="3D5265"/>
                </a:solidFill>
              </a:rPr>
              <a:t>COE</a:t>
            </a:r>
          </a:p>
          <a:p>
            <a:pPr algn="ctr"/>
            <a:r>
              <a:rPr lang="en-US" dirty="0">
                <a:solidFill>
                  <a:srgbClr val="3D5265"/>
                </a:solidFill>
              </a:rPr>
              <a:t>9.60%</a:t>
            </a:r>
            <a:endParaRPr lang="el-GR" dirty="0">
              <a:solidFill>
                <a:srgbClr val="3D5265"/>
              </a:solidFill>
            </a:endParaRPr>
          </a:p>
        </p:txBody>
      </p:sp>
      <p:sp>
        <p:nvSpPr>
          <p:cNvPr id="31" name="Oval 30"/>
          <p:cNvSpPr/>
          <p:nvPr/>
        </p:nvSpPr>
        <p:spPr>
          <a:xfrm>
            <a:off x="9788865" y="1586627"/>
            <a:ext cx="1440000" cy="144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rgbClr val="3D5265"/>
                </a:solidFill>
              </a:rPr>
              <a:t>2022-∞</a:t>
            </a:r>
          </a:p>
          <a:p>
            <a:pPr algn="ctr"/>
            <a:r>
              <a:rPr lang="en-US" dirty="0">
                <a:solidFill>
                  <a:srgbClr val="3D5265"/>
                </a:solidFill>
              </a:rPr>
              <a:t>WACC</a:t>
            </a:r>
          </a:p>
          <a:p>
            <a:pPr algn="ctr"/>
            <a:r>
              <a:rPr lang="en-US" dirty="0">
                <a:solidFill>
                  <a:srgbClr val="3D5265"/>
                </a:solidFill>
              </a:rPr>
              <a:t>7.85%</a:t>
            </a:r>
          </a:p>
          <a:p>
            <a:pPr algn="ctr"/>
            <a:endParaRPr lang="el-GR" dirty="0">
              <a:solidFill>
                <a:schemeClr val="tx1"/>
              </a:solidFill>
            </a:endParaRPr>
          </a:p>
        </p:txBody>
      </p:sp>
      <p:grpSp>
        <p:nvGrpSpPr>
          <p:cNvPr id="34" name="Group 33"/>
          <p:cNvGrpSpPr/>
          <p:nvPr/>
        </p:nvGrpSpPr>
        <p:grpSpPr>
          <a:xfrm>
            <a:off x="419512" y="5215576"/>
            <a:ext cx="4824868" cy="369332"/>
            <a:chOff x="168701" y="4781010"/>
            <a:chExt cx="4824868" cy="369332"/>
          </a:xfrm>
        </p:grpSpPr>
        <p:sp>
          <p:nvSpPr>
            <p:cNvPr id="32" name="TextBox 31"/>
            <p:cNvSpPr txBox="1"/>
            <p:nvPr/>
          </p:nvSpPr>
          <p:spPr>
            <a:xfrm>
              <a:off x="488425" y="4781010"/>
              <a:ext cx="4505144" cy="369332"/>
            </a:xfrm>
            <a:prstGeom prst="rect">
              <a:avLst/>
            </a:prstGeom>
            <a:noFill/>
          </p:spPr>
          <p:txBody>
            <a:bodyPr wrap="none" rtlCol="0">
              <a:spAutoFit/>
            </a:bodyPr>
            <a:lstStyle/>
            <a:p>
              <a:r>
                <a:rPr lang="en-US" dirty="0">
                  <a:solidFill>
                    <a:srgbClr val="3D5265"/>
                  </a:solidFill>
                </a:rPr>
                <a:t>We expect ROA to overpass WACC until 2024  </a:t>
              </a:r>
              <a:endParaRPr lang="el-GR" dirty="0">
                <a:solidFill>
                  <a:srgbClr val="3D5265"/>
                </a:solidFill>
              </a:endParaRPr>
            </a:p>
          </p:txBody>
        </p:sp>
        <p:pic>
          <p:nvPicPr>
            <p:cNvPr id="33"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365" t="33025" r="11357" b="13071"/>
            <a:stretch/>
          </p:blipFill>
          <p:spPr>
            <a:xfrm rot="16200000">
              <a:off x="256563" y="4805814"/>
              <a:ext cx="144000" cy="319724"/>
            </a:xfrm>
            <a:prstGeom prst="rect">
              <a:avLst/>
            </a:prstGeom>
          </p:spPr>
        </p:pic>
      </p:grpSp>
      <p:sp>
        <p:nvSpPr>
          <p:cNvPr id="10" name="TextBox 9"/>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4179924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Adj. EBITDA margin per segment</a:t>
            </a:r>
            <a:endParaRPr lang="el-GR" sz="44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65367">
            <a:off x="18403" y="139839"/>
            <a:ext cx="620321" cy="620321"/>
          </a:xfrm>
          <a:prstGeom prst="rect">
            <a:avLst/>
          </a:prstGeom>
        </p:spPr>
      </p:pic>
      <p:grpSp>
        <p:nvGrpSpPr>
          <p:cNvPr id="24" name="Group 23"/>
          <p:cNvGrpSpPr/>
          <p:nvPr/>
        </p:nvGrpSpPr>
        <p:grpSpPr>
          <a:xfrm>
            <a:off x="889223" y="1493271"/>
            <a:ext cx="10904457" cy="4551640"/>
            <a:chOff x="889223" y="1493271"/>
            <a:chExt cx="10904457" cy="4551640"/>
          </a:xfrm>
        </p:grpSpPr>
        <p:grpSp>
          <p:nvGrpSpPr>
            <p:cNvPr id="21" name="Group 20"/>
            <p:cNvGrpSpPr/>
            <p:nvPr/>
          </p:nvGrpSpPr>
          <p:grpSpPr>
            <a:xfrm>
              <a:off x="889223" y="1493271"/>
              <a:ext cx="7955519" cy="4551640"/>
              <a:chOff x="1462801" y="1509896"/>
              <a:chExt cx="7955519" cy="4551640"/>
            </a:xfrm>
          </p:grpSpPr>
          <p:grpSp>
            <p:nvGrpSpPr>
              <p:cNvPr id="20" name="Group 19"/>
              <p:cNvGrpSpPr/>
              <p:nvPr/>
            </p:nvGrpSpPr>
            <p:grpSpPr>
              <a:xfrm>
                <a:off x="1462801" y="1509896"/>
                <a:ext cx="6412815" cy="4551640"/>
                <a:chOff x="231825" y="1567046"/>
                <a:chExt cx="6412815" cy="4551640"/>
              </a:xfrm>
            </p:grpSpPr>
            <p:grpSp>
              <p:nvGrpSpPr>
                <p:cNvPr id="19" name="Group 18"/>
                <p:cNvGrpSpPr/>
                <p:nvPr/>
              </p:nvGrpSpPr>
              <p:grpSpPr>
                <a:xfrm>
                  <a:off x="1228628" y="1567046"/>
                  <a:ext cx="5416012" cy="4551640"/>
                  <a:chOff x="761903" y="1567046"/>
                  <a:chExt cx="5416012" cy="4551640"/>
                </a:xfrm>
              </p:grpSpPr>
              <p:grpSp>
                <p:nvGrpSpPr>
                  <p:cNvPr id="13" name="Group 12"/>
                  <p:cNvGrpSpPr/>
                  <p:nvPr/>
                </p:nvGrpSpPr>
                <p:grpSpPr>
                  <a:xfrm>
                    <a:off x="761903" y="1567046"/>
                    <a:ext cx="2028247" cy="4507952"/>
                    <a:chOff x="902001" y="1812342"/>
                    <a:chExt cx="2028247" cy="4507952"/>
                  </a:xfrm>
                </p:grpSpPr>
                <p:sp>
                  <p:nvSpPr>
                    <p:cNvPr id="4" name="TextBox 3"/>
                    <p:cNvSpPr txBox="1"/>
                    <p:nvPr/>
                  </p:nvSpPr>
                  <p:spPr>
                    <a:xfrm>
                      <a:off x="943465" y="2766218"/>
                      <a:ext cx="1930760" cy="707886"/>
                    </a:xfrm>
                    <a:prstGeom prst="rect">
                      <a:avLst/>
                    </a:prstGeom>
                    <a:noFill/>
                  </p:spPr>
                  <p:txBody>
                    <a:bodyPr wrap="square" rtlCol="0">
                      <a:spAutoFit/>
                    </a:bodyPr>
                    <a:lstStyle/>
                    <a:p>
                      <a:pPr algn="ctr"/>
                      <a:r>
                        <a:rPr lang="en-US" sz="2000" dirty="0">
                          <a:solidFill>
                            <a:srgbClr val="3D5265"/>
                          </a:solidFill>
                        </a:rPr>
                        <a:t>Greek Mobile 33.6%</a:t>
                      </a:r>
                      <a:endParaRPr lang="el-GR" sz="2000" dirty="0">
                        <a:solidFill>
                          <a:srgbClr val="3D5265"/>
                        </a:solidFill>
                      </a:endParaRPr>
                    </a:p>
                  </p:txBody>
                </p:sp>
                <p:sp>
                  <p:nvSpPr>
                    <p:cNvPr id="5" name="TextBox 4"/>
                    <p:cNvSpPr txBox="1"/>
                    <p:nvPr/>
                  </p:nvSpPr>
                  <p:spPr>
                    <a:xfrm>
                      <a:off x="1006874" y="1812342"/>
                      <a:ext cx="1782736" cy="707886"/>
                    </a:xfrm>
                    <a:prstGeom prst="rect">
                      <a:avLst/>
                    </a:prstGeom>
                    <a:noFill/>
                  </p:spPr>
                  <p:txBody>
                    <a:bodyPr wrap="square" rtlCol="0">
                      <a:spAutoFit/>
                    </a:bodyPr>
                    <a:lstStyle/>
                    <a:p>
                      <a:pPr algn="ctr"/>
                      <a:r>
                        <a:rPr lang="en-US" sz="2000" dirty="0">
                          <a:solidFill>
                            <a:srgbClr val="3D5265"/>
                          </a:solidFill>
                        </a:rPr>
                        <a:t>Greek Fixed 42.8%</a:t>
                      </a:r>
                      <a:endParaRPr lang="el-GR" sz="2000" dirty="0">
                        <a:solidFill>
                          <a:srgbClr val="3D5265"/>
                        </a:solidFill>
                      </a:endParaRPr>
                    </a:p>
                  </p:txBody>
                </p:sp>
                <p:sp>
                  <p:nvSpPr>
                    <p:cNvPr id="6" name="TextBox 5"/>
                    <p:cNvSpPr txBox="1"/>
                    <p:nvPr/>
                  </p:nvSpPr>
                  <p:spPr>
                    <a:xfrm>
                      <a:off x="902001" y="4663678"/>
                      <a:ext cx="2028247" cy="707886"/>
                    </a:xfrm>
                    <a:prstGeom prst="rect">
                      <a:avLst/>
                    </a:prstGeom>
                    <a:noFill/>
                  </p:spPr>
                  <p:txBody>
                    <a:bodyPr wrap="square" rtlCol="0">
                      <a:spAutoFit/>
                    </a:bodyPr>
                    <a:lstStyle/>
                    <a:p>
                      <a:pPr algn="ctr"/>
                      <a:r>
                        <a:rPr lang="en-US" sz="2000" dirty="0">
                          <a:solidFill>
                            <a:srgbClr val="3D5265"/>
                          </a:solidFill>
                        </a:rPr>
                        <a:t>Romania Mobile 12.5%</a:t>
                      </a:r>
                      <a:endParaRPr lang="el-GR" sz="2000" dirty="0">
                        <a:solidFill>
                          <a:srgbClr val="3D5265"/>
                        </a:solidFill>
                      </a:endParaRPr>
                    </a:p>
                  </p:txBody>
                </p:sp>
                <p:sp>
                  <p:nvSpPr>
                    <p:cNvPr id="8" name="TextBox 7"/>
                    <p:cNvSpPr txBox="1"/>
                    <p:nvPr/>
                  </p:nvSpPr>
                  <p:spPr>
                    <a:xfrm>
                      <a:off x="1006874" y="3714948"/>
                      <a:ext cx="1784736" cy="707886"/>
                    </a:xfrm>
                    <a:prstGeom prst="rect">
                      <a:avLst/>
                    </a:prstGeom>
                    <a:noFill/>
                  </p:spPr>
                  <p:txBody>
                    <a:bodyPr wrap="square" rtlCol="0">
                      <a:spAutoFit/>
                    </a:bodyPr>
                    <a:lstStyle/>
                    <a:p>
                      <a:pPr algn="ctr"/>
                      <a:r>
                        <a:rPr lang="en-US" sz="2000" dirty="0">
                          <a:solidFill>
                            <a:srgbClr val="3D5265"/>
                          </a:solidFill>
                        </a:rPr>
                        <a:t>Romania Fixed 16.8%</a:t>
                      </a:r>
                      <a:endParaRPr lang="el-GR" sz="2000" dirty="0">
                        <a:solidFill>
                          <a:srgbClr val="3D5265"/>
                        </a:solidFill>
                      </a:endParaRPr>
                    </a:p>
                  </p:txBody>
                </p:sp>
                <p:sp>
                  <p:nvSpPr>
                    <p:cNvPr id="9" name="TextBox 8"/>
                    <p:cNvSpPr txBox="1"/>
                    <p:nvPr/>
                  </p:nvSpPr>
                  <p:spPr>
                    <a:xfrm>
                      <a:off x="925103" y="5612408"/>
                      <a:ext cx="1975048" cy="707886"/>
                    </a:xfrm>
                    <a:prstGeom prst="rect">
                      <a:avLst/>
                    </a:prstGeom>
                    <a:noFill/>
                  </p:spPr>
                  <p:txBody>
                    <a:bodyPr wrap="square" rtlCol="0">
                      <a:spAutoFit/>
                    </a:bodyPr>
                    <a:lstStyle/>
                    <a:p>
                      <a:pPr algn="ctr"/>
                      <a:r>
                        <a:rPr lang="en-US" sz="2000" dirty="0">
                          <a:solidFill>
                            <a:srgbClr val="3D5265"/>
                          </a:solidFill>
                        </a:rPr>
                        <a:t>Albania Mobile 12.9%</a:t>
                      </a:r>
                      <a:endParaRPr lang="el-GR" sz="2000" dirty="0">
                        <a:solidFill>
                          <a:srgbClr val="3D5265"/>
                        </a:solidFill>
                      </a:endParaRPr>
                    </a:p>
                  </p:txBody>
                </p:sp>
              </p:grpSp>
              <p:sp>
                <p:nvSpPr>
                  <p:cNvPr id="10" name="TextBox 9"/>
                  <p:cNvSpPr txBox="1"/>
                  <p:nvPr/>
                </p:nvSpPr>
                <p:spPr>
                  <a:xfrm>
                    <a:off x="3337733" y="3449211"/>
                    <a:ext cx="2840182" cy="830997"/>
                  </a:xfrm>
                  <a:prstGeom prst="rect">
                    <a:avLst/>
                  </a:prstGeom>
                  <a:noFill/>
                  <a:ln>
                    <a:solidFill>
                      <a:srgbClr val="3D5265"/>
                    </a:solidFill>
                  </a:ln>
                </p:spPr>
                <p:txBody>
                  <a:bodyPr wrap="square" rtlCol="0">
                    <a:spAutoFit/>
                  </a:bodyPr>
                  <a:lstStyle/>
                  <a:p>
                    <a:pPr algn="ctr"/>
                    <a:r>
                      <a:rPr lang="en-US" sz="2400" b="1" dirty="0">
                        <a:solidFill>
                          <a:srgbClr val="3D5265"/>
                        </a:solidFill>
                      </a:rPr>
                      <a:t>Group Consolidated  33.8%</a:t>
                    </a:r>
                    <a:endParaRPr lang="el-GR" sz="2400" b="1" dirty="0">
                      <a:solidFill>
                        <a:srgbClr val="3D5265"/>
                      </a:solidFill>
                    </a:endParaRPr>
                  </a:p>
                </p:txBody>
              </p:sp>
              <p:sp>
                <p:nvSpPr>
                  <p:cNvPr id="15" name="Right Brace 14"/>
                  <p:cNvSpPr/>
                  <p:nvPr/>
                </p:nvSpPr>
                <p:spPr>
                  <a:xfrm>
                    <a:off x="2649512" y="1610734"/>
                    <a:ext cx="447675" cy="4507952"/>
                  </a:xfrm>
                  <a:prstGeom prst="rightBrace">
                    <a:avLst/>
                  </a:prstGeom>
                  <a:ln w="19050">
                    <a:solidFill>
                      <a:srgbClr val="3D52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825" y="1888978"/>
                  <a:ext cx="900065" cy="900065"/>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231825" y="3652020"/>
                  <a:ext cx="914728" cy="900000"/>
                </a:xfrm>
                <a:prstGeom prst="ellipse">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825" y="5189239"/>
                  <a:ext cx="900000" cy="900000"/>
                </a:xfrm>
                <a:prstGeom prst="rect">
                  <a:avLst/>
                </a:prstGeom>
              </p:spPr>
            </p:pic>
          </p:grpSp>
          <p:sp>
            <p:nvSpPr>
              <p:cNvPr id="2" name="TextBox 1"/>
              <p:cNvSpPr txBox="1"/>
              <p:nvPr/>
            </p:nvSpPr>
            <p:spPr>
              <a:xfrm>
                <a:off x="6052209" y="2817715"/>
                <a:ext cx="806631" cy="461665"/>
              </a:xfrm>
              <a:prstGeom prst="rect">
                <a:avLst/>
              </a:prstGeom>
              <a:noFill/>
            </p:spPr>
            <p:txBody>
              <a:bodyPr wrap="none" rtlCol="0">
                <a:spAutoFit/>
              </a:bodyPr>
              <a:lstStyle/>
              <a:p>
                <a:r>
                  <a:rPr lang="el-GR" sz="2400" b="1" dirty="0">
                    <a:solidFill>
                      <a:srgbClr val="3D5265"/>
                    </a:solidFill>
                  </a:rPr>
                  <a:t>2017</a:t>
                </a:r>
              </a:p>
            </p:txBody>
          </p:sp>
          <p:cxnSp>
            <p:nvCxnSpPr>
              <p:cNvPr id="7" name="Straight Arrow Connector 6"/>
              <p:cNvCxnSpPr/>
              <p:nvPr/>
            </p:nvCxnSpPr>
            <p:spPr>
              <a:xfrm>
                <a:off x="8005156" y="3807887"/>
                <a:ext cx="1413164" cy="0"/>
              </a:xfrm>
              <a:prstGeom prst="straightConnector1">
                <a:avLst/>
              </a:prstGeom>
              <a:ln w="57150">
                <a:solidFill>
                  <a:srgbClr val="3D5265"/>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953498" y="3375435"/>
              <a:ext cx="2840182" cy="830997"/>
            </a:xfrm>
            <a:prstGeom prst="rect">
              <a:avLst/>
            </a:prstGeom>
            <a:noFill/>
            <a:ln>
              <a:solidFill>
                <a:srgbClr val="3D5265"/>
              </a:solidFill>
            </a:ln>
          </p:spPr>
          <p:txBody>
            <a:bodyPr wrap="square" rtlCol="0">
              <a:spAutoFit/>
            </a:bodyPr>
            <a:lstStyle/>
            <a:p>
              <a:pPr algn="ctr"/>
              <a:r>
                <a:rPr lang="en-US" sz="2400" b="1" dirty="0">
                  <a:solidFill>
                    <a:srgbClr val="3D5265"/>
                  </a:solidFill>
                </a:rPr>
                <a:t>Group Consolidated  3</a:t>
              </a:r>
              <a:r>
                <a:rPr lang="el-GR" sz="2400" b="1" dirty="0">
                  <a:solidFill>
                    <a:srgbClr val="3D5265"/>
                  </a:solidFill>
                </a:rPr>
                <a:t>8</a:t>
              </a:r>
              <a:r>
                <a:rPr lang="en-US" sz="2400" b="1" dirty="0">
                  <a:solidFill>
                    <a:srgbClr val="3D5265"/>
                  </a:solidFill>
                </a:rPr>
                <a:t>.8%</a:t>
              </a:r>
              <a:endParaRPr lang="el-GR" sz="2400" b="1" dirty="0">
                <a:solidFill>
                  <a:srgbClr val="3D5265"/>
                </a:solidFill>
              </a:endParaRPr>
            </a:p>
          </p:txBody>
        </p:sp>
        <p:sp>
          <p:nvSpPr>
            <p:cNvPr id="23" name="TextBox 22"/>
            <p:cNvSpPr txBox="1"/>
            <p:nvPr/>
          </p:nvSpPr>
          <p:spPr>
            <a:xfrm>
              <a:off x="9970273" y="2801089"/>
              <a:ext cx="806631" cy="461665"/>
            </a:xfrm>
            <a:prstGeom prst="rect">
              <a:avLst/>
            </a:prstGeom>
            <a:noFill/>
          </p:spPr>
          <p:txBody>
            <a:bodyPr wrap="none" rtlCol="0">
              <a:spAutoFit/>
            </a:bodyPr>
            <a:lstStyle/>
            <a:p>
              <a:r>
                <a:rPr lang="el-GR" sz="2400" b="1" dirty="0">
                  <a:solidFill>
                    <a:srgbClr val="3D5265"/>
                  </a:solidFill>
                </a:rPr>
                <a:t>2022</a:t>
              </a:r>
            </a:p>
          </p:txBody>
        </p:sp>
      </p:grpSp>
      <p:sp>
        <p:nvSpPr>
          <p:cNvPr id="25" name="TextBox 24"/>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674855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49811-B156-454D-AE39-A11CD8EF4C48}"/>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CAGR by segment (2017-2022)</a:t>
            </a:r>
            <a:endParaRPr lang="el-GR" sz="32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6" name="Picture 5">
            <a:extLst>
              <a:ext uri="{FF2B5EF4-FFF2-40B4-BE49-F238E27FC236}">
                <a16:creationId xmlns:a16="http://schemas.microsoft.com/office/drawing/2014/main" id="{C25D7228-C984-4F21-A1F2-ED10105FC3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sp>
        <p:nvSpPr>
          <p:cNvPr id="7" name="TextBox 6">
            <a:extLst>
              <a:ext uri="{FF2B5EF4-FFF2-40B4-BE49-F238E27FC236}">
                <a16:creationId xmlns:a16="http://schemas.microsoft.com/office/drawing/2014/main" id="{0241118C-4881-409D-B653-896A6360888C}"/>
              </a:ext>
            </a:extLst>
          </p:cNvPr>
          <p:cNvSpPr txBox="1"/>
          <p:nvPr/>
        </p:nvSpPr>
        <p:spPr>
          <a:xfrm>
            <a:off x="841373" y="1979822"/>
            <a:ext cx="4023345" cy="3416320"/>
          </a:xfrm>
          <a:prstGeom prst="rect">
            <a:avLst/>
          </a:prstGeom>
          <a:noFill/>
        </p:spPr>
        <p:txBody>
          <a:bodyPr wrap="none" rtlCol="0">
            <a:spAutoFit/>
          </a:bodyPr>
          <a:lstStyle/>
          <a:p>
            <a:r>
              <a:rPr lang="en-US" b="1" dirty="0">
                <a:solidFill>
                  <a:srgbClr val="3D5265"/>
                </a:solidFill>
              </a:rPr>
              <a:t>Retail fixed revenues CAGR: 2.55%</a:t>
            </a:r>
          </a:p>
          <a:p>
            <a:r>
              <a:rPr lang="en-US" dirty="0">
                <a:solidFill>
                  <a:srgbClr val="3D5265"/>
                </a:solidFill>
              </a:rPr>
              <a:t>-Only voice revenues CAGR : -12.59%</a:t>
            </a:r>
          </a:p>
          <a:p>
            <a:r>
              <a:rPr lang="en-US" dirty="0">
                <a:solidFill>
                  <a:srgbClr val="3D5265"/>
                </a:solidFill>
              </a:rPr>
              <a:t>-ADSL revenues CAGR: -14.00%</a:t>
            </a:r>
          </a:p>
          <a:p>
            <a:r>
              <a:rPr lang="en-US" dirty="0">
                <a:solidFill>
                  <a:srgbClr val="3D5265"/>
                </a:solidFill>
              </a:rPr>
              <a:t>-VDSL revenues CAGR: 30.76%</a:t>
            </a:r>
          </a:p>
          <a:p>
            <a:r>
              <a:rPr lang="en-US" dirty="0">
                <a:solidFill>
                  <a:srgbClr val="3D5265"/>
                </a:solidFill>
              </a:rPr>
              <a:t>-VDSL + Fiber revenues CAGR: 33.52%</a:t>
            </a:r>
          </a:p>
          <a:p>
            <a:r>
              <a:rPr lang="en-US" dirty="0">
                <a:solidFill>
                  <a:srgbClr val="3D5265"/>
                </a:solidFill>
              </a:rPr>
              <a:t>-Pay TV revenues CAGR: 4.35%</a:t>
            </a:r>
          </a:p>
          <a:p>
            <a:endParaRPr lang="en-US" dirty="0">
              <a:solidFill>
                <a:srgbClr val="3D5265"/>
              </a:solidFill>
            </a:endParaRPr>
          </a:p>
          <a:p>
            <a:r>
              <a:rPr lang="en-US" b="1" dirty="0">
                <a:solidFill>
                  <a:srgbClr val="3D5265"/>
                </a:solidFill>
              </a:rPr>
              <a:t>Mobile revenues CAGR: 1.58%</a:t>
            </a:r>
          </a:p>
          <a:p>
            <a:r>
              <a:rPr lang="en-US" dirty="0">
                <a:solidFill>
                  <a:srgbClr val="3D5265"/>
                </a:solidFill>
              </a:rPr>
              <a:t>-Revenues from voice+sms CAGR: -4.02%</a:t>
            </a:r>
          </a:p>
          <a:p>
            <a:r>
              <a:rPr lang="en-US" dirty="0">
                <a:solidFill>
                  <a:srgbClr val="3D5265"/>
                </a:solidFill>
              </a:rPr>
              <a:t>-Data revenues CAGR: 13.22%</a:t>
            </a:r>
          </a:p>
          <a:p>
            <a:endParaRPr lang="en-US" dirty="0">
              <a:solidFill>
                <a:srgbClr val="3D5265"/>
              </a:solidFill>
            </a:endParaRPr>
          </a:p>
          <a:p>
            <a:r>
              <a:rPr lang="en-US" b="1" dirty="0">
                <a:solidFill>
                  <a:srgbClr val="3D5265"/>
                </a:solidFill>
              </a:rPr>
              <a:t>Wholesale fixed revenues CAGR: -2.57%</a:t>
            </a:r>
            <a:endParaRPr lang="el-GR" dirty="0">
              <a:solidFill>
                <a:srgbClr val="3D5265"/>
              </a:solidFill>
            </a:endParaRPr>
          </a:p>
        </p:txBody>
      </p:sp>
      <p:pic>
        <p:nvPicPr>
          <p:cNvPr id="8" name="Picture 7">
            <a:extLst>
              <a:ext uri="{FF2B5EF4-FFF2-40B4-BE49-F238E27FC236}">
                <a16:creationId xmlns:a16="http://schemas.microsoft.com/office/drawing/2014/main" id="{5AEC0AE5-C1EC-4070-8C49-90A167273069}"/>
              </a:ext>
            </a:extLst>
          </p:cNvPr>
          <p:cNvPicPr>
            <a:picLocks noChangeAspect="1"/>
          </p:cNvPicPr>
          <p:nvPr/>
        </p:nvPicPr>
        <p:blipFill>
          <a:blip r:embed="rId3"/>
          <a:stretch>
            <a:fillRect/>
          </a:stretch>
        </p:blipFill>
        <p:spPr>
          <a:xfrm>
            <a:off x="2086771" y="1197434"/>
            <a:ext cx="576000" cy="576000"/>
          </a:xfrm>
          <a:prstGeom prst="rect">
            <a:avLst/>
          </a:prstGeom>
        </p:spPr>
      </p:pic>
      <p:pic>
        <p:nvPicPr>
          <p:cNvPr id="9" name="Picture 8">
            <a:extLst>
              <a:ext uri="{FF2B5EF4-FFF2-40B4-BE49-F238E27FC236}">
                <a16:creationId xmlns:a16="http://schemas.microsoft.com/office/drawing/2014/main" id="{00D67FEE-881C-469C-8F8A-9D577108AAE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8962693" y="1197435"/>
            <a:ext cx="576000" cy="566725"/>
          </a:xfrm>
          <a:prstGeom prst="ellipse">
            <a:avLst/>
          </a:prstGeom>
        </p:spPr>
      </p:pic>
      <p:sp>
        <p:nvSpPr>
          <p:cNvPr id="11" name="TextBox 10">
            <a:extLst>
              <a:ext uri="{FF2B5EF4-FFF2-40B4-BE49-F238E27FC236}">
                <a16:creationId xmlns:a16="http://schemas.microsoft.com/office/drawing/2014/main" id="{A604AA17-65EC-4912-B4BF-A915DAF01677}"/>
              </a:ext>
            </a:extLst>
          </p:cNvPr>
          <p:cNvSpPr txBox="1"/>
          <p:nvPr/>
        </p:nvSpPr>
        <p:spPr>
          <a:xfrm>
            <a:off x="7680712" y="1937605"/>
            <a:ext cx="3139962" cy="923330"/>
          </a:xfrm>
          <a:prstGeom prst="rect">
            <a:avLst/>
          </a:prstGeom>
          <a:noFill/>
        </p:spPr>
        <p:txBody>
          <a:bodyPr wrap="none" rtlCol="0">
            <a:spAutoFit/>
          </a:bodyPr>
          <a:lstStyle/>
          <a:p>
            <a:r>
              <a:rPr lang="en-US" b="1" dirty="0">
                <a:solidFill>
                  <a:srgbClr val="3D5265"/>
                </a:solidFill>
              </a:rPr>
              <a:t>Fixed revenues CAGR: -2.44%</a:t>
            </a:r>
          </a:p>
          <a:p>
            <a:endParaRPr lang="en-US" b="1" dirty="0">
              <a:solidFill>
                <a:srgbClr val="3D5265"/>
              </a:solidFill>
            </a:endParaRPr>
          </a:p>
          <a:p>
            <a:r>
              <a:rPr lang="en-US" b="1" dirty="0">
                <a:solidFill>
                  <a:srgbClr val="3D5265"/>
                </a:solidFill>
              </a:rPr>
              <a:t>Mobile revenues CAGR: -1.55%</a:t>
            </a:r>
          </a:p>
        </p:txBody>
      </p:sp>
      <p:sp>
        <p:nvSpPr>
          <p:cNvPr id="12" name="TextBox 11">
            <a:extLst>
              <a:ext uri="{FF2B5EF4-FFF2-40B4-BE49-F238E27FC236}">
                <a16:creationId xmlns:a16="http://schemas.microsoft.com/office/drawing/2014/main" id="{6E8F97CF-93C2-43CE-B358-71E85D795524}"/>
              </a:ext>
            </a:extLst>
          </p:cNvPr>
          <p:cNvSpPr txBox="1"/>
          <p:nvPr/>
        </p:nvSpPr>
        <p:spPr>
          <a:xfrm>
            <a:off x="7668258" y="3684475"/>
            <a:ext cx="3660489" cy="646331"/>
          </a:xfrm>
          <a:prstGeom prst="rect">
            <a:avLst/>
          </a:prstGeom>
          <a:noFill/>
        </p:spPr>
        <p:txBody>
          <a:bodyPr wrap="square" rtlCol="0">
            <a:spAutoFit/>
          </a:bodyPr>
          <a:lstStyle/>
          <a:p>
            <a:r>
              <a:rPr lang="en-US" b="1" dirty="0">
                <a:solidFill>
                  <a:srgbClr val="3D5265"/>
                </a:solidFill>
              </a:rPr>
              <a:t>Mobile revenues CAGR: -6.42%</a:t>
            </a:r>
            <a:endParaRPr lang="el-GR" b="1" dirty="0">
              <a:solidFill>
                <a:srgbClr val="3D5265"/>
              </a:solidFill>
            </a:endParaRPr>
          </a:p>
          <a:p>
            <a:r>
              <a:rPr lang="en-US" dirty="0">
                <a:solidFill>
                  <a:srgbClr val="3D5265"/>
                </a:solidFill>
              </a:rPr>
              <a:t>(if it had stayed with OTE until 2022)</a:t>
            </a:r>
            <a:endParaRPr lang="el-GR" dirty="0">
              <a:solidFill>
                <a:srgbClr val="3D5265"/>
              </a:solidFill>
            </a:endParaRPr>
          </a:p>
        </p:txBody>
      </p:sp>
      <p:pic>
        <p:nvPicPr>
          <p:cNvPr id="13" name="Picture 12">
            <a:extLst>
              <a:ext uri="{FF2B5EF4-FFF2-40B4-BE49-F238E27FC236}">
                <a16:creationId xmlns:a16="http://schemas.microsoft.com/office/drawing/2014/main" id="{21E96038-B3AE-4CB7-BC49-8615615CF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7980" y="2984705"/>
            <a:ext cx="576000" cy="576000"/>
          </a:xfrm>
          <a:prstGeom prst="rect">
            <a:avLst/>
          </a:prstGeom>
        </p:spPr>
      </p:pic>
      <p:pic>
        <p:nvPicPr>
          <p:cNvPr id="14" name="Picture 13">
            <a:extLst>
              <a:ext uri="{FF2B5EF4-FFF2-40B4-BE49-F238E27FC236}">
                <a16:creationId xmlns:a16="http://schemas.microsoft.com/office/drawing/2014/main" id="{4FCE7147-A29D-4619-BE2F-11BEEB3DE16B}"/>
              </a:ext>
            </a:extLst>
          </p:cNvPr>
          <p:cNvPicPr>
            <a:picLocks noChangeAspect="1"/>
          </p:cNvPicPr>
          <p:nvPr/>
        </p:nvPicPr>
        <p:blipFill>
          <a:blip r:embed="rId7"/>
          <a:stretch>
            <a:fillRect/>
          </a:stretch>
        </p:blipFill>
        <p:spPr>
          <a:xfrm>
            <a:off x="475358" y="1979822"/>
            <a:ext cx="359041" cy="380670"/>
          </a:xfrm>
          <a:prstGeom prst="rect">
            <a:avLst/>
          </a:prstGeom>
        </p:spPr>
      </p:pic>
      <p:pic>
        <p:nvPicPr>
          <p:cNvPr id="15" name="Picture 14">
            <a:extLst>
              <a:ext uri="{FF2B5EF4-FFF2-40B4-BE49-F238E27FC236}">
                <a16:creationId xmlns:a16="http://schemas.microsoft.com/office/drawing/2014/main" id="{2E5CC5E0-52BF-4EAE-84FC-F0427B5B9DBD}"/>
              </a:ext>
            </a:extLst>
          </p:cNvPr>
          <p:cNvPicPr>
            <a:picLocks noChangeAspect="1"/>
          </p:cNvPicPr>
          <p:nvPr/>
        </p:nvPicPr>
        <p:blipFill>
          <a:blip r:embed="rId8"/>
          <a:stretch>
            <a:fillRect/>
          </a:stretch>
        </p:blipFill>
        <p:spPr>
          <a:xfrm>
            <a:off x="475358" y="4170666"/>
            <a:ext cx="359041" cy="435637"/>
          </a:xfrm>
          <a:prstGeom prst="rect">
            <a:avLst/>
          </a:prstGeom>
        </p:spPr>
      </p:pic>
      <p:pic>
        <p:nvPicPr>
          <p:cNvPr id="17" name="Picture 16">
            <a:extLst>
              <a:ext uri="{FF2B5EF4-FFF2-40B4-BE49-F238E27FC236}">
                <a16:creationId xmlns:a16="http://schemas.microsoft.com/office/drawing/2014/main" id="{E6149F39-6B71-4371-9151-0A0A74F604FB}"/>
              </a:ext>
            </a:extLst>
          </p:cNvPr>
          <p:cNvPicPr>
            <a:picLocks noChangeAspect="1"/>
          </p:cNvPicPr>
          <p:nvPr/>
        </p:nvPicPr>
        <p:blipFill>
          <a:blip r:embed="rId7"/>
          <a:stretch>
            <a:fillRect/>
          </a:stretch>
        </p:blipFill>
        <p:spPr>
          <a:xfrm>
            <a:off x="7339738" y="1939591"/>
            <a:ext cx="359041" cy="380670"/>
          </a:xfrm>
          <a:prstGeom prst="rect">
            <a:avLst/>
          </a:prstGeom>
        </p:spPr>
      </p:pic>
      <p:pic>
        <p:nvPicPr>
          <p:cNvPr id="18" name="Picture 17">
            <a:extLst>
              <a:ext uri="{FF2B5EF4-FFF2-40B4-BE49-F238E27FC236}">
                <a16:creationId xmlns:a16="http://schemas.microsoft.com/office/drawing/2014/main" id="{39F29A60-AA5F-4996-994E-7FED89CE2EE9}"/>
              </a:ext>
            </a:extLst>
          </p:cNvPr>
          <p:cNvPicPr>
            <a:picLocks noChangeAspect="1"/>
          </p:cNvPicPr>
          <p:nvPr/>
        </p:nvPicPr>
        <p:blipFill>
          <a:blip r:embed="rId8"/>
          <a:stretch>
            <a:fillRect/>
          </a:stretch>
        </p:blipFill>
        <p:spPr>
          <a:xfrm>
            <a:off x="7339738" y="2432733"/>
            <a:ext cx="359041" cy="435637"/>
          </a:xfrm>
          <a:prstGeom prst="rect">
            <a:avLst/>
          </a:prstGeom>
        </p:spPr>
      </p:pic>
      <p:pic>
        <p:nvPicPr>
          <p:cNvPr id="19" name="Picture 18">
            <a:extLst>
              <a:ext uri="{FF2B5EF4-FFF2-40B4-BE49-F238E27FC236}">
                <a16:creationId xmlns:a16="http://schemas.microsoft.com/office/drawing/2014/main" id="{F3C6D02B-57B3-43BA-BA8A-09D52EA04A99}"/>
              </a:ext>
            </a:extLst>
          </p:cNvPr>
          <p:cNvPicPr>
            <a:picLocks noChangeAspect="1"/>
          </p:cNvPicPr>
          <p:nvPr/>
        </p:nvPicPr>
        <p:blipFill>
          <a:blip r:embed="rId8"/>
          <a:stretch>
            <a:fillRect/>
          </a:stretch>
        </p:blipFill>
        <p:spPr>
          <a:xfrm>
            <a:off x="7338714" y="3648392"/>
            <a:ext cx="359041" cy="435637"/>
          </a:xfrm>
          <a:prstGeom prst="rect">
            <a:avLst/>
          </a:prstGeom>
        </p:spPr>
      </p:pic>
      <p:pic>
        <p:nvPicPr>
          <p:cNvPr id="20" name="Picture 19">
            <a:extLst>
              <a:ext uri="{FF2B5EF4-FFF2-40B4-BE49-F238E27FC236}">
                <a16:creationId xmlns:a16="http://schemas.microsoft.com/office/drawing/2014/main" id="{DB3960E4-B7FE-450E-8055-F79C7794AEAB}"/>
              </a:ext>
            </a:extLst>
          </p:cNvPr>
          <p:cNvPicPr>
            <a:picLocks noChangeAspect="1"/>
          </p:cNvPicPr>
          <p:nvPr/>
        </p:nvPicPr>
        <p:blipFill>
          <a:blip r:embed="rId9"/>
          <a:stretch>
            <a:fillRect/>
          </a:stretch>
        </p:blipFill>
        <p:spPr>
          <a:xfrm>
            <a:off x="475358" y="4956333"/>
            <a:ext cx="359041" cy="388264"/>
          </a:xfrm>
          <a:prstGeom prst="rect">
            <a:avLst/>
          </a:prstGeom>
        </p:spPr>
      </p:pic>
      <p:cxnSp>
        <p:nvCxnSpPr>
          <p:cNvPr id="22" name="Straight Connector 21">
            <a:extLst>
              <a:ext uri="{FF2B5EF4-FFF2-40B4-BE49-F238E27FC236}">
                <a16:creationId xmlns:a16="http://schemas.microsoft.com/office/drawing/2014/main" id="{29CEFE06-84FB-484A-81EF-B49788A990B6}"/>
              </a:ext>
            </a:extLst>
          </p:cNvPr>
          <p:cNvCxnSpPr/>
          <p:nvPr/>
        </p:nvCxnSpPr>
        <p:spPr>
          <a:xfrm>
            <a:off x="6669248" y="4606303"/>
            <a:ext cx="5522752" cy="0"/>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EDCBAF-EEA7-4E42-818D-B2D6DE0B21B6}"/>
              </a:ext>
            </a:extLst>
          </p:cNvPr>
          <p:cNvSpPr txBox="1"/>
          <p:nvPr/>
        </p:nvSpPr>
        <p:spPr>
          <a:xfrm>
            <a:off x="7327284" y="4953885"/>
            <a:ext cx="3423566" cy="646331"/>
          </a:xfrm>
          <a:prstGeom prst="rect">
            <a:avLst/>
          </a:prstGeom>
          <a:noFill/>
        </p:spPr>
        <p:txBody>
          <a:bodyPr wrap="none" rtlCol="0">
            <a:spAutoFit/>
          </a:bodyPr>
          <a:lstStyle/>
          <a:p>
            <a:r>
              <a:rPr lang="en-US" b="1" dirty="0">
                <a:solidFill>
                  <a:srgbClr val="3D5265"/>
                </a:solidFill>
              </a:rPr>
              <a:t>Operating expenses CAGR: -1.21%</a:t>
            </a:r>
          </a:p>
          <a:p>
            <a:r>
              <a:rPr lang="en-US" b="1" dirty="0">
                <a:solidFill>
                  <a:srgbClr val="3D5265"/>
                </a:solidFill>
              </a:rPr>
              <a:t>Personnel costs CAGR: -4.92%</a:t>
            </a:r>
            <a:endParaRPr lang="el-GR" b="1" dirty="0">
              <a:solidFill>
                <a:srgbClr val="3D5265"/>
              </a:solidFill>
            </a:endParaRPr>
          </a:p>
        </p:txBody>
      </p:sp>
      <p:sp>
        <p:nvSpPr>
          <p:cNvPr id="2" name="TextBox 1"/>
          <p:cNvSpPr txBox="1"/>
          <p:nvPr/>
        </p:nvSpPr>
        <p:spPr>
          <a:xfrm>
            <a:off x="831848" y="5834444"/>
            <a:ext cx="3816352" cy="830997"/>
          </a:xfrm>
          <a:prstGeom prst="rect">
            <a:avLst/>
          </a:prstGeom>
          <a:noFill/>
        </p:spPr>
        <p:txBody>
          <a:bodyPr wrap="square" rtlCol="0">
            <a:spAutoFit/>
          </a:bodyPr>
          <a:lstStyle/>
          <a:p>
            <a:r>
              <a:rPr lang="en-US" sz="2400" b="1" dirty="0">
                <a:solidFill>
                  <a:srgbClr val="3D5265"/>
                </a:solidFill>
              </a:rPr>
              <a:t>Peer group average revenue CAGR (2013-18): -0.3%</a:t>
            </a:r>
            <a:endParaRPr lang="el-GR" sz="2400" b="1" dirty="0">
              <a:solidFill>
                <a:srgbClr val="3D5265"/>
              </a:solidFill>
            </a:endParaRPr>
          </a:p>
        </p:txBody>
      </p:sp>
      <p:pic>
        <p:nvPicPr>
          <p:cNvPr id="21"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4365" t="33025" r="11357" b="13071"/>
          <a:stretch/>
        </p:blipFill>
        <p:spPr>
          <a:xfrm rot="16200000">
            <a:off x="582878" y="6090080"/>
            <a:ext cx="144000" cy="319724"/>
          </a:xfrm>
          <a:prstGeom prst="rect">
            <a:avLst/>
          </a:prstGeom>
        </p:spPr>
      </p:pic>
      <p:sp>
        <p:nvSpPr>
          <p:cNvPr id="24" name="TextBox 23"/>
          <p:cNvSpPr txBox="1"/>
          <p:nvPr/>
        </p:nvSpPr>
        <p:spPr>
          <a:xfrm>
            <a:off x="9867213" y="6495374"/>
            <a:ext cx="2302625"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223805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BDB00-83FA-4E6F-95A7-E72E1A4804B6}"/>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Revenues by Segment</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6" name="Picture 5">
            <a:extLst>
              <a:ext uri="{FF2B5EF4-FFF2-40B4-BE49-F238E27FC236}">
                <a16:creationId xmlns:a16="http://schemas.microsoft.com/office/drawing/2014/main" id="{FCD6EAB1-3739-4F1E-B62D-4BAB7BE77C47}"/>
              </a:ext>
            </a:extLst>
          </p:cNvPr>
          <p:cNvPicPr>
            <a:picLocks noChangeAspect="1"/>
          </p:cNvPicPr>
          <p:nvPr/>
        </p:nvPicPr>
        <p:blipFill>
          <a:blip r:embed="rId2"/>
          <a:stretch>
            <a:fillRect/>
          </a:stretch>
        </p:blipFill>
        <p:spPr>
          <a:xfrm>
            <a:off x="0" y="14098"/>
            <a:ext cx="871804" cy="871804"/>
          </a:xfrm>
          <a:prstGeom prst="rect">
            <a:avLst/>
          </a:prstGeom>
        </p:spPr>
      </p:pic>
      <p:pic>
        <p:nvPicPr>
          <p:cNvPr id="2" name="Εικόνα 1">
            <a:extLst>
              <a:ext uri="{FF2B5EF4-FFF2-40B4-BE49-F238E27FC236}">
                <a16:creationId xmlns:a16="http://schemas.microsoft.com/office/drawing/2014/main" id="{7D78DB57-BD90-4613-8CA0-A12F35551F2F}"/>
              </a:ext>
            </a:extLst>
          </p:cNvPr>
          <p:cNvPicPr>
            <a:picLocks noChangeAspect="1"/>
          </p:cNvPicPr>
          <p:nvPr/>
        </p:nvPicPr>
        <p:blipFill rotWithShape="1">
          <a:blip r:embed="rId3"/>
          <a:srcRect b="4228"/>
          <a:stretch/>
        </p:blipFill>
        <p:spPr>
          <a:xfrm>
            <a:off x="1824659" y="1117005"/>
            <a:ext cx="8542682" cy="5333248"/>
          </a:xfrm>
          <a:prstGeom prst="rect">
            <a:avLst/>
          </a:prstGeom>
        </p:spPr>
      </p:pic>
      <p:sp>
        <p:nvSpPr>
          <p:cNvPr id="8" name="TextBox 7"/>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3845659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Leverage key points</a:t>
            </a:r>
            <a:endParaRPr lang="el-GR"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65367">
            <a:off x="18403" y="139839"/>
            <a:ext cx="620321" cy="620321"/>
          </a:xfrm>
          <a:prstGeom prst="rect">
            <a:avLst/>
          </a:prstGeom>
        </p:spPr>
      </p:pic>
      <p:pic>
        <p:nvPicPr>
          <p:cNvPr id="25" name="Picture 24"/>
          <p:cNvPicPr>
            <a:picLocks noChangeAspect="1"/>
          </p:cNvPicPr>
          <p:nvPr/>
        </p:nvPicPr>
        <p:blipFill>
          <a:blip r:embed="rId3"/>
          <a:stretch>
            <a:fillRect/>
          </a:stretch>
        </p:blipFill>
        <p:spPr>
          <a:xfrm>
            <a:off x="328563" y="1713182"/>
            <a:ext cx="6554576" cy="3944668"/>
          </a:xfrm>
          <a:prstGeom prst="rect">
            <a:avLst/>
          </a:prstGeom>
        </p:spPr>
      </p:pic>
      <p:pic>
        <p:nvPicPr>
          <p:cNvPr id="10" name="Picture 9"/>
          <p:cNvPicPr>
            <a:picLocks noChangeAspect="1"/>
          </p:cNvPicPr>
          <p:nvPr/>
        </p:nvPicPr>
        <p:blipFill>
          <a:blip r:embed="rId4"/>
          <a:stretch>
            <a:fillRect/>
          </a:stretch>
        </p:blipFill>
        <p:spPr>
          <a:xfrm>
            <a:off x="7160172" y="2247900"/>
            <a:ext cx="4356299" cy="3228975"/>
          </a:xfrm>
          <a:prstGeom prst="rect">
            <a:avLst/>
          </a:prstGeom>
        </p:spPr>
      </p:pic>
      <p:sp>
        <p:nvSpPr>
          <p:cNvPr id="27" name="TextBox 26">
            <a:extLst>
              <a:ext uri="{FF2B5EF4-FFF2-40B4-BE49-F238E27FC236}">
                <a16:creationId xmlns:a16="http://schemas.microsoft.com/office/drawing/2014/main" id="{7EF08DDB-502B-4516-B30B-468327B92327}"/>
              </a:ext>
            </a:extLst>
          </p:cNvPr>
          <p:cNvSpPr txBox="1"/>
          <p:nvPr/>
        </p:nvSpPr>
        <p:spPr>
          <a:xfrm>
            <a:off x="7794000" y="1343117"/>
            <a:ext cx="3088642" cy="461665"/>
          </a:xfrm>
          <a:prstGeom prst="rect">
            <a:avLst/>
          </a:prstGeom>
          <a:noFill/>
        </p:spPr>
        <p:txBody>
          <a:bodyPr wrap="square" rtlCol="0">
            <a:spAutoFit/>
          </a:bodyPr>
          <a:lstStyle/>
          <a:p>
            <a:r>
              <a:rPr lang="en-US" sz="2400" dirty="0">
                <a:solidFill>
                  <a:srgbClr val="3D5265"/>
                </a:solidFill>
              </a:rPr>
              <a:t>Cost of Debt evolution</a:t>
            </a:r>
          </a:p>
        </p:txBody>
      </p:sp>
      <p:sp>
        <p:nvSpPr>
          <p:cNvPr id="28" name="TextBox 27"/>
          <p:cNvSpPr txBox="1"/>
          <p:nvPr/>
        </p:nvSpPr>
        <p:spPr>
          <a:xfrm>
            <a:off x="924816" y="5685107"/>
            <a:ext cx="4554908" cy="646331"/>
          </a:xfrm>
          <a:prstGeom prst="rect">
            <a:avLst/>
          </a:prstGeom>
          <a:noFill/>
        </p:spPr>
        <p:txBody>
          <a:bodyPr wrap="square" rtlCol="0">
            <a:spAutoFit/>
          </a:bodyPr>
          <a:lstStyle/>
          <a:p>
            <a:r>
              <a:rPr lang="en-US" dirty="0">
                <a:solidFill>
                  <a:srgbClr val="3D5265"/>
                </a:solidFill>
              </a:rPr>
              <a:t>OTE has significantly lower leverage ratios compared to the peer group</a:t>
            </a:r>
            <a:endParaRPr lang="el-GR" dirty="0">
              <a:solidFill>
                <a:srgbClr val="3D5265"/>
              </a:solidFill>
            </a:endParaRPr>
          </a:p>
        </p:txBody>
      </p:sp>
      <p:sp>
        <p:nvSpPr>
          <p:cNvPr id="29" name="TextBox 28"/>
          <p:cNvSpPr txBox="1"/>
          <p:nvPr/>
        </p:nvSpPr>
        <p:spPr>
          <a:xfrm>
            <a:off x="7683239" y="5657850"/>
            <a:ext cx="4554908" cy="646331"/>
          </a:xfrm>
          <a:prstGeom prst="rect">
            <a:avLst/>
          </a:prstGeom>
          <a:noFill/>
        </p:spPr>
        <p:txBody>
          <a:bodyPr wrap="square" rtlCol="0">
            <a:spAutoFit/>
          </a:bodyPr>
          <a:lstStyle/>
          <a:p>
            <a:r>
              <a:rPr lang="en-US" dirty="0">
                <a:solidFill>
                  <a:srgbClr val="3D5265"/>
                </a:solidFill>
              </a:rPr>
              <a:t>Credit rating of OTE:  Ba2</a:t>
            </a:r>
          </a:p>
          <a:p>
            <a:r>
              <a:rPr lang="en-US" dirty="0">
                <a:solidFill>
                  <a:srgbClr val="3D5265"/>
                </a:solidFill>
              </a:rPr>
              <a:t>Credit rating of Greece: B1</a:t>
            </a:r>
            <a:endParaRPr lang="el-GR" dirty="0">
              <a:solidFill>
                <a:srgbClr val="3D5265"/>
              </a:solidFill>
            </a:endParaRPr>
          </a:p>
        </p:txBody>
      </p:sp>
      <p:pic>
        <p:nvPicPr>
          <p:cNvPr id="30"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365" t="33025" r="11357" b="13071"/>
          <a:stretch/>
        </p:blipFill>
        <p:spPr>
          <a:xfrm rot="16200000">
            <a:off x="608987" y="5842878"/>
            <a:ext cx="144000" cy="330789"/>
          </a:xfrm>
          <a:prstGeom prst="rect">
            <a:avLst/>
          </a:prstGeom>
        </p:spPr>
      </p:pic>
      <p:pic>
        <p:nvPicPr>
          <p:cNvPr id="31"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365" t="33025" r="11357" b="13071"/>
          <a:stretch/>
        </p:blipFill>
        <p:spPr>
          <a:xfrm rot="16200000">
            <a:off x="7417270" y="5698878"/>
            <a:ext cx="144000" cy="330789"/>
          </a:xfrm>
          <a:prstGeom prst="rect">
            <a:avLst/>
          </a:prstGeom>
        </p:spPr>
      </p:pic>
      <p:pic>
        <p:nvPicPr>
          <p:cNvPr id="32"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365" t="33025" r="11357" b="13071"/>
          <a:stretch/>
        </p:blipFill>
        <p:spPr>
          <a:xfrm rot="16200000">
            <a:off x="7417269" y="5986878"/>
            <a:ext cx="144000" cy="330789"/>
          </a:xfrm>
          <a:prstGeom prst="rect">
            <a:avLst/>
          </a:prstGeom>
        </p:spPr>
      </p:pic>
      <p:sp>
        <p:nvSpPr>
          <p:cNvPr id="13" name="TextBox 12"/>
          <p:cNvSpPr txBox="1"/>
          <p:nvPr/>
        </p:nvSpPr>
        <p:spPr>
          <a:xfrm>
            <a:off x="9044247" y="6495374"/>
            <a:ext cx="3187388" cy="338554"/>
          </a:xfrm>
          <a:prstGeom prst="rect">
            <a:avLst/>
          </a:prstGeom>
          <a:noFill/>
        </p:spPr>
        <p:txBody>
          <a:bodyPr wrap="square" rtlCol="0">
            <a:spAutoFit/>
          </a:bodyPr>
          <a:lstStyle/>
          <a:p>
            <a:r>
              <a:rPr lang="en-US" sz="1600" i="1" dirty="0">
                <a:solidFill>
                  <a:srgbClr val="3D5265"/>
                </a:solidFill>
              </a:rPr>
              <a:t>Source: Companies reports, Moody’s</a:t>
            </a:r>
            <a:endParaRPr lang="el-GR" sz="1600" i="1" dirty="0">
              <a:solidFill>
                <a:srgbClr val="3D5265"/>
              </a:solidFill>
            </a:endParaRPr>
          </a:p>
        </p:txBody>
      </p:sp>
    </p:spTree>
    <p:extLst>
      <p:ext uri="{BB962C8B-B14F-4D97-AF65-F5344CB8AC3E}">
        <p14:creationId xmlns:p14="http://schemas.microsoft.com/office/powerpoint/2010/main" val="152116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Telekom Romania struggles</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5367">
            <a:off x="123179" y="156500"/>
            <a:ext cx="620321" cy="620321"/>
          </a:xfrm>
          <a:prstGeom prst="rect">
            <a:avLst/>
          </a:prstGeom>
        </p:spPr>
      </p:pic>
      <p:sp>
        <p:nvSpPr>
          <p:cNvPr id="48" name="TextBox 47"/>
          <p:cNvSpPr txBox="1"/>
          <p:nvPr/>
        </p:nvSpPr>
        <p:spPr>
          <a:xfrm>
            <a:off x="7622938" y="4167926"/>
            <a:ext cx="2090509" cy="369332"/>
          </a:xfrm>
          <a:prstGeom prst="rect">
            <a:avLst/>
          </a:prstGeom>
          <a:noFill/>
        </p:spPr>
        <p:txBody>
          <a:bodyPr wrap="none" rtlCol="0">
            <a:spAutoFit/>
          </a:bodyPr>
          <a:lstStyle/>
          <a:p>
            <a:r>
              <a:rPr lang="en-US" b="1" dirty="0">
                <a:solidFill>
                  <a:schemeClr val="tx2"/>
                </a:solidFill>
              </a:rPr>
              <a:t>CAGR for 2017-2022</a:t>
            </a:r>
            <a:endParaRPr lang="el-GR" b="1" dirty="0">
              <a:solidFill>
                <a:schemeClr val="tx2"/>
              </a:solidFill>
            </a:endParaRPr>
          </a:p>
        </p:txBody>
      </p:sp>
      <p:grpSp>
        <p:nvGrpSpPr>
          <p:cNvPr id="20" name="Group 19"/>
          <p:cNvGrpSpPr/>
          <p:nvPr/>
        </p:nvGrpSpPr>
        <p:grpSpPr>
          <a:xfrm>
            <a:off x="6648216" y="4813237"/>
            <a:ext cx="3202214" cy="923330"/>
            <a:chOff x="7585798" y="4146171"/>
            <a:chExt cx="3202214" cy="923330"/>
          </a:xfrm>
        </p:grpSpPr>
        <p:sp>
          <p:nvSpPr>
            <p:cNvPr id="49" name="TextBox 48"/>
            <p:cNvSpPr txBox="1"/>
            <p:nvPr/>
          </p:nvSpPr>
          <p:spPr>
            <a:xfrm>
              <a:off x="7886612" y="4146171"/>
              <a:ext cx="2901400" cy="923330"/>
            </a:xfrm>
            <a:prstGeom prst="rect">
              <a:avLst/>
            </a:prstGeom>
            <a:noFill/>
          </p:spPr>
          <p:txBody>
            <a:bodyPr wrap="square" rtlCol="0">
              <a:spAutoFit/>
            </a:bodyPr>
            <a:lstStyle/>
            <a:p>
              <a:r>
                <a:rPr lang="en-US" dirty="0">
                  <a:solidFill>
                    <a:srgbClr val="3D5265"/>
                  </a:solidFill>
                </a:rPr>
                <a:t>Fixed CAGR: -2.44%</a:t>
              </a:r>
            </a:p>
            <a:p>
              <a:endParaRPr lang="en-US" dirty="0">
                <a:solidFill>
                  <a:srgbClr val="3D5265"/>
                </a:solidFill>
              </a:endParaRPr>
            </a:p>
            <a:p>
              <a:r>
                <a:rPr lang="en-US" dirty="0">
                  <a:solidFill>
                    <a:srgbClr val="3D5265"/>
                  </a:solidFill>
                </a:rPr>
                <a:t>Mobile CAGR: -1.55%</a:t>
              </a:r>
              <a:endParaRPr lang="en-US" dirty="0">
                <a:solidFill>
                  <a:schemeClr val="tx2"/>
                </a:solidFill>
              </a:endParaRPr>
            </a:p>
          </p:txBody>
        </p:sp>
        <p:pic>
          <p:nvPicPr>
            <p:cNvPr id="50" name="Picture 49">
              <a:extLst>
                <a:ext uri="{FF2B5EF4-FFF2-40B4-BE49-F238E27FC236}">
                  <a16:creationId xmlns:a16="http://schemas.microsoft.com/office/drawing/2014/main" id="{E6149F39-6B71-4371-9151-0A0A74F604FB}"/>
                </a:ext>
              </a:extLst>
            </p:cNvPr>
            <p:cNvPicPr>
              <a:picLocks noChangeAspect="1"/>
            </p:cNvPicPr>
            <p:nvPr/>
          </p:nvPicPr>
          <p:blipFill>
            <a:blip r:embed="rId4"/>
            <a:stretch>
              <a:fillRect/>
            </a:stretch>
          </p:blipFill>
          <p:spPr>
            <a:xfrm>
              <a:off x="7585798" y="4178177"/>
              <a:ext cx="284865" cy="298490"/>
            </a:xfrm>
            <a:prstGeom prst="rect">
              <a:avLst/>
            </a:prstGeom>
          </p:spPr>
        </p:pic>
        <p:pic>
          <p:nvPicPr>
            <p:cNvPr id="51" name="Picture 50">
              <a:extLst>
                <a:ext uri="{FF2B5EF4-FFF2-40B4-BE49-F238E27FC236}">
                  <a16:creationId xmlns:a16="http://schemas.microsoft.com/office/drawing/2014/main" id="{39F29A60-AA5F-4996-994E-7FED89CE2EE9}"/>
                </a:ext>
              </a:extLst>
            </p:cNvPr>
            <p:cNvPicPr>
              <a:picLocks noChangeAspect="1"/>
            </p:cNvPicPr>
            <p:nvPr/>
          </p:nvPicPr>
          <p:blipFill>
            <a:blip r:embed="rId5"/>
            <a:stretch>
              <a:fillRect/>
            </a:stretch>
          </p:blipFill>
          <p:spPr>
            <a:xfrm>
              <a:off x="7585798" y="4659644"/>
              <a:ext cx="300815" cy="360716"/>
            </a:xfrm>
            <a:prstGeom prst="rect">
              <a:avLst/>
            </a:prstGeom>
          </p:spPr>
        </p:pic>
      </p:grpSp>
      <p:pic>
        <p:nvPicPr>
          <p:cNvPr id="53" name="Picture 16">
            <a:extLst>
              <a:ext uri="{FF2B5EF4-FFF2-40B4-BE49-F238E27FC236}">
                <a16:creationId xmlns:a16="http://schemas.microsoft.com/office/drawing/2014/main" id="{F7CEBBFE-2E45-4D7B-A7FB-6C18A284F2C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2304" t="12248" r="12822" b="12596"/>
          <a:stretch/>
        </p:blipFill>
        <p:spPr>
          <a:xfrm>
            <a:off x="10242437" y="4750362"/>
            <a:ext cx="283282" cy="275457"/>
          </a:xfrm>
          <a:prstGeom prst="ellipse">
            <a:avLst/>
          </a:prstGeom>
        </p:spPr>
      </p:pic>
      <p:cxnSp>
        <p:nvCxnSpPr>
          <p:cNvPr id="63" name="Straight Arrow Connector 62"/>
          <p:cNvCxnSpPr/>
          <p:nvPr/>
        </p:nvCxnSpPr>
        <p:spPr>
          <a:xfrm>
            <a:off x="8795942" y="3224988"/>
            <a:ext cx="18028" cy="723491"/>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8"/>
          <a:stretch>
            <a:fillRect/>
          </a:stretch>
        </p:blipFill>
        <p:spPr>
          <a:xfrm>
            <a:off x="8369327" y="1341398"/>
            <a:ext cx="768803" cy="768803"/>
          </a:xfrm>
          <a:prstGeom prst="rect">
            <a:avLst/>
          </a:prstGeom>
        </p:spPr>
      </p:pic>
      <p:grpSp>
        <p:nvGrpSpPr>
          <p:cNvPr id="10" name="Group 9"/>
          <p:cNvGrpSpPr/>
          <p:nvPr/>
        </p:nvGrpSpPr>
        <p:grpSpPr>
          <a:xfrm>
            <a:off x="6573399" y="2221709"/>
            <a:ext cx="2261226" cy="369332"/>
            <a:chOff x="6573399" y="1770293"/>
            <a:chExt cx="2261226" cy="369332"/>
          </a:xfrm>
        </p:grpSpPr>
        <p:sp>
          <p:nvSpPr>
            <p:cNvPr id="58" name="TextBox 57"/>
            <p:cNvSpPr txBox="1"/>
            <p:nvPr/>
          </p:nvSpPr>
          <p:spPr>
            <a:xfrm>
              <a:off x="6891593" y="1770293"/>
              <a:ext cx="1943032" cy="369332"/>
            </a:xfrm>
            <a:prstGeom prst="rect">
              <a:avLst/>
            </a:prstGeom>
            <a:noFill/>
          </p:spPr>
          <p:txBody>
            <a:bodyPr wrap="none" rtlCol="0">
              <a:spAutoFit/>
            </a:bodyPr>
            <a:lstStyle/>
            <a:p>
              <a:r>
                <a:rPr lang="en-US" dirty="0">
                  <a:solidFill>
                    <a:schemeClr val="tx2"/>
                  </a:solidFill>
                </a:rPr>
                <a:t>Fierce competition</a:t>
              </a:r>
            </a:p>
          </p:txBody>
        </p:sp>
        <p:pic>
          <p:nvPicPr>
            <p:cNvPr id="68" name="Picture 67"/>
            <p:cNvPicPr>
              <a:picLocks noChangeAspect="1"/>
            </p:cNvPicPr>
            <p:nvPr/>
          </p:nvPicPr>
          <p:blipFill>
            <a:blip r:embed="rId9"/>
            <a:stretch>
              <a:fillRect/>
            </a:stretch>
          </p:blipFill>
          <p:spPr>
            <a:xfrm>
              <a:off x="6573399" y="1868060"/>
              <a:ext cx="335309" cy="146317"/>
            </a:xfrm>
            <a:prstGeom prst="rect">
              <a:avLst/>
            </a:prstGeom>
          </p:spPr>
        </p:pic>
      </p:grpSp>
      <p:sp>
        <p:nvSpPr>
          <p:cNvPr id="73" name="TextBox 24"/>
          <p:cNvSpPr txBox="1"/>
          <p:nvPr/>
        </p:nvSpPr>
        <p:spPr>
          <a:xfrm rot="16200000">
            <a:off x="-328485" y="3767994"/>
            <a:ext cx="1586654" cy="3585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l-GR" sz="1800" dirty="0">
                <a:solidFill>
                  <a:srgbClr val="3D5265"/>
                </a:solidFill>
              </a:rPr>
              <a:t>€</a:t>
            </a:r>
            <a:r>
              <a:rPr lang="el-GR" sz="1800" baseline="0" dirty="0">
                <a:solidFill>
                  <a:srgbClr val="3D5265"/>
                </a:solidFill>
              </a:rPr>
              <a:t> </a:t>
            </a:r>
            <a:r>
              <a:rPr lang="en-US" sz="1800" baseline="0" dirty="0">
                <a:solidFill>
                  <a:srgbClr val="3D5265"/>
                </a:solidFill>
              </a:rPr>
              <a:t>In millions</a:t>
            </a:r>
            <a:endParaRPr lang="el-GR" sz="1800" dirty="0">
              <a:solidFill>
                <a:srgbClr val="3D5265"/>
              </a:solidFill>
            </a:endParaRPr>
          </a:p>
        </p:txBody>
      </p:sp>
      <p:sp>
        <p:nvSpPr>
          <p:cNvPr id="8" name="TextBox 7"/>
          <p:cNvSpPr txBox="1"/>
          <p:nvPr/>
        </p:nvSpPr>
        <p:spPr>
          <a:xfrm>
            <a:off x="1696363" y="1492784"/>
            <a:ext cx="3446724" cy="461665"/>
          </a:xfrm>
          <a:prstGeom prst="rect">
            <a:avLst/>
          </a:prstGeom>
          <a:noFill/>
        </p:spPr>
        <p:txBody>
          <a:bodyPr wrap="square" rtlCol="0">
            <a:spAutoFit/>
          </a:bodyPr>
          <a:lstStyle/>
          <a:p>
            <a:r>
              <a:rPr lang="en-US" sz="2400" dirty="0">
                <a:solidFill>
                  <a:schemeClr val="tx2"/>
                </a:solidFill>
              </a:rPr>
              <a:t>Revenues in Romania</a:t>
            </a:r>
            <a:endParaRPr lang="el-GR" sz="2400" dirty="0">
              <a:solidFill>
                <a:schemeClr val="tx2"/>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728402539"/>
              </p:ext>
            </p:extLst>
          </p:nvPr>
        </p:nvGraphicFramePr>
        <p:xfrm>
          <a:off x="473505" y="1564841"/>
          <a:ext cx="5514975" cy="4448175"/>
        </p:xfrm>
        <a:graphic>
          <a:graphicData uri="http://schemas.openxmlformats.org/presentationml/2006/ole">
            <mc:AlternateContent xmlns:mc="http://schemas.openxmlformats.org/markup-compatibility/2006">
              <mc:Choice xmlns:v="urn:schemas-microsoft-com:vml" Requires="v">
                <p:oleObj spid="_x0000_s16469" name="Worksheet" r:id="rId10" imgW="5514831" imgH="4448068" progId="Excel.Sheet.12">
                  <p:embed/>
                </p:oleObj>
              </mc:Choice>
              <mc:Fallback>
                <p:oleObj name="Worksheet" r:id="rId10" imgW="5514831" imgH="4448068" progId="Excel.Sheet.12">
                  <p:embed/>
                  <p:pic>
                    <p:nvPicPr>
                      <p:cNvPr id="0" name=""/>
                      <p:cNvPicPr/>
                      <p:nvPr/>
                    </p:nvPicPr>
                    <p:blipFill>
                      <a:blip r:embed="rId11"/>
                      <a:stretch>
                        <a:fillRect/>
                      </a:stretch>
                    </p:blipFill>
                    <p:spPr>
                      <a:xfrm>
                        <a:off x="473505" y="1564841"/>
                        <a:ext cx="5514975" cy="4448175"/>
                      </a:xfrm>
                      <a:prstGeom prst="rect">
                        <a:avLst/>
                      </a:prstGeom>
                    </p:spPr>
                  </p:pic>
                </p:oleObj>
              </mc:Fallback>
            </mc:AlternateContent>
          </a:graphicData>
        </a:graphic>
      </p:graphicFrame>
      <p:grpSp>
        <p:nvGrpSpPr>
          <p:cNvPr id="11" name="Group 10"/>
          <p:cNvGrpSpPr/>
          <p:nvPr/>
        </p:nvGrpSpPr>
        <p:grpSpPr>
          <a:xfrm>
            <a:off x="8929656" y="2207968"/>
            <a:ext cx="2170581" cy="369332"/>
            <a:chOff x="8929656" y="1756552"/>
            <a:chExt cx="2170581" cy="369332"/>
          </a:xfrm>
        </p:grpSpPr>
        <p:pic>
          <p:nvPicPr>
            <p:cNvPr id="70" name="Picture 69"/>
            <p:cNvPicPr>
              <a:picLocks noChangeAspect="1"/>
            </p:cNvPicPr>
            <p:nvPr/>
          </p:nvPicPr>
          <p:blipFill>
            <a:blip r:embed="rId9"/>
            <a:stretch>
              <a:fillRect/>
            </a:stretch>
          </p:blipFill>
          <p:spPr>
            <a:xfrm>
              <a:off x="8929656" y="1868194"/>
              <a:ext cx="335309" cy="146317"/>
            </a:xfrm>
            <a:prstGeom prst="rect">
              <a:avLst/>
            </a:prstGeom>
          </p:spPr>
        </p:pic>
        <p:sp>
          <p:nvSpPr>
            <p:cNvPr id="54" name="TextBox 53"/>
            <p:cNvSpPr txBox="1"/>
            <p:nvPr/>
          </p:nvSpPr>
          <p:spPr>
            <a:xfrm>
              <a:off x="9248768" y="1756552"/>
              <a:ext cx="1851469" cy="369332"/>
            </a:xfrm>
            <a:prstGeom prst="rect">
              <a:avLst/>
            </a:prstGeom>
            <a:noFill/>
          </p:spPr>
          <p:txBody>
            <a:bodyPr wrap="none" rtlCol="0">
              <a:spAutoFit/>
            </a:bodyPr>
            <a:lstStyle/>
            <a:p>
              <a:r>
                <a:rPr lang="en-US" dirty="0">
                  <a:solidFill>
                    <a:srgbClr val="3D5265"/>
                  </a:solidFill>
                </a:rPr>
                <a:t>Lack of regulation</a:t>
              </a:r>
            </a:p>
          </p:txBody>
        </p:sp>
      </p:grpSp>
      <p:grpSp>
        <p:nvGrpSpPr>
          <p:cNvPr id="14" name="Group 13"/>
          <p:cNvGrpSpPr/>
          <p:nvPr/>
        </p:nvGrpSpPr>
        <p:grpSpPr>
          <a:xfrm>
            <a:off x="6590447" y="2540485"/>
            <a:ext cx="1451125" cy="369332"/>
            <a:chOff x="6590447" y="2089069"/>
            <a:chExt cx="1451125" cy="369332"/>
          </a:xfrm>
        </p:grpSpPr>
        <p:pic>
          <p:nvPicPr>
            <p:cNvPr id="69" name="Picture 68"/>
            <p:cNvPicPr>
              <a:picLocks noChangeAspect="1"/>
            </p:cNvPicPr>
            <p:nvPr/>
          </p:nvPicPr>
          <p:blipFill>
            <a:blip r:embed="rId9"/>
            <a:stretch>
              <a:fillRect/>
            </a:stretch>
          </p:blipFill>
          <p:spPr>
            <a:xfrm>
              <a:off x="6590447" y="2202172"/>
              <a:ext cx="335309" cy="146317"/>
            </a:xfrm>
            <a:prstGeom prst="rect">
              <a:avLst/>
            </a:prstGeom>
          </p:spPr>
        </p:pic>
        <p:sp>
          <p:nvSpPr>
            <p:cNvPr id="56" name="TextBox 55"/>
            <p:cNvSpPr txBox="1"/>
            <p:nvPr/>
          </p:nvSpPr>
          <p:spPr>
            <a:xfrm>
              <a:off x="6880036" y="2089069"/>
              <a:ext cx="1161536" cy="369332"/>
            </a:xfrm>
            <a:prstGeom prst="rect">
              <a:avLst/>
            </a:prstGeom>
            <a:noFill/>
          </p:spPr>
          <p:txBody>
            <a:bodyPr wrap="none" rtlCol="0">
              <a:spAutoFit/>
            </a:bodyPr>
            <a:lstStyle/>
            <a:p>
              <a:r>
                <a:rPr lang="en-US" dirty="0">
                  <a:solidFill>
                    <a:srgbClr val="3D5265"/>
                  </a:solidFill>
                </a:rPr>
                <a:t>Price war  </a:t>
              </a:r>
            </a:p>
          </p:txBody>
        </p:sp>
      </p:grpSp>
      <p:grpSp>
        <p:nvGrpSpPr>
          <p:cNvPr id="13" name="Group 12"/>
          <p:cNvGrpSpPr/>
          <p:nvPr/>
        </p:nvGrpSpPr>
        <p:grpSpPr>
          <a:xfrm>
            <a:off x="8929656" y="2547175"/>
            <a:ext cx="2445757" cy="369332"/>
            <a:chOff x="8929656" y="2095759"/>
            <a:chExt cx="2445757" cy="369332"/>
          </a:xfrm>
        </p:grpSpPr>
        <p:sp>
          <p:nvSpPr>
            <p:cNvPr id="55" name="TextBox 54"/>
            <p:cNvSpPr txBox="1"/>
            <p:nvPr/>
          </p:nvSpPr>
          <p:spPr>
            <a:xfrm>
              <a:off x="9219245" y="2095759"/>
              <a:ext cx="2156168" cy="369332"/>
            </a:xfrm>
            <a:prstGeom prst="rect">
              <a:avLst/>
            </a:prstGeom>
            <a:noFill/>
          </p:spPr>
          <p:txBody>
            <a:bodyPr wrap="none" rtlCol="0">
              <a:spAutoFit/>
            </a:bodyPr>
            <a:lstStyle/>
            <a:p>
              <a:r>
                <a:rPr lang="en-US" dirty="0">
                  <a:solidFill>
                    <a:schemeClr val="tx2"/>
                  </a:solidFill>
                </a:rPr>
                <a:t>Network overlapping</a:t>
              </a:r>
              <a:endParaRPr lang="el-GR" dirty="0">
                <a:solidFill>
                  <a:schemeClr val="tx2"/>
                </a:solidFill>
              </a:endParaRPr>
            </a:p>
          </p:txBody>
        </p:sp>
        <p:pic>
          <p:nvPicPr>
            <p:cNvPr id="57" name="Picture 56"/>
            <p:cNvPicPr>
              <a:picLocks noChangeAspect="1"/>
            </p:cNvPicPr>
            <p:nvPr/>
          </p:nvPicPr>
          <p:blipFill>
            <a:blip r:embed="rId9"/>
            <a:stretch>
              <a:fillRect/>
            </a:stretch>
          </p:blipFill>
          <p:spPr>
            <a:xfrm>
              <a:off x="8929656" y="2207266"/>
              <a:ext cx="335309" cy="146317"/>
            </a:xfrm>
            <a:prstGeom prst="rect">
              <a:avLst/>
            </a:prstGeom>
          </p:spPr>
        </p:pic>
      </p:grpSp>
      <p:pic>
        <p:nvPicPr>
          <p:cNvPr id="19" name="Picture 18"/>
          <p:cNvPicPr>
            <a:picLocks noChangeAspect="1"/>
          </p:cNvPicPr>
          <p:nvPr/>
        </p:nvPicPr>
        <p:blipFill rotWithShape="1">
          <a:blip r:embed="rId12"/>
          <a:srcRect l="74442"/>
          <a:stretch/>
        </p:blipFill>
        <p:spPr>
          <a:xfrm>
            <a:off x="9067744" y="4807625"/>
            <a:ext cx="253979" cy="926672"/>
          </a:xfrm>
          <a:prstGeom prst="rect">
            <a:avLst/>
          </a:prstGeom>
        </p:spPr>
      </p:pic>
      <p:sp>
        <p:nvSpPr>
          <p:cNvPr id="60" name="TextBox 59"/>
          <p:cNvSpPr txBox="1"/>
          <p:nvPr/>
        </p:nvSpPr>
        <p:spPr>
          <a:xfrm>
            <a:off x="9363287" y="4977785"/>
            <a:ext cx="2174777" cy="646331"/>
          </a:xfrm>
          <a:prstGeom prst="rect">
            <a:avLst/>
          </a:prstGeom>
          <a:noFill/>
        </p:spPr>
        <p:txBody>
          <a:bodyPr wrap="square" rtlCol="0">
            <a:spAutoFit/>
          </a:bodyPr>
          <a:lstStyle/>
          <a:p>
            <a:pPr algn="ctr"/>
            <a:r>
              <a:rPr lang="en-US" dirty="0">
                <a:solidFill>
                  <a:srgbClr val="3D5265"/>
                </a:solidFill>
              </a:rPr>
              <a:t>Total revenue CAGR : </a:t>
            </a:r>
            <a:r>
              <a:rPr lang="en-US" b="1" dirty="0">
                <a:solidFill>
                  <a:srgbClr val="3D5265"/>
                </a:solidFill>
              </a:rPr>
              <a:t>-2.05%</a:t>
            </a:r>
            <a:endParaRPr lang="en-US" dirty="0">
              <a:solidFill>
                <a:schemeClr val="tx2"/>
              </a:solidFill>
            </a:endParaRPr>
          </a:p>
        </p:txBody>
      </p:sp>
      <p:sp>
        <p:nvSpPr>
          <p:cNvPr id="52" name="TextBox 51"/>
          <p:cNvSpPr txBox="1"/>
          <p:nvPr/>
        </p:nvSpPr>
        <p:spPr>
          <a:xfrm>
            <a:off x="9831645" y="6495374"/>
            <a:ext cx="2331166"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spTree>
    <p:extLst>
      <p:ext uri="{BB962C8B-B14F-4D97-AF65-F5344CB8AC3E}">
        <p14:creationId xmlns:p14="http://schemas.microsoft.com/office/powerpoint/2010/main" val="606913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02CFE-4775-44F5-BE60-26CAA75FFF27}"/>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Balance sheet</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8" name="Picture 7">
            <a:extLst>
              <a:ext uri="{FF2B5EF4-FFF2-40B4-BE49-F238E27FC236}">
                <a16:creationId xmlns:a16="http://schemas.microsoft.com/office/drawing/2014/main" id="{2D4BEA42-C4E5-4F4D-B4F0-A70CE48DCF6D}"/>
              </a:ext>
            </a:extLst>
          </p:cNvPr>
          <p:cNvPicPr>
            <a:picLocks noChangeAspect="1"/>
          </p:cNvPicPr>
          <p:nvPr/>
        </p:nvPicPr>
        <p:blipFill>
          <a:blip r:embed="rId2"/>
          <a:stretch>
            <a:fillRect/>
          </a:stretch>
        </p:blipFill>
        <p:spPr>
          <a:xfrm>
            <a:off x="0" y="0"/>
            <a:ext cx="871804" cy="871804"/>
          </a:xfrm>
          <a:prstGeom prst="rect">
            <a:avLst/>
          </a:prstGeom>
        </p:spPr>
      </p:pic>
      <p:pic>
        <p:nvPicPr>
          <p:cNvPr id="2" name="Picture 1"/>
          <p:cNvPicPr>
            <a:picLocks noChangeAspect="1"/>
          </p:cNvPicPr>
          <p:nvPr/>
        </p:nvPicPr>
        <p:blipFill rotWithShape="1">
          <a:blip r:embed="rId3"/>
          <a:srcRect l="1649" r="1800"/>
          <a:stretch/>
        </p:blipFill>
        <p:spPr>
          <a:xfrm>
            <a:off x="219075" y="1018445"/>
            <a:ext cx="11753851" cy="5259900"/>
          </a:xfrm>
          <a:prstGeom prst="rect">
            <a:avLst/>
          </a:prstGeom>
        </p:spPr>
      </p:pic>
      <p:sp>
        <p:nvSpPr>
          <p:cNvPr id="6" name="TextBox 5"/>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2674573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44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0" y="5961907"/>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Geographical presence</a:t>
            </a:r>
            <a:endParaRPr lang="el-GR" sz="5400"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723" y="18072"/>
            <a:ext cx="2825158" cy="1411084"/>
          </a:xfrm>
          <a:prstGeom prst="rect">
            <a:avLst/>
          </a:prstGeom>
        </p:spPr>
      </p:pic>
      <p:sp>
        <p:nvSpPr>
          <p:cNvPr id="17" name="TextBox 16"/>
          <p:cNvSpPr txBox="1"/>
          <p:nvPr/>
        </p:nvSpPr>
        <p:spPr>
          <a:xfrm>
            <a:off x="10394497" y="5604515"/>
            <a:ext cx="1797503" cy="338554"/>
          </a:xfrm>
          <a:prstGeom prst="rect">
            <a:avLst/>
          </a:prstGeom>
          <a:noFill/>
        </p:spPr>
        <p:txBody>
          <a:bodyPr wrap="square" rtlCol="0">
            <a:spAutoFit/>
          </a:bodyPr>
          <a:lstStyle/>
          <a:p>
            <a:r>
              <a:rPr lang="en-US" sz="1600" i="1" dirty="0">
                <a:solidFill>
                  <a:srgbClr val="3D5265"/>
                </a:solidFill>
              </a:rPr>
              <a:t>Source: OTE Group</a:t>
            </a:r>
            <a:endParaRPr lang="el-GR" sz="1600" i="1" dirty="0">
              <a:solidFill>
                <a:srgbClr val="3D5265"/>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47" y="1701601"/>
            <a:ext cx="4100083" cy="4003685"/>
          </a:xfrm>
          <a:prstGeom prst="rect">
            <a:avLst/>
          </a:prstGeom>
        </p:spPr>
      </p:pic>
      <p:sp>
        <p:nvSpPr>
          <p:cNvPr id="5" name="TextBox 4"/>
          <p:cNvSpPr txBox="1"/>
          <p:nvPr/>
        </p:nvSpPr>
        <p:spPr>
          <a:xfrm>
            <a:off x="5319106" y="1685777"/>
            <a:ext cx="2070847" cy="369332"/>
          </a:xfrm>
          <a:prstGeom prst="rect">
            <a:avLst/>
          </a:prstGeom>
          <a:noFill/>
        </p:spPr>
        <p:txBody>
          <a:bodyPr wrap="square" rtlCol="0">
            <a:spAutoFit/>
          </a:bodyPr>
          <a:lstStyle/>
          <a:p>
            <a:pPr algn="ctr"/>
            <a:r>
              <a:rPr lang="en-US" dirty="0">
                <a:solidFill>
                  <a:srgbClr val="3D5265"/>
                </a:solidFill>
              </a:rPr>
              <a:t>Revenue Sources</a:t>
            </a:r>
            <a:endParaRPr lang="el-GR" dirty="0">
              <a:solidFill>
                <a:srgbClr val="3D5265"/>
              </a:solidFill>
            </a:endParaRPr>
          </a:p>
        </p:txBody>
      </p:sp>
      <p:sp>
        <p:nvSpPr>
          <p:cNvPr id="6" name="TextBox 5"/>
          <p:cNvSpPr txBox="1"/>
          <p:nvPr/>
        </p:nvSpPr>
        <p:spPr>
          <a:xfrm>
            <a:off x="8755871" y="1632164"/>
            <a:ext cx="2105025" cy="369332"/>
          </a:xfrm>
          <a:prstGeom prst="rect">
            <a:avLst/>
          </a:prstGeom>
          <a:noFill/>
        </p:spPr>
        <p:txBody>
          <a:bodyPr wrap="square" rtlCol="0">
            <a:spAutoFit/>
          </a:bodyPr>
          <a:lstStyle/>
          <a:p>
            <a:pPr algn="ctr"/>
            <a:r>
              <a:rPr lang="en-US" dirty="0">
                <a:solidFill>
                  <a:srgbClr val="3D5265"/>
                </a:solidFill>
              </a:rPr>
              <a:t>Adj. EBITDA</a:t>
            </a:r>
            <a:endParaRPr lang="el-GR" dirty="0">
              <a:solidFill>
                <a:srgbClr val="3D5265"/>
              </a:solidFill>
            </a:endParaRPr>
          </a:p>
        </p:txBody>
      </p:sp>
      <p:grpSp>
        <p:nvGrpSpPr>
          <p:cNvPr id="29" name="Group 28"/>
          <p:cNvGrpSpPr/>
          <p:nvPr/>
        </p:nvGrpSpPr>
        <p:grpSpPr>
          <a:xfrm>
            <a:off x="8229432" y="2005988"/>
            <a:ext cx="3145536" cy="1883664"/>
            <a:chOff x="7645066" y="2201199"/>
            <a:chExt cx="3120537" cy="1869716"/>
          </a:xfrm>
        </p:grpSpPr>
        <p:graphicFrame>
          <p:nvGraphicFramePr>
            <p:cNvPr id="21" name="Object 20"/>
            <p:cNvGraphicFramePr>
              <a:graphicFrameLocks noChangeAspect="1"/>
            </p:cNvGraphicFramePr>
            <p:nvPr>
              <p:extLst>
                <p:ext uri="{D42A27DB-BD31-4B8C-83A1-F6EECF244321}">
                  <p14:modId xmlns:p14="http://schemas.microsoft.com/office/powerpoint/2010/main" val="422747396"/>
                </p:ext>
              </p:extLst>
            </p:nvPr>
          </p:nvGraphicFramePr>
          <p:xfrm>
            <a:off x="7645066" y="2201199"/>
            <a:ext cx="3120537" cy="1869716"/>
          </p:xfrm>
          <a:graphic>
            <a:graphicData uri="http://schemas.openxmlformats.org/presentationml/2006/ole">
              <mc:AlternateContent xmlns:mc="http://schemas.openxmlformats.org/markup-compatibility/2006">
                <mc:Choice xmlns:v="urn:schemas-microsoft-com:vml" Requires="v">
                  <p:oleObj spid="_x0000_s13726" name="Worksheet" r:id="rId6" imgW="4562395" imgH="2733568" progId="Excel.Sheet.12">
                    <p:embed/>
                  </p:oleObj>
                </mc:Choice>
                <mc:Fallback>
                  <p:oleObj name="Worksheet" r:id="rId6" imgW="4562395" imgH="2733568" progId="Excel.Sheet.12">
                    <p:embed/>
                    <p:pic>
                      <p:nvPicPr>
                        <p:cNvPr id="0" name=""/>
                        <p:cNvPicPr/>
                        <p:nvPr/>
                      </p:nvPicPr>
                      <p:blipFill>
                        <a:blip r:embed="rId7"/>
                        <a:stretch>
                          <a:fillRect/>
                        </a:stretch>
                      </p:blipFill>
                      <p:spPr>
                        <a:xfrm>
                          <a:off x="7645066" y="2201199"/>
                          <a:ext cx="3120537" cy="1869716"/>
                        </a:xfrm>
                        <a:prstGeom prst="rect">
                          <a:avLst/>
                        </a:prstGeom>
                      </p:spPr>
                    </p:pic>
                  </p:oleObj>
                </mc:Fallback>
              </mc:AlternateContent>
            </a:graphicData>
          </a:graphic>
        </p:graphicFrame>
        <p:sp>
          <p:nvSpPr>
            <p:cNvPr id="25" name="TextBox 2"/>
            <p:cNvSpPr txBox="1"/>
            <p:nvPr/>
          </p:nvSpPr>
          <p:spPr>
            <a:xfrm>
              <a:off x="8766840" y="2703851"/>
              <a:ext cx="889359" cy="7602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rgbClr val="3D5265"/>
                  </a:solidFill>
                </a:rPr>
                <a:t>Greece </a:t>
              </a:r>
              <a:r>
                <a:rPr lang="en-US" sz="2000" b="1" dirty="0">
                  <a:solidFill>
                    <a:srgbClr val="3D5265"/>
                  </a:solidFill>
                </a:rPr>
                <a:t>90%</a:t>
              </a:r>
              <a:endParaRPr lang="el-GR" sz="2000" b="1" dirty="0">
                <a:solidFill>
                  <a:srgbClr val="3D5265"/>
                </a:solidFill>
              </a:endParaRPr>
            </a:p>
          </p:txBody>
        </p:sp>
      </p:grpSp>
      <p:grpSp>
        <p:nvGrpSpPr>
          <p:cNvPr id="26" name="Group 25"/>
          <p:cNvGrpSpPr/>
          <p:nvPr/>
        </p:nvGrpSpPr>
        <p:grpSpPr>
          <a:xfrm>
            <a:off x="8488829" y="4164205"/>
            <a:ext cx="2639109" cy="1581262"/>
            <a:chOff x="7924171" y="4191275"/>
            <a:chExt cx="2639109" cy="1581262"/>
          </a:xfrm>
        </p:grpSpPr>
        <p:graphicFrame>
          <p:nvGraphicFramePr>
            <p:cNvPr id="22" name="Object 21"/>
            <p:cNvGraphicFramePr>
              <a:graphicFrameLocks noChangeAspect="1"/>
            </p:cNvGraphicFramePr>
            <p:nvPr>
              <p:extLst>
                <p:ext uri="{D42A27DB-BD31-4B8C-83A1-F6EECF244321}">
                  <p14:modId xmlns:p14="http://schemas.microsoft.com/office/powerpoint/2010/main" val="3274479892"/>
                </p:ext>
              </p:extLst>
            </p:nvPr>
          </p:nvGraphicFramePr>
          <p:xfrm>
            <a:off x="7924171" y="4191275"/>
            <a:ext cx="2639109" cy="1581262"/>
          </p:xfrm>
          <a:graphic>
            <a:graphicData uri="http://schemas.openxmlformats.org/presentationml/2006/ole">
              <mc:AlternateContent xmlns:mc="http://schemas.openxmlformats.org/markup-compatibility/2006">
                <mc:Choice xmlns:v="urn:schemas-microsoft-com:vml" Requires="v">
                  <p:oleObj spid="_x0000_s13727" name="Worksheet" r:id="rId8" imgW="4562395" imgH="2733568" progId="Excel.Sheet.12">
                    <p:embed/>
                  </p:oleObj>
                </mc:Choice>
                <mc:Fallback>
                  <p:oleObj name="Worksheet" r:id="rId8" imgW="4562395" imgH="2733568" progId="Excel.Sheet.12">
                    <p:embed/>
                    <p:pic>
                      <p:nvPicPr>
                        <p:cNvPr id="0" name=""/>
                        <p:cNvPicPr/>
                        <p:nvPr/>
                      </p:nvPicPr>
                      <p:blipFill>
                        <a:blip r:embed="rId9"/>
                        <a:stretch>
                          <a:fillRect/>
                        </a:stretch>
                      </p:blipFill>
                      <p:spPr>
                        <a:xfrm>
                          <a:off x="7924171" y="4191275"/>
                          <a:ext cx="2639109" cy="1581262"/>
                        </a:xfrm>
                        <a:prstGeom prst="rect">
                          <a:avLst/>
                        </a:prstGeom>
                      </p:spPr>
                    </p:pic>
                  </p:oleObj>
                </mc:Fallback>
              </mc:AlternateContent>
            </a:graphicData>
          </a:graphic>
        </p:graphicFrame>
        <p:sp>
          <p:nvSpPr>
            <p:cNvPr id="27" name="TextBox 11"/>
            <p:cNvSpPr txBox="1"/>
            <p:nvPr/>
          </p:nvSpPr>
          <p:spPr>
            <a:xfrm>
              <a:off x="8700165" y="4623341"/>
              <a:ext cx="1074755" cy="7663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rgbClr val="3D5265"/>
                  </a:solidFill>
                </a:rPr>
                <a:t>Romania </a:t>
              </a:r>
              <a:r>
                <a:rPr lang="en-US" sz="2000" b="1" dirty="0">
                  <a:solidFill>
                    <a:srgbClr val="3D5265"/>
                  </a:solidFill>
                </a:rPr>
                <a:t>10%</a:t>
              </a:r>
              <a:endParaRPr lang="el-GR" sz="2000" b="1" dirty="0">
                <a:solidFill>
                  <a:srgbClr val="3D5265"/>
                </a:solidFill>
              </a:endParaRPr>
            </a:p>
          </p:txBody>
        </p:sp>
      </p:grpSp>
      <p:grpSp>
        <p:nvGrpSpPr>
          <p:cNvPr id="33" name="Group 32"/>
          <p:cNvGrpSpPr/>
          <p:nvPr/>
        </p:nvGrpSpPr>
        <p:grpSpPr>
          <a:xfrm>
            <a:off x="4784259" y="2023908"/>
            <a:ext cx="3140541" cy="1881702"/>
            <a:chOff x="4193709" y="2023908"/>
            <a:chExt cx="3140541" cy="1881702"/>
          </a:xfrm>
        </p:grpSpPr>
        <p:graphicFrame>
          <p:nvGraphicFramePr>
            <p:cNvPr id="23" name="Object 22"/>
            <p:cNvGraphicFramePr>
              <a:graphicFrameLocks noChangeAspect="1"/>
            </p:cNvGraphicFramePr>
            <p:nvPr>
              <p:extLst>
                <p:ext uri="{D42A27DB-BD31-4B8C-83A1-F6EECF244321}">
                  <p14:modId xmlns:p14="http://schemas.microsoft.com/office/powerpoint/2010/main" val="3220568804"/>
                </p:ext>
              </p:extLst>
            </p:nvPr>
          </p:nvGraphicFramePr>
          <p:xfrm>
            <a:off x="4193709" y="2023908"/>
            <a:ext cx="3140541" cy="1881702"/>
          </p:xfrm>
          <a:graphic>
            <a:graphicData uri="http://schemas.openxmlformats.org/presentationml/2006/ole">
              <mc:AlternateContent xmlns:mc="http://schemas.openxmlformats.org/markup-compatibility/2006">
                <mc:Choice xmlns:v="urn:schemas-microsoft-com:vml" Requires="v">
                  <p:oleObj spid="_x0000_s13728" name="Worksheet" r:id="rId10" imgW="4562395" imgH="2733568" progId="Excel.Sheet.12">
                    <p:embed/>
                  </p:oleObj>
                </mc:Choice>
                <mc:Fallback>
                  <p:oleObj name="Worksheet" r:id="rId10" imgW="4562395" imgH="2733568" progId="Excel.Sheet.12">
                    <p:embed/>
                    <p:pic>
                      <p:nvPicPr>
                        <p:cNvPr id="0" name=""/>
                        <p:cNvPicPr/>
                        <p:nvPr/>
                      </p:nvPicPr>
                      <p:blipFill>
                        <a:blip r:embed="rId11"/>
                        <a:stretch>
                          <a:fillRect/>
                        </a:stretch>
                      </p:blipFill>
                      <p:spPr>
                        <a:xfrm>
                          <a:off x="4193709" y="2023908"/>
                          <a:ext cx="3140541" cy="1881702"/>
                        </a:xfrm>
                        <a:prstGeom prst="rect">
                          <a:avLst/>
                        </a:prstGeom>
                      </p:spPr>
                    </p:pic>
                  </p:oleObj>
                </mc:Fallback>
              </mc:AlternateContent>
            </a:graphicData>
          </a:graphic>
        </p:graphicFrame>
        <p:sp>
          <p:nvSpPr>
            <p:cNvPr id="30" name="TextBox 11"/>
            <p:cNvSpPr txBox="1"/>
            <p:nvPr/>
          </p:nvSpPr>
          <p:spPr>
            <a:xfrm>
              <a:off x="5230682" y="2529897"/>
              <a:ext cx="1074755" cy="7663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rgbClr val="3D5265"/>
                  </a:solidFill>
                </a:rPr>
                <a:t>Greece</a:t>
              </a:r>
              <a:r>
                <a:rPr lang="en-US" sz="1600" b="1" dirty="0">
                  <a:solidFill>
                    <a:srgbClr val="3D5265"/>
                  </a:solidFill>
                </a:rPr>
                <a:t> </a:t>
              </a:r>
            </a:p>
            <a:p>
              <a:pPr algn="ctr"/>
              <a:r>
                <a:rPr lang="en-US" sz="2000" b="1" dirty="0">
                  <a:solidFill>
                    <a:srgbClr val="3D5265"/>
                  </a:solidFill>
                </a:rPr>
                <a:t>76%</a:t>
              </a:r>
              <a:endParaRPr lang="el-GR" sz="2000" b="1" dirty="0">
                <a:solidFill>
                  <a:srgbClr val="3D5265"/>
                </a:solidFill>
              </a:endParaRPr>
            </a:p>
          </p:txBody>
        </p:sp>
      </p:grpSp>
      <p:grpSp>
        <p:nvGrpSpPr>
          <p:cNvPr id="28" name="Group 27"/>
          <p:cNvGrpSpPr/>
          <p:nvPr/>
        </p:nvGrpSpPr>
        <p:grpSpPr>
          <a:xfrm>
            <a:off x="5033221" y="4176724"/>
            <a:ext cx="2642616" cy="1581912"/>
            <a:chOff x="4392812" y="4090617"/>
            <a:chExt cx="2597321" cy="1556224"/>
          </a:xfrm>
        </p:grpSpPr>
        <p:graphicFrame>
          <p:nvGraphicFramePr>
            <p:cNvPr id="24" name="Object 23"/>
            <p:cNvGraphicFramePr>
              <a:graphicFrameLocks noChangeAspect="1"/>
            </p:cNvGraphicFramePr>
            <p:nvPr>
              <p:extLst>
                <p:ext uri="{D42A27DB-BD31-4B8C-83A1-F6EECF244321}">
                  <p14:modId xmlns:p14="http://schemas.microsoft.com/office/powerpoint/2010/main" val="3086681764"/>
                </p:ext>
              </p:extLst>
            </p:nvPr>
          </p:nvGraphicFramePr>
          <p:xfrm>
            <a:off x="4392812" y="4090617"/>
            <a:ext cx="2597321" cy="1556224"/>
          </p:xfrm>
          <a:graphic>
            <a:graphicData uri="http://schemas.openxmlformats.org/presentationml/2006/ole">
              <mc:AlternateContent xmlns:mc="http://schemas.openxmlformats.org/markup-compatibility/2006">
                <mc:Choice xmlns:v="urn:schemas-microsoft-com:vml" Requires="v">
                  <p:oleObj spid="_x0000_s13729" name="Worksheet" r:id="rId12" imgW="4562395" imgH="2733568" progId="Excel.Sheet.12">
                    <p:embed/>
                  </p:oleObj>
                </mc:Choice>
                <mc:Fallback>
                  <p:oleObj name="Worksheet" r:id="rId12" imgW="4562395" imgH="2733568" progId="Excel.Sheet.12">
                    <p:embed/>
                    <p:pic>
                      <p:nvPicPr>
                        <p:cNvPr id="0" name=""/>
                        <p:cNvPicPr/>
                        <p:nvPr/>
                      </p:nvPicPr>
                      <p:blipFill>
                        <a:blip r:embed="rId13"/>
                        <a:stretch>
                          <a:fillRect/>
                        </a:stretch>
                      </p:blipFill>
                      <p:spPr>
                        <a:xfrm>
                          <a:off x="4392812" y="4090617"/>
                          <a:ext cx="2597321" cy="1556224"/>
                        </a:xfrm>
                        <a:prstGeom prst="rect">
                          <a:avLst/>
                        </a:prstGeom>
                      </p:spPr>
                    </p:pic>
                  </p:oleObj>
                </mc:Fallback>
              </mc:AlternateContent>
            </a:graphicData>
          </a:graphic>
        </p:graphicFrame>
        <p:sp>
          <p:nvSpPr>
            <p:cNvPr id="31" name="TextBox 11"/>
            <p:cNvSpPr txBox="1"/>
            <p:nvPr/>
          </p:nvSpPr>
          <p:spPr>
            <a:xfrm>
              <a:off x="5167316" y="4485546"/>
              <a:ext cx="1074755" cy="7663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rgbClr val="3D5265"/>
                  </a:solidFill>
                </a:rPr>
                <a:t>Romania</a:t>
              </a:r>
              <a:r>
                <a:rPr lang="en-US" sz="1600" b="1" dirty="0">
                  <a:solidFill>
                    <a:srgbClr val="3D5265"/>
                  </a:solidFill>
                </a:rPr>
                <a:t> </a:t>
              </a:r>
              <a:r>
                <a:rPr lang="en-US" sz="2000" b="1" dirty="0">
                  <a:solidFill>
                    <a:srgbClr val="3D5265"/>
                  </a:solidFill>
                </a:rPr>
                <a:t>24%</a:t>
              </a:r>
              <a:endParaRPr lang="el-GR" sz="1600" b="1" dirty="0">
                <a:solidFill>
                  <a:srgbClr val="3D5265"/>
                </a:solidFill>
              </a:endParaRPr>
            </a:p>
          </p:txBody>
        </p:sp>
      </p:grpSp>
      <p:sp>
        <p:nvSpPr>
          <p:cNvPr id="35" name="Down Arrow 34"/>
          <p:cNvSpPr/>
          <p:nvPr/>
        </p:nvSpPr>
        <p:spPr>
          <a:xfrm rot="16200000">
            <a:off x="7853021" y="2476827"/>
            <a:ext cx="502920" cy="859536"/>
          </a:xfrm>
          <a:prstGeom prst="downArrow">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Down Arrow 36"/>
          <p:cNvSpPr/>
          <p:nvPr/>
        </p:nvSpPr>
        <p:spPr>
          <a:xfrm rot="16200000">
            <a:off x="7854072" y="4550133"/>
            <a:ext cx="505391" cy="854963"/>
          </a:xfrm>
          <a:prstGeom prst="downArrow">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8" name="Straight Connector 37"/>
          <p:cNvCxnSpPr/>
          <p:nvPr/>
        </p:nvCxnSpPr>
        <p:spPr>
          <a:xfrm flipV="1">
            <a:off x="3305175" y="3158055"/>
            <a:ext cx="2286000" cy="2199133"/>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676650" y="4578172"/>
            <a:ext cx="2028826" cy="584379"/>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4422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6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6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100"/>
                            </p:stCondLst>
                            <p:childTnLst>
                              <p:par>
                                <p:cTn id="21" presetID="10" presetClass="entr" presetSubtype="0" fill="hold" grpId="0" nodeType="afterEffect">
                                  <p:stCondLst>
                                    <p:cond delay="1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10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nodeType="withEffect">
                                  <p:stCondLst>
                                    <p:cond delay="7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7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5"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2B5DD-1261-464A-B5D5-4D0992D4EE20}"/>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Income statement</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6" name="Picture 5">
            <a:extLst>
              <a:ext uri="{FF2B5EF4-FFF2-40B4-BE49-F238E27FC236}">
                <a16:creationId xmlns:a16="http://schemas.microsoft.com/office/drawing/2014/main" id="{371FD72E-5F85-4CE0-9ABA-DD1CB6273D57}"/>
              </a:ext>
            </a:extLst>
          </p:cNvPr>
          <p:cNvPicPr>
            <a:picLocks noChangeAspect="1"/>
          </p:cNvPicPr>
          <p:nvPr/>
        </p:nvPicPr>
        <p:blipFill>
          <a:blip r:embed="rId2"/>
          <a:stretch>
            <a:fillRect/>
          </a:stretch>
        </p:blipFill>
        <p:spPr>
          <a:xfrm>
            <a:off x="0" y="0"/>
            <a:ext cx="871804" cy="871804"/>
          </a:xfrm>
          <a:prstGeom prst="rect">
            <a:avLst/>
          </a:prstGeom>
        </p:spPr>
      </p:pic>
      <p:pic>
        <p:nvPicPr>
          <p:cNvPr id="7" name="Picture 6">
            <a:extLst>
              <a:ext uri="{FF2B5EF4-FFF2-40B4-BE49-F238E27FC236}">
                <a16:creationId xmlns:a16="http://schemas.microsoft.com/office/drawing/2014/main" id="{553A965D-D269-4BB4-BD30-B08D09C88B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1804" y="1107347"/>
            <a:ext cx="10251998" cy="5041783"/>
          </a:xfrm>
          <a:prstGeom prst="rect">
            <a:avLst/>
          </a:prstGeom>
          <a:noFill/>
          <a:ln>
            <a:noFill/>
          </a:ln>
        </p:spPr>
      </p:pic>
      <p:sp>
        <p:nvSpPr>
          <p:cNvPr id="9" name="TextBox 8"/>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785008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0B6C49-BD16-4DAA-9717-71D701C7C686}"/>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Cash flow statement</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7" name="Picture 6">
            <a:extLst>
              <a:ext uri="{FF2B5EF4-FFF2-40B4-BE49-F238E27FC236}">
                <a16:creationId xmlns:a16="http://schemas.microsoft.com/office/drawing/2014/main" id="{0D3282F3-8152-49D4-BFE8-D79E53AE7D93}"/>
              </a:ext>
            </a:extLst>
          </p:cNvPr>
          <p:cNvPicPr>
            <a:picLocks noChangeAspect="1"/>
          </p:cNvPicPr>
          <p:nvPr/>
        </p:nvPicPr>
        <p:blipFill>
          <a:blip r:embed="rId2"/>
          <a:stretch>
            <a:fillRect/>
          </a:stretch>
        </p:blipFill>
        <p:spPr>
          <a:xfrm>
            <a:off x="0" y="0"/>
            <a:ext cx="871804" cy="871804"/>
          </a:xfrm>
          <a:prstGeom prst="rect">
            <a:avLst/>
          </a:prstGeom>
        </p:spPr>
      </p:pic>
      <p:pic>
        <p:nvPicPr>
          <p:cNvPr id="8" name="Picture 7">
            <a:extLst>
              <a:ext uri="{FF2B5EF4-FFF2-40B4-BE49-F238E27FC236}">
                <a16:creationId xmlns:a16="http://schemas.microsoft.com/office/drawing/2014/main" id="{87873929-EC70-4ACA-9FCA-6DFDB76432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1099" y="1543050"/>
            <a:ext cx="10817375" cy="4514725"/>
          </a:xfrm>
          <a:prstGeom prst="rect">
            <a:avLst/>
          </a:prstGeom>
          <a:noFill/>
          <a:ln>
            <a:noFill/>
          </a:ln>
        </p:spPr>
      </p:pic>
      <p:sp>
        <p:nvSpPr>
          <p:cNvPr id="10" name="TextBox 9"/>
          <p:cNvSpPr txBox="1"/>
          <p:nvPr/>
        </p:nvSpPr>
        <p:spPr>
          <a:xfrm>
            <a:off x="8296102" y="6495374"/>
            <a:ext cx="3935533" cy="338554"/>
          </a:xfrm>
          <a:prstGeom prst="rect">
            <a:avLst/>
          </a:prstGeom>
          <a:noFill/>
        </p:spPr>
        <p:txBody>
          <a:bodyPr wrap="square" rtlCol="0">
            <a:spAutoFit/>
          </a:bodyPr>
          <a:lstStyle/>
          <a:p>
            <a:r>
              <a:rPr lang="en-US" sz="1600" i="1" dirty="0">
                <a:solidFill>
                  <a:srgbClr val="3D5265"/>
                </a:solidFill>
              </a:rPr>
              <a:t>Source: OTE Group reports, Team Assessment</a:t>
            </a:r>
            <a:endParaRPr lang="el-GR" sz="1600" i="1" dirty="0">
              <a:solidFill>
                <a:srgbClr val="3D5265"/>
              </a:solidFill>
            </a:endParaRPr>
          </a:p>
        </p:txBody>
      </p:sp>
    </p:spTree>
    <p:extLst>
      <p:ext uri="{BB962C8B-B14F-4D97-AF65-F5344CB8AC3E}">
        <p14:creationId xmlns:p14="http://schemas.microsoft.com/office/powerpoint/2010/main" val="98824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0B6C49-BD16-4DAA-9717-71D701C7C686}"/>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Financial and peer ratios</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pic>
        <p:nvPicPr>
          <p:cNvPr id="7" name="Picture 6">
            <a:extLst>
              <a:ext uri="{FF2B5EF4-FFF2-40B4-BE49-F238E27FC236}">
                <a16:creationId xmlns:a16="http://schemas.microsoft.com/office/drawing/2014/main" id="{0D3282F3-8152-49D4-BFE8-D79E53AE7D93}"/>
              </a:ext>
            </a:extLst>
          </p:cNvPr>
          <p:cNvPicPr>
            <a:picLocks noChangeAspect="1"/>
          </p:cNvPicPr>
          <p:nvPr/>
        </p:nvPicPr>
        <p:blipFill>
          <a:blip r:embed="rId3"/>
          <a:stretch>
            <a:fillRect/>
          </a:stretch>
        </p:blipFill>
        <p:spPr>
          <a:xfrm>
            <a:off x="0" y="0"/>
            <a:ext cx="871804" cy="871804"/>
          </a:xfrm>
          <a:prstGeom prst="rect">
            <a:avLst/>
          </a:prstGeom>
        </p:spPr>
      </p:pic>
      <p:pic>
        <p:nvPicPr>
          <p:cNvPr id="16" name="Picture 15"/>
          <p:cNvPicPr>
            <a:picLocks noChangeAspect="1"/>
          </p:cNvPicPr>
          <p:nvPr/>
        </p:nvPicPr>
        <p:blipFill>
          <a:blip r:embed="rId4"/>
          <a:stretch>
            <a:fillRect/>
          </a:stretch>
        </p:blipFill>
        <p:spPr>
          <a:xfrm>
            <a:off x="283752" y="2042399"/>
            <a:ext cx="6540145" cy="3022593"/>
          </a:xfrm>
          <a:prstGeom prst="rect">
            <a:avLst/>
          </a:prstGeom>
        </p:spPr>
      </p:pic>
      <p:grpSp>
        <p:nvGrpSpPr>
          <p:cNvPr id="2" name="Group 1"/>
          <p:cNvGrpSpPr/>
          <p:nvPr/>
        </p:nvGrpSpPr>
        <p:grpSpPr>
          <a:xfrm>
            <a:off x="7107649" y="2353545"/>
            <a:ext cx="4800600" cy="2400300"/>
            <a:chOff x="6835422" y="2454700"/>
            <a:chExt cx="4800600" cy="2400300"/>
          </a:xfrm>
        </p:grpSpPr>
        <p:graphicFrame>
          <p:nvGraphicFramePr>
            <p:cNvPr id="17" name="Object 16"/>
            <p:cNvGraphicFramePr>
              <a:graphicFrameLocks noChangeAspect="1"/>
            </p:cNvGraphicFramePr>
            <p:nvPr>
              <p:extLst>
                <p:ext uri="{D42A27DB-BD31-4B8C-83A1-F6EECF244321}">
                  <p14:modId xmlns:p14="http://schemas.microsoft.com/office/powerpoint/2010/main" val="719833837"/>
                </p:ext>
              </p:extLst>
            </p:nvPr>
          </p:nvGraphicFramePr>
          <p:xfrm>
            <a:off x="6835422" y="2454700"/>
            <a:ext cx="4800600" cy="2400300"/>
          </p:xfrm>
          <a:graphic>
            <a:graphicData uri="http://schemas.openxmlformats.org/presentationml/2006/ole">
              <mc:AlternateContent xmlns:mc="http://schemas.openxmlformats.org/markup-compatibility/2006">
                <mc:Choice xmlns:v="urn:schemas-microsoft-com:vml" Requires="v">
                  <p:oleObj spid="_x0000_s17475" name="Worksheet" r:id="rId5" imgW="4800600" imgH="2400300" progId="Excel.Sheet.12">
                    <p:embed/>
                  </p:oleObj>
                </mc:Choice>
                <mc:Fallback>
                  <p:oleObj name="Worksheet" r:id="rId5" imgW="4800600" imgH="2400300" progId="Excel.Sheet.12">
                    <p:embed/>
                    <p:pic>
                      <p:nvPicPr>
                        <p:cNvPr id="17" name="Object 16"/>
                        <p:cNvPicPr/>
                        <p:nvPr/>
                      </p:nvPicPr>
                      <p:blipFill>
                        <a:blip r:embed="rId6"/>
                        <a:stretch>
                          <a:fillRect/>
                        </a:stretch>
                      </p:blipFill>
                      <p:spPr>
                        <a:xfrm>
                          <a:off x="6835422" y="2454700"/>
                          <a:ext cx="4800600" cy="2400300"/>
                        </a:xfrm>
                        <a:prstGeom prst="rect">
                          <a:avLst/>
                        </a:prstGeom>
                      </p:spPr>
                    </p:pic>
                  </p:oleObj>
                </mc:Fallback>
              </mc:AlternateContent>
            </a:graphicData>
          </a:graphic>
        </p:graphicFrame>
        <p:pic>
          <p:nvPicPr>
            <p:cNvPr id="10" name="Εικόνα 77">
              <a:extLst>
                <a:ext uri="{FF2B5EF4-FFF2-40B4-BE49-F238E27FC236}">
                  <a16:creationId xmlns:a16="http://schemas.microsoft.com/office/drawing/2014/main" id="{24589396-4F4A-4EC6-931D-91C4994502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979"/>
            <a:stretch/>
          </p:blipFill>
          <p:spPr>
            <a:xfrm>
              <a:off x="9144000" y="2797972"/>
              <a:ext cx="810012" cy="447710"/>
            </a:xfrm>
            <a:prstGeom prst="rect">
              <a:avLst/>
            </a:prstGeom>
          </p:spPr>
        </p:pic>
      </p:grpSp>
      <p:sp>
        <p:nvSpPr>
          <p:cNvPr id="8" name="TextBox 7"/>
          <p:cNvSpPr txBox="1"/>
          <p:nvPr/>
        </p:nvSpPr>
        <p:spPr>
          <a:xfrm>
            <a:off x="7406640" y="6495374"/>
            <a:ext cx="4824995" cy="338554"/>
          </a:xfrm>
          <a:prstGeom prst="rect">
            <a:avLst/>
          </a:prstGeom>
          <a:noFill/>
        </p:spPr>
        <p:txBody>
          <a:bodyPr wrap="square" rtlCol="0">
            <a:spAutoFit/>
          </a:bodyPr>
          <a:lstStyle/>
          <a:p>
            <a:r>
              <a:rPr lang="en-US" sz="1600" i="1" dirty="0">
                <a:solidFill>
                  <a:srgbClr val="3D5265"/>
                </a:solidFill>
              </a:rPr>
              <a:t>Source: OTE Group, Team Assessment, Thomson Reuters</a:t>
            </a:r>
            <a:endParaRPr lang="el-GR" sz="1600" i="1" dirty="0">
              <a:solidFill>
                <a:srgbClr val="3D5265"/>
              </a:solidFill>
            </a:endParaRPr>
          </a:p>
        </p:txBody>
      </p:sp>
    </p:spTree>
    <p:extLst>
      <p:ext uri="{BB962C8B-B14F-4D97-AF65-F5344CB8AC3E}">
        <p14:creationId xmlns:p14="http://schemas.microsoft.com/office/powerpoint/2010/main" val="2545919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319410" y="2852966"/>
            <a:ext cx="2372591" cy="9517"/>
            <a:chOff x="8191500" y="2581283"/>
            <a:chExt cx="2372591" cy="9517"/>
          </a:xfrm>
        </p:grpSpPr>
        <p:cxnSp>
          <p:nvCxnSpPr>
            <p:cNvPr id="50" name="Straight Connector 49"/>
            <p:cNvCxnSpPr/>
            <p:nvPr/>
          </p:nvCxnSpPr>
          <p:spPr>
            <a:xfrm flipH="1" flipV="1">
              <a:off x="8191500" y="2581283"/>
              <a:ext cx="828000" cy="9517"/>
            </a:xfrm>
            <a:prstGeom prst="line">
              <a:avLst/>
            </a:prstGeom>
            <a:ln w="38100">
              <a:solidFill>
                <a:srgbClr val="B1B1B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9736091" y="2581400"/>
              <a:ext cx="828000" cy="9400"/>
            </a:xfrm>
            <a:prstGeom prst="line">
              <a:avLst/>
            </a:prstGeom>
            <a:ln w="38100">
              <a:solidFill>
                <a:srgbClr val="B1B1B3"/>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Wholesale revenues</a:t>
            </a:r>
            <a:endParaRPr lang="el-GR" sz="4000" dirty="0"/>
          </a:p>
        </p:txBody>
      </p:sp>
      <p:grpSp>
        <p:nvGrpSpPr>
          <p:cNvPr id="65" name="Group 64"/>
          <p:cNvGrpSpPr/>
          <p:nvPr/>
        </p:nvGrpSpPr>
        <p:grpSpPr>
          <a:xfrm>
            <a:off x="303815" y="1955800"/>
            <a:ext cx="5906485" cy="4256060"/>
            <a:chOff x="141097" y="1796052"/>
            <a:chExt cx="5433340" cy="3915124"/>
          </a:xfrm>
        </p:grpSpPr>
        <p:sp>
          <p:nvSpPr>
            <p:cNvPr id="70" name="TextBox 69"/>
            <p:cNvSpPr txBox="1"/>
            <p:nvPr/>
          </p:nvSpPr>
          <p:spPr>
            <a:xfrm>
              <a:off x="1700169" y="4880179"/>
              <a:ext cx="2364201" cy="830997"/>
            </a:xfrm>
            <a:prstGeom prst="rect">
              <a:avLst/>
            </a:prstGeom>
            <a:noFill/>
          </p:spPr>
          <p:txBody>
            <a:bodyPr wrap="square" rtlCol="0">
              <a:spAutoFit/>
            </a:bodyPr>
            <a:lstStyle/>
            <a:p>
              <a:pPr algn="ctr"/>
              <a:r>
                <a:rPr lang="el-GR" sz="2400" dirty="0">
                  <a:solidFill>
                    <a:srgbClr val="3D5265"/>
                  </a:solidFill>
                </a:rPr>
                <a:t>€ </a:t>
              </a:r>
              <a:r>
                <a:rPr lang="en-US" sz="2400" dirty="0">
                  <a:solidFill>
                    <a:srgbClr val="3D5265"/>
                  </a:solidFill>
                </a:rPr>
                <a:t>0.12</a:t>
              </a:r>
              <a:r>
                <a:rPr lang="el-GR" sz="2400" dirty="0">
                  <a:solidFill>
                    <a:srgbClr val="3D5265"/>
                  </a:solidFill>
                </a:rPr>
                <a:t> </a:t>
              </a:r>
              <a:r>
                <a:rPr lang="en-US" sz="2400" dirty="0">
                  <a:solidFill>
                    <a:srgbClr val="3D5265"/>
                  </a:solidFill>
                </a:rPr>
                <a:t>of the LLU fee per year</a:t>
              </a:r>
              <a:endParaRPr lang="el-GR" sz="2400" dirty="0">
                <a:solidFill>
                  <a:srgbClr val="3D5265"/>
                </a:solidFill>
              </a:endParaRPr>
            </a:p>
          </p:txBody>
        </p:sp>
        <p:grpSp>
          <p:nvGrpSpPr>
            <p:cNvPr id="67" name="Group 66"/>
            <p:cNvGrpSpPr/>
            <p:nvPr/>
          </p:nvGrpSpPr>
          <p:grpSpPr>
            <a:xfrm>
              <a:off x="141097" y="1796052"/>
              <a:ext cx="5433340" cy="3027268"/>
              <a:chOff x="141097" y="1796052"/>
              <a:chExt cx="5433340" cy="3027268"/>
            </a:xfrm>
          </p:grpSpPr>
          <p:graphicFrame>
            <p:nvGraphicFramePr>
              <p:cNvPr id="68" name="Object 67"/>
              <p:cNvGraphicFramePr>
                <a:graphicFrameLocks noChangeAspect="1"/>
              </p:cNvGraphicFramePr>
              <p:nvPr>
                <p:extLst/>
              </p:nvPr>
            </p:nvGraphicFramePr>
            <p:xfrm>
              <a:off x="399021" y="1796052"/>
              <a:ext cx="5175416" cy="3027268"/>
            </p:xfrm>
            <a:graphic>
              <a:graphicData uri="http://schemas.openxmlformats.org/presentationml/2006/ole">
                <mc:AlternateContent xmlns:mc="http://schemas.openxmlformats.org/markup-compatibility/2006">
                  <mc:Choice xmlns:v="urn:schemas-microsoft-com:vml" Requires="v">
                    <p:oleObj spid="_x0000_s18493" name="Worksheet" r:id="rId4" imgW="4705318" imgH="2752832" progId="Excel.Sheet.12">
                      <p:embed/>
                    </p:oleObj>
                  </mc:Choice>
                  <mc:Fallback>
                    <p:oleObj name="Worksheet" r:id="rId4" imgW="4705318" imgH="2752832" progId="Excel.Sheet.12">
                      <p:embed/>
                      <p:pic>
                        <p:nvPicPr>
                          <p:cNvPr id="68" name="Object 67"/>
                          <p:cNvPicPr/>
                          <p:nvPr/>
                        </p:nvPicPr>
                        <p:blipFill>
                          <a:blip r:embed="rId5"/>
                          <a:stretch>
                            <a:fillRect/>
                          </a:stretch>
                        </p:blipFill>
                        <p:spPr>
                          <a:xfrm>
                            <a:off x="399021" y="1796052"/>
                            <a:ext cx="5175416" cy="3027268"/>
                          </a:xfrm>
                          <a:prstGeom prst="rect">
                            <a:avLst/>
                          </a:prstGeom>
                        </p:spPr>
                      </p:pic>
                    </p:oleObj>
                  </mc:Fallback>
                </mc:AlternateContent>
              </a:graphicData>
            </a:graphic>
          </p:graphicFrame>
          <p:sp>
            <p:nvSpPr>
              <p:cNvPr id="69" name="TextBox 68"/>
              <p:cNvSpPr txBox="1"/>
              <p:nvPr/>
            </p:nvSpPr>
            <p:spPr>
              <a:xfrm rot="16200000">
                <a:off x="-237372" y="2786125"/>
                <a:ext cx="1064715" cy="307777"/>
              </a:xfrm>
              <a:prstGeom prst="rect">
                <a:avLst/>
              </a:prstGeom>
              <a:noFill/>
            </p:spPr>
            <p:txBody>
              <a:bodyPr wrap="none" rtlCol="0">
                <a:spAutoFit/>
              </a:bodyPr>
              <a:lstStyle/>
              <a:p>
                <a:r>
                  <a:rPr lang="el-GR" sz="1400" dirty="0">
                    <a:solidFill>
                      <a:srgbClr val="3D5265"/>
                    </a:solidFill>
                  </a:rPr>
                  <a:t>€ </a:t>
                </a:r>
                <a:r>
                  <a:rPr lang="en-US" sz="1400" dirty="0">
                    <a:solidFill>
                      <a:srgbClr val="3D5265"/>
                    </a:solidFill>
                  </a:rPr>
                  <a:t>In millions</a:t>
                </a:r>
                <a:endParaRPr lang="el-GR" sz="1400" dirty="0">
                  <a:solidFill>
                    <a:srgbClr val="3D5265"/>
                  </a:solidFill>
                </a:endParaRPr>
              </a:p>
            </p:txBody>
          </p:sp>
        </p:grpSp>
      </p:grpSp>
      <p:sp>
        <p:nvSpPr>
          <p:cNvPr id="44" name="TextBox 43"/>
          <p:cNvSpPr txBox="1"/>
          <p:nvPr/>
        </p:nvSpPr>
        <p:spPr>
          <a:xfrm>
            <a:off x="8947942" y="6495374"/>
            <a:ext cx="3283693" cy="338554"/>
          </a:xfrm>
          <a:prstGeom prst="rect">
            <a:avLst/>
          </a:prstGeom>
          <a:noFill/>
        </p:spPr>
        <p:txBody>
          <a:bodyPr wrap="square" rtlCol="0">
            <a:spAutoFit/>
          </a:bodyPr>
          <a:lstStyle/>
          <a:p>
            <a:r>
              <a:rPr lang="en-US" sz="1600" i="1" dirty="0">
                <a:solidFill>
                  <a:srgbClr val="3D5265"/>
                </a:solidFill>
              </a:rPr>
              <a:t>Source: OTE Group, Team Assessment</a:t>
            </a:r>
            <a:endParaRPr lang="el-GR" sz="1600" i="1" dirty="0">
              <a:solidFill>
                <a:srgbClr val="3D5265"/>
              </a:solidFill>
            </a:endParaRPr>
          </a:p>
        </p:txBody>
      </p:sp>
      <p:sp>
        <p:nvSpPr>
          <p:cNvPr id="48" name="TextBox 47"/>
          <p:cNvSpPr txBox="1"/>
          <p:nvPr/>
        </p:nvSpPr>
        <p:spPr>
          <a:xfrm>
            <a:off x="10845180" y="2714030"/>
            <a:ext cx="666750" cy="369332"/>
          </a:xfrm>
          <a:prstGeom prst="rect">
            <a:avLst/>
          </a:prstGeom>
          <a:noFill/>
        </p:spPr>
        <p:txBody>
          <a:bodyPr wrap="square" rtlCol="0">
            <a:spAutoFit/>
          </a:bodyPr>
          <a:lstStyle/>
          <a:p>
            <a:r>
              <a:rPr lang="en-US" dirty="0">
                <a:solidFill>
                  <a:srgbClr val="3D5265"/>
                </a:solidFill>
              </a:rPr>
              <a:t>ADSL</a:t>
            </a:r>
            <a:endParaRPr lang="el-GR" dirty="0">
              <a:solidFill>
                <a:srgbClr val="3D5265"/>
              </a:solidFill>
            </a:endParaRPr>
          </a:p>
        </p:txBody>
      </p:sp>
      <p:sp>
        <p:nvSpPr>
          <p:cNvPr id="72" name="TextBox 71"/>
          <p:cNvSpPr txBox="1"/>
          <p:nvPr/>
        </p:nvSpPr>
        <p:spPr>
          <a:xfrm>
            <a:off x="10845180" y="4469534"/>
            <a:ext cx="666750" cy="369332"/>
          </a:xfrm>
          <a:prstGeom prst="rect">
            <a:avLst/>
          </a:prstGeom>
          <a:noFill/>
        </p:spPr>
        <p:txBody>
          <a:bodyPr wrap="square" rtlCol="0">
            <a:spAutoFit/>
          </a:bodyPr>
          <a:lstStyle/>
          <a:p>
            <a:r>
              <a:rPr lang="en-US" dirty="0">
                <a:solidFill>
                  <a:srgbClr val="3D5265"/>
                </a:solidFill>
              </a:rPr>
              <a:t>VDSL</a:t>
            </a:r>
            <a:endParaRPr lang="el-GR" dirty="0">
              <a:solidFill>
                <a:srgbClr val="3D5265"/>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7500" t="14306" r="27639" b="20972"/>
          <a:stretch/>
        </p:blipFill>
        <p:spPr>
          <a:xfrm>
            <a:off x="8321567" y="2421741"/>
            <a:ext cx="534386" cy="770971"/>
          </a:xfrm>
          <a:prstGeom prst="rect">
            <a:avLst/>
          </a:prstGeom>
        </p:spPr>
      </p:pic>
      <p:pic>
        <p:nvPicPr>
          <p:cNvPr id="5" name="Picture 4"/>
          <p:cNvPicPr>
            <a:picLocks noChangeAspect="1"/>
          </p:cNvPicPr>
          <p:nvPr/>
        </p:nvPicPr>
        <p:blipFill>
          <a:blip r:embed="rId7"/>
          <a:stretch>
            <a:fillRect/>
          </a:stretch>
        </p:blipFill>
        <p:spPr>
          <a:xfrm>
            <a:off x="6506702" y="2074853"/>
            <a:ext cx="800100" cy="1152525"/>
          </a:xfrm>
          <a:prstGeom prst="rect">
            <a:avLst/>
          </a:prstGeom>
        </p:spPr>
      </p:pic>
      <p:pic>
        <p:nvPicPr>
          <p:cNvPr id="8" name="Picture 7"/>
          <p:cNvPicPr>
            <a:picLocks noChangeAspect="1"/>
          </p:cNvPicPr>
          <p:nvPr/>
        </p:nvPicPr>
        <p:blipFill>
          <a:blip r:embed="rId8"/>
          <a:stretch>
            <a:fillRect/>
          </a:stretch>
        </p:blipFill>
        <p:spPr>
          <a:xfrm>
            <a:off x="9837383" y="2344008"/>
            <a:ext cx="923925" cy="857250"/>
          </a:xfrm>
          <a:prstGeom prst="rect">
            <a:avLst/>
          </a:prstGeom>
        </p:spPr>
      </p:pic>
      <p:grpSp>
        <p:nvGrpSpPr>
          <p:cNvPr id="11" name="Group 10"/>
          <p:cNvGrpSpPr/>
          <p:nvPr/>
        </p:nvGrpSpPr>
        <p:grpSpPr>
          <a:xfrm>
            <a:off x="6506702" y="3875123"/>
            <a:ext cx="4314428" cy="1152525"/>
            <a:chOff x="6506702" y="3434547"/>
            <a:chExt cx="4314428" cy="1152525"/>
          </a:xfrm>
        </p:grpSpPr>
        <p:grpSp>
          <p:nvGrpSpPr>
            <p:cNvPr id="16" name="Group 15"/>
            <p:cNvGrpSpPr/>
            <p:nvPr/>
          </p:nvGrpSpPr>
          <p:grpSpPr>
            <a:xfrm>
              <a:off x="7317400" y="4216033"/>
              <a:ext cx="2370328" cy="9381"/>
              <a:chOff x="7547792" y="4533061"/>
              <a:chExt cx="2370328" cy="9381"/>
            </a:xfrm>
          </p:grpSpPr>
          <p:cxnSp>
            <p:nvCxnSpPr>
              <p:cNvPr id="35" name="Straight Connector 34"/>
              <p:cNvCxnSpPr/>
              <p:nvPr/>
            </p:nvCxnSpPr>
            <p:spPr>
              <a:xfrm flipH="1" flipV="1">
                <a:off x="7547792" y="4539947"/>
                <a:ext cx="862176" cy="2495"/>
              </a:xfrm>
              <a:prstGeom prst="line">
                <a:avLst/>
              </a:prstGeom>
              <a:ln w="38100">
                <a:solidFill>
                  <a:srgbClr val="509E2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H="1">
                <a:off x="9128125" y="4533061"/>
                <a:ext cx="789995" cy="0"/>
              </a:xfrm>
              <a:prstGeom prst="line">
                <a:avLst/>
              </a:prstGeom>
              <a:ln w="38100">
                <a:solidFill>
                  <a:srgbClr val="B1B1B3"/>
                </a:solidFill>
              </a:ln>
            </p:spPr>
            <p:style>
              <a:lnRef idx="1">
                <a:schemeClr val="accent1"/>
              </a:lnRef>
              <a:fillRef idx="0">
                <a:schemeClr val="accent1"/>
              </a:fillRef>
              <a:effectRef idx="0">
                <a:schemeClr val="accent1"/>
              </a:effectRef>
              <a:fontRef idx="minor">
                <a:schemeClr val="tx1"/>
              </a:fontRef>
            </p:style>
          </p:cxnSp>
        </p:grpSp>
        <p:pic>
          <p:nvPicPr>
            <p:cNvPr id="94" name="Picture 93"/>
            <p:cNvPicPr>
              <a:picLocks noChangeAspect="1"/>
            </p:cNvPicPr>
            <p:nvPr/>
          </p:nvPicPr>
          <p:blipFill rotWithShape="1">
            <a:blip r:embed="rId6" cstate="print">
              <a:extLst>
                <a:ext uri="{28A0092B-C50C-407E-A947-70E740481C1C}">
                  <a14:useLocalDpi xmlns:a14="http://schemas.microsoft.com/office/drawing/2010/main" val="0"/>
                </a:ext>
              </a:extLst>
            </a:blip>
            <a:srcRect l="27500" t="14306" r="27639" b="20972"/>
            <a:stretch/>
          </p:blipFill>
          <p:spPr>
            <a:xfrm>
              <a:off x="8343930" y="3777233"/>
              <a:ext cx="534386" cy="770971"/>
            </a:xfrm>
            <a:prstGeom prst="rect">
              <a:avLst/>
            </a:prstGeom>
          </p:spPr>
        </p:pic>
        <p:pic>
          <p:nvPicPr>
            <p:cNvPr id="98" name="Picture 97"/>
            <p:cNvPicPr>
              <a:picLocks noChangeAspect="1"/>
            </p:cNvPicPr>
            <p:nvPr/>
          </p:nvPicPr>
          <p:blipFill>
            <a:blip r:embed="rId7"/>
            <a:stretch>
              <a:fillRect/>
            </a:stretch>
          </p:blipFill>
          <p:spPr>
            <a:xfrm>
              <a:off x="6506702" y="3434547"/>
              <a:ext cx="800100" cy="1152525"/>
            </a:xfrm>
            <a:prstGeom prst="rect">
              <a:avLst/>
            </a:prstGeom>
          </p:spPr>
        </p:pic>
        <p:pic>
          <p:nvPicPr>
            <p:cNvPr id="100" name="Picture 99"/>
            <p:cNvPicPr>
              <a:picLocks noChangeAspect="1"/>
            </p:cNvPicPr>
            <p:nvPr/>
          </p:nvPicPr>
          <p:blipFill>
            <a:blip r:embed="rId8"/>
            <a:stretch>
              <a:fillRect/>
            </a:stretch>
          </p:blipFill>
          <p:spPr>
            <a:xfrm>
              <a:off x="9897205" y="3701344"/>
              <a:ext cx="923925" cy="857250"/>
            </a:xfrm>
            <a:prstGeom prst="rect">
              <a:avLst/>
            </a:prstGeom>
          </p:spPr>
        </p:pic>
      </p:grpSp>
      <p:grpSp>
        <p:nvGrpSpPr>
          <p:cNvPr id="12" name="Group 11"/>
          <p:cNvGrpSpPr/>
          <p:nvPr/>
        </p:nvGrpSpPr>
        <p:grpSpPr>
          <a:xfrm>
            <a:off x="6632456" y="5242883"/>
            <a:ext cx="3782769" cy="338554"/>
            <a:chOff x="6826585" y="4774226"/>
            <a:chExt cx="3782769" cy="338554"/>
          </a:xfrm>
        </p:grpSpPr>
        <p:sp>
          <p:nvSpPr>
            <p:cNvPr id="62" name="TextBox 61"/>
            <p:cNvSpPr txBox="1"/>
            <p:nvPr/>
          </p:nvSpPr>
          <p:spPr>
            <a:xfrm>
              <a:off x="9009947" y="4774226"/>
              <a:ext cx="1599407" cy="338554"/>
            </a:xfrm>
            <a:prstGeom prst="rect">
              <a:avLst/>
            </a:prstGeom>
            <a:noFill/>
          </p:spPr>
          <p:txBody>
            <a:bodyPr wrap="square" rtlCol="0">
              <a:spAutoFit/>
            </a:bodyPr>
            <a:lstStyle/>
            <a:p>
              <a:r>
                <a:rPr lang="en-US" sz="1600" dirty="0">
                  <a:solidFill>
                    <a:srgbClr val="3D5265"/>
                  </a:solidFill>
                </a:rPr>
                <a:t>Fiber rental fee</a:t>
              </a:r>
              <a:endParaRPr lang="el-GR" sz="2000" dirty="0">
                <a:solidFill>
                  <a:srgbClr val="3D5265"/>
                </a:solidFill>
              </a:endParaRPr>
            </a:p>
          </p:txBody>
        </p:sp>
        <p:sp>
          <p:nvSpPr>
            <p:cNvPr id="63" name="TextBox 62"/>
            <p:cNvSpPr txBox="1"/>
            <p:nvPr/>
          </p:nvSpPr>
          <p:spPr>
            <a:xfrm>
              <a:off x="6826585" y="4774226"/>
              <a:ext cx="1670645" cy="338554"/>
            </a:xfrm>
            <a:prstGeom prst="rect">
              <a:avLst/>
            </a:prstGeom>
            <a:noFill/>
          </p:spPr>
          <p:txBody>
            <a:bodyPr wrap="square" rtlCol="0">
              <a:spAutoFit/>
            </a:bodyPr>
            <a:lstStyle/>
            <a:p>
              <a:r>
                <a:rPr lang="en-US" sz="1600" dirty="0">
                  <a:solidFill>
                    <a:srgbClr val="3D5265"/>
                  </a:solidFill>
                </a:rPr>
                <a:t>Copper rental fee</a:t>
              </a:r>
              <a:endParaRPr lang="el-GR" sz="1600" dirty="0">
                <a:solidFill>
                  <a:srgbClr val="3D5265"/>
                </a:solidFill>
              </a:endParaRPr>
            </a:p>
          </p:txBody>
        </p:sp>
      </p:grpSp>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grpSp>
        <p:nvGrpSpPr>
          <p:cNvPr id="15" name="Group 14"/>
          <p:cNvGrpSpPr/>
          <p:nvPr/>
        </p:nvGrpSpPr>
        <p:grpSpPr>
          <a:xfrm>
            <a:off x="3942900" y="1357817"/>
            <a:ext cx="1406217" cy="1294516"/>
            <a:chOff x="4758657" y="1258881"/>
            <a:chExt cx="1406217" cy="1294516"/>
          </a:xfrm>
        </p:grpSpPr>
        <p:sp>
          <p:nvSpPr>
            <p:cNvPr id="13" name="Oval 12"/>
            <p:cNvSpPr/>
            <p:nvPr/>
          </p:nvSpPr>
          <p:spPr>
            <a:xfrm>
              <a:off x="4758657" y="1258881"/>
              <a:ext cx="1406217" cy="1294516"/>
            </a:xfrm>
            <a:prstGeom prst="ellipse">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p:cNvSpPr txBox="1"/>
            <p:nvPr/>
          </p:nvSpPr>
          <p:spPr>
            <a:xfrm>
              <a:off x="4780728" y="1490641"/>
              <a:ext cx="1362075" cy="830997"/>
            </a:xfrm>
            <a:prstGeom prst="rect">
              <a:avLst/>
            </a:prstGeom>
            <a:noFill/>
          </p:spPr>
          <p:txBody>
            <a:bodyPr wrap="square" rtlCol="0">
              <a:spAutoFit/>
            </a:bodyPr>
            <a:lstStyle/>
            <a:p>
              <a:pPr algn="ctr"/>
              <a:r>
                <a:rPr lang="en-US" sz="2400" dirty="0">
                  <a:solidFill>
                    <a:schemeClr val="bg1"/>
                  </a:solidFill>
                </a:rPr>
                <a:t>CAGR:</a:t>
              </a:r>
            </a:p>
            <a:p>
              <a:pPr algn="ctr"/>
              <a:r>
                <a:rPr lang="en-US" sz="2400" dirty="0">
                  <a:solidFill>
                    <a:schemeClr val="bg1"/>
                  </a:solidFill>
                </a:rPr>
                <a:t>-2.57%</a:t>
              </a:r>
              <a:endParaRPr lang="el-GR" sz="2400" dirty="0">
                <a:solidFill>
                  <a:schemeClr val="bg1"/>
                </a:solidFill>
              </a:endParaRPr>
            </a:p>
          </p:txBody>
        </p:sp>
      </p:grpSp>
      <p:sp>
        <p:nvSpPr>
          <p:cNvPr id="38" name="TextBox 37"/>
          <p:cNvSpPr txBox="1"/>
          <p:nvPr/>
        </p:nvSpPr>
        <p:spPr>
          <a:xfrm>
            <a:off x="8926283" y="2560142"/>
            <a:ext cx="840006" cy="307777"/>
          </a:xfrm>
          <a:prstGeom prst="rect">
            <a:avLst/>
          </a:prstGeom>
          <a:noFill/>
        </p:spPr>
        <p:txBody>
          <a:bodyPr wrap="square" rtlCol="0">
            <a:spAutoFit/>
          </a:bodyPr>
          <a:lstStyle/>
          <a:p>
            <a:r>
              <a:rPr lang="el-GR" sz="1400" dirty="0">
                <a:solidFill>
                  <a:srgbClr val="3D5265"/>
                </a:solidFill>
              </a:rPr>
              <a:t>€</a:t>
            </a:r>
            <a:r>
              <a:rPr lang="en-US" sz="1400" dirty="0">
                <a:solidFill>
                  <a:srgbClr val="3D5265"/>
                </a:solidFill>
              </a:rPr>
              <a:t>5.85</a:t>
            </a:r>
            <a:endParaRPr lang="el-GR" sz="1400" dirty="0">
              <a:solidFill>
                <a:srgbClr val="3D5265"/>
              </a:solidFill>
            </a:endParaRPr>
          </a:p>
        </p:txBody>
      </p:sp>
      <p:sp>
        <p:nvSpPr>
          <p:cNvPr id="39" name="TextBox 38"/>
          <p:cNvSpPr txBox="1"/>
          <p:nvPr/>
        </p:nvSpPr>
        <p:spPr>
          <a:xfrm>
            <a:off x="8973908" y="4319488"/>
            <a:ext cx="840006" cy="307777"/>
          </a:xfrm>
          <a:prstGeom prst="rect">
            <a:avLst/>
          </a:prstGeom>
          <a:noFill/>
        </p:spPr>
        <p:txBody>
          <a:bodyPr wrap="square" rtlCol="0">
            <a:spAutoFit/>
          </a:bodyPr>
          <a:lstStyle/>
          <a:p>
            <a:r>
              <a:rPr lang="el-GR" sz="1400" dirty="0">
                <a:solidFill>
                  <a:srgbClr val="3D5265"/>
                </a:solidFill>
              </a:rPr>
              <a:t>€</a:t>
            </a:r>
            <a:r>
              <a:rPr lang="en-US" sz="1400" dirty="0">
                <a:solidFill>
                  <a:srgbClr val="3D5265"/>
                </a:solidFill>
              </a:rPr>
              <a:t>5.85</a:t>
            </a:r>
            <a:endParaRPr lang="el-GR" sz="1400" dirty="0">
              <a:solidFill>
                <a:srgbClr val="3D5265"/>
              </a:solidFill>
            </a:endParaRPr>
          </a:p>
        </p:txBody>
      </p:sp>
      <p:sp>
        <p:nvSpPr>
          <p:cNvPr id="52" name="TextBox 51"/>
          <p:cNvSpPr txBox="1"/>
          <p:nvPr/>
        </p:nvSpPr>
        <p:spPr>
          <a:xfrm>
            <a:off x="7438034" y="4334229"/>
            <a:ext cx="840006" cy="307777"/>
          </a:xfrm>
          <a:prstGeom prst="rect">
            <a:avLst/>
          </a:prstGeom>
          <a:noFill/>
        </p:spPr>
        <p:txBody>
          <a:bodyPr wrap="square" rtlCol="0">
            <a:spAutoFit/>
          </a:bodyPr>
          <a:lstStyle/>
          <a:p>
            <a:r>
              <a:rPr lang="el-GR" sz="1400" b="1" dirty="0">
                <a:solidFill>
                  <a:srgbClr val="3D5265"/>
                </a:solidFill>
              </a:rPr>
              <a:t>€12.5</a:t>
            </a:r>
            <a:r>
              <a:rPr lang="en-US" sz="1400" b="1" dirty="0">
                <a:solidFill>
                  <a:srgbClr val="3D5265"/>
                </a:solidFill>
              </a:rPr>
              <a:t>0</a:t>
            </a:r>
            <a:endParaRPr lang="el-GR" sz="1400" b="1" dirty="0">
              <a:solidFill>
                <a:srgbClr val="3D5265"/>
              </a:solidFill>
            </a:endParaRPr>
          </a:p>
        </p:txBody>
      </p:sp>
      <p:sp>
        <p:nvSpPr>
          <p:cNvPr id="53" name="TextBox 52"/>
          <p:cNvSpPr txBox="1"/>
          <p:nvPr/>
        </p:nvSpPr>
        <p:spPr>
          <a:xfrm>
            <a:off x="7438034" y="2545170"/>
            <a:ext cx="840006" cy="307777"/>
          </a:xfrm>
          <a:prstGeom prst="rect">
            <a:avLst/>
          </a:prstGeom>
          <a:noFill/>
        </p:spPr>
        <p:txBody>
          <a:bodyPr wrap="square" rtlCol="0">
            <a:spAutoFit/>
          </a:bodyPr>
          <a:lstStyle/>
          <a:p>
            <a:r>
              <a:rPr lang="el-GR" sz="1400" b="1" dirty="0">
                <a:solidFill>
                  <a:srgbClr val="3D5265"/>
                </a:solidFill>
              </a:rPr>
              <a:t>€1.53</a:t>
            </a:r>
          </a:p>
        </p:txBody>
      </p:sp>
      <p:pic>
        <p:nvPicPr>
          <p:cNvPr id="54" name="Graphic 53" descr="Arrow: Rotate right">
            <a:extLst>
              <a:ext uri="{FF2B5EF4-FFF2-40B4-BE49-F238E27FC236}">
                <a16:creationId xmlns:a16="http://schemas.microsoft.com/office/drawing/2014/main" id="{94DBC12C-5F21-4961-A3E6-B84F3F4411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17874" y="5334975"/>
            <a:ext cx="750794" cy="750794"/>
          </a:xfrm>
          <a:prstGeom prst="rect">
            <a:avLst/>
          </a:prstGeom>
        </p:spPr>
      </p:pic>
      <p:pic>
        <p:nvPicPr>
          <p:cNvPr id="55" name="Γραφικό 92" descr="USB">
            <a:extLst>
              <a:ext uri="{FF2B5EF4-FFF2-40B4-BE49-F238E27FC236}">
                <a16:creationId xmlns:a16="http://schemas.microsoft.com/office/drawing/2014/main" id="{A4223778-6018-4475-9FCA-40B4503B8D51}"/>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4365" t="33025" r="11357" b="13071"/>
          <a:stretch/>
        </p:blipFill>
        <p:spPr>
          <a:xfrm rot="16200000">
            <a:off x="8130050" y="2703294"/>
            <a:ext cx="144000" cy="319724"/>
          </a:xfrm>
          <a:prstGeom prst="rect">
            <a:avLst/>
          </a:prstGeom>
        </p:spPr>
      </p:pic>
      <p:pic>
        <p:nvPicPr>
          <p:cNvPr id="56" name="Γραφικό 92" descr="USB">
            <a:extLst>
              <a:ext uri="{FF2B5EF4-FFF2-40B4-BE49-F238E27FC236}">
                <a16:creationId xmlns:a16="http://schemas.microsoft.com/office/drawing/2014/main" id="{44B7D2AE-87A3-4EB4-AA76-AFF9EA612D52}"/>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4365" t="33025" r="11357" b="13071"/>
          <a:stretch/>
        </p:blipFill>
        <p:spPr>
          <a:xfrm rot="16200000">
            <a:off x="9576363" y="2703622"/>
            <a:ext cx="144000" cy="319724"/>
          </a:xfrm>
          <a:prstGeom prst="rect">
            <a:avLst/>
          </a:prstGeom>
        </p:spPr>
      </p:pic>
      <p:pic>
        <p:nvPicPr>
          <p:cNvPr id="57" name="Γραφικό 92" descr="USB">
            <a:extLst>
              <a:ext uri="{FF2B5EF4-FFF2-40B4-BE49-F238E27FC236}">
                <a16:creationId xmlns:a16="http://schemas.microsoft.com/office/drawing/2014/main" id="{588C3279-EE1C-4A82-9126-C23920F0B9BD}"/>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64365" t="33025" r="11357" b="13071"/>
          <a:stretch/>
        </p:blipFill>
        <p:spPr>
          <a:xfrm rot="16200000">
            <a:off x="8158521" y="4507731"/>
            <a:ext cx="144000" cy="319724"/>
          </a:xfrm>
          <a:prstGeom prst="rect">
            <a:avLst/>
          </a:prstGeom>
        </p:spPr>
      </p:pic>
      <p:pic>
        <p:nvPicPr>
          <p:cNvPr id="58" name="Γραφικό 92" descr="USB">
            <a:extLst>
              <a:ext uri="{FF2B5EF4-FFF2-40B4-BE49-F238E27FC236}">
                <a16:creationId xmlns:a16="http://schemas.microsoft.com/office/drawing/2014/main" id="{3425CB10-5224-4D35-A9FB-9BE36FD6414C}"/>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4365" t="33025" r="11357" b="13071"/>
          <a:stretch/>
        </p:blipFill>
        <p:spPr>
          <a:xfrm rot="16200000">
            <a:off x="9605521" y="4500782"/>
            <a:ext cx="144000" cy="319724"/>
          </a:xfrm>
          <a:prstGeom prst="rect">
            <a:avLst/>
          </a:prstGeom>
        </p:spPr>
      </p:pic>
      <p:pic>
        <p:nvPicPr>
          <p:cNvPr id="59" name="Γραφικό 92" descr="USB">
            <a:extLst>
              <a:ext uri="{FF2B5EF4-FFF2-40B4-BE49-F238E27FC236}">
                <a16:creationId xmlns:a16="http://schemas.microsoft.com/office/drawing/2014/main" id="{E3773DA8-2CB6-442A-98C3-17ECF756AC6A}"/>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64365" t="33025" r="11357" b="13071"/>
          <a:stretch/>
        </p:blipFill>
        <p:spPr>
          <a:xfrm rot="16200000">
            <a:off x="10328719" y="5229400"/>
            <a:ext cx="162140" cy="360000"/>
          </a:xfrm>
          <a:prstGeom prst="rect">
            <a:avLst/>
          </a:prstGeom>
        </p:spPr>
      </p:pic>
      <p:pic>
        <p:nvPicPr>
          <p:cNvPr id="60" name="Γραφικό 92" descr="USB">
            <a:extLst>
              <a:ext uri="{FF2B5EF4-FFF2-40B4-BE49-F238E27FC236}">
                <a16:creationId xmlns:a16="http://schemas.microsoft.com/office/drawing/2014/main" id="{2D12AE06-01FE-4FFF-86D5-C3B7A402FB15}"/>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4365" t="33025" r="11357" b="13071"/>
          <a:stretch/>
        </p:blipFill>
        <p:spPr>
          <a:xfrm rot="16200000">
            <a:off x="8333215" y="5246897"/>
            <a:ext cx="162140" cy="360000"/>
          </a:xfrm>
          <a:prstGeom prst="rect">
            <a:avLst/>
          </a:prstGeom>
        </p:spPr>
      </p:pic>
    </p:spTree>
    <p:extLst>
      <p:ext uri="{BB962C8B-B14F-4D97-AF65-F5344CB8AC3E}">
        <p14:creationId xmlns:p14="http://schemas.microsoft.com/office/powerpoint/2010/main" val="3362903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CC3E2F95-471E-4EF7-A19F-FC4F7E340E02}"/>
              </a:ext>
            </a:extLst>
          </p:cNvPr>
          <p:cNvSpPr/>
          <p:nvPr/>
        </p:nvSpPr>
        <p:spPr>
          <a:xfrm>
            <a:off x="0" y="0"/>
            <a:ext cx="12192000" cy="74558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Presentation</a:t>
            </a:r>
            <a:endParaRPr lang="el-GR" sz="4400" dirty="0"/>
          </a:p>
        </p:txBody>
      </p:sp>
      <p:sp>
        <p:nvSpPr>
          <p:cNvPr id="60" name="Ορθογώνιο 59">
            <a:extLst>
              <a:ext uri="{FF2B5EF4-FFF2-40B4-BE49-F238E27FC236}">
                <a16:creationId xmlns:a16="http://schemas.microsoft.com/office/drawing/2014/main" id="{B9CCB719-5597-4E67-A57B-30B8EE676BAB}"/>
              </a:ext>
            </a:extLst>
          </p:cNvPr>
          <p:cNvSpPr/>
          <p:nvPr/>
        </p:nvSpPr>
        <p:spPr>
          <a:xfrm>
            <a:off x="0" y="3712694"/>
            <a:ext cx="12192000" cy="74558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Backup slides</a:t>
            </a:r>
            <a:endParaRPr lang="el-GR" sz="4400" dirty="0"/>
          </a:p>
        </p:txBody>
      </p:sp>
      <p:grpSp>
        <p:nvGrpSpPr>
          <p:cNvPr id="98" name="Ομάδα 97">
            <a:extLst>
              <a:ext uri="{FF2B5EF4-FFF2-40B4-BE49-F238E27FC236}">
                <a16:creationId xmlns:a16="http://schemas.microsoft.com/office/drawing/2014/main" id="{ADADFBB5-7ECD-49A5-A53D-0E5772EAF9B5}"/>
              </a:ext>
            </a:extLst>
          </p:cNvPr>
          <p:cNvGrpSpPr/>
          <p:nvPr/>
        </p:nvGrpSpPr>
        <p:grpSpPr>
          <a:xfrm>
            <a:off x="2495782" y="870743"/>
            <a:ext cx="2268000" cy="2612430"/>
            <a:chOff x="2495782" y="1053627"/>
            <a:chExt cx="2268000" cy="2612430"/>
          </a:xfrm>
        </p:grpSpPr>
        <p:sp>
          <p:nvSpPr>
            <p:cNvPr id="35" name="Ορθογώνιο: Στρογγύλεμα γωνιών 34">
              <a:hlinkClick r:id="rId2" action="ppaction://hlinksldjump"/>
              <a:extLst>
                <a:ext uri="{FF2B5EF4-FFF2-40B4-BE49-F238E27FC236}">
                  <a16:creationId xmlns:a16="http://schemas.microsoft.com/office/drawing/2014/main" id="{E28D7C8B-90B8-4CCA-AC76-A621D9DFDE37}"/>
                </a:ext>
              </a:extLst>
            </p:cNvPr>
            <p:cNvSpPr/>
            <p:nvPr/>
          </p:nvSpPr>
          <p:spPr>
            <a:xfrm>
              <a:off x="2495782" y="1053627"/>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 Shares</a:t>
              </a:r>
            </a:p>
          </p:txBody>
        </p:sp>
        <p:sp>
          <p:nvSpPr>
            <p:cNvPr id="62" name="Ορθογώνιο: Στρογγύλεμα γωνιών 61">
              <a:hlinkClick r:id="rId3" action="ppaction://hlinksldjump"/>
              <a:extLst>
                <a:ext uri="{FF2B5EF4-FFF2-40B4-BE49-F238E27FC236}">
                  <a16:creationId xmlns:a16="http://schemas.microsoft.com/office/drawing/2014/main" id="{E3091CDE-2A2F-4C8F-8D8C-A53162E45E54}"/>
                </a:ext>
              </a:extLst>
            </p:cNvPr>
            <p:cNvSpPr/>
            <p:nvPr/>
          </p:nvSpPr>
          <p:spPr>
            <a:xfrm>
              <a:off x="2495782" y="1591072"/>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Customer Satisfaction</a:t>
              </a:r>
            </a:p>
          </p:txBody>
        </p:sp>
        <p:sp>
          <p:nvSpPr>
            <p:cNvPr id="63" name="Ορθογώνιο: Στρογγύλεμα γωνιών 62">
              <a:hlinkClick r:id="rId4" action="ppaction://hlinksldjump"/>
              <a:extLst>
                <a:ext uri="{FF2B5EF4-FFF2-40B4-BE49-F238E27FC236}">
                  <a16:creationId xmlns:a16="http://schemas.microsoft.com/office/drawing/2014/main" id="{D4D8E12F-5BB4-4B92-A8C2-A480FDD3A24E}"/>
                </a:ext>
              </a:extLst>
            </p:cNvPr>
            <p:cNvSpPr/>
            <p:nvPr/>
          </p:nvSpPr>
          <p:spPr>
            <a:xfrm>
              <a:off x="2495786"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a:t>
              </a:r>
            </a:p>
          </p:txBody>
        </p:sp>
        <p:sp>
          <p:nvSpPr>
            <p:cNvPr id="64" name="Ορθογώνιο: Στρογγύλεμα γωνιών 63">
              <a:hlinkClick r:id="rId5" action="ppaction://hlinksldjump"/>
              <a:extLst>
                <a:ext uri="{FF2B5EF4-FFF2-40B4-BE49-F238E27FC236}">
                  <a16:creationId xmlns:a16="http://schemas.microsoft.com/office/drawing/2014/main" id="{18E44C42-50B4-42DB-A95B-A0E83CB2D812}"/>
                </a:ext>
              </a:extLst>
            </p:cNvPr>
            <p:cNvSpPr/>
            <p:nvPr/>
          </p:nvSpPr>
          <p:spPr>
            <a:xfrm>
              <a:off x="2495783"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Corporate Governance</a:t>
              </a:r>
            </a:p>
          </p:txBody>
        </p:sp>
        <p:sp>
          <p:nvSpPr>
            <p:cNvPr id="65" name="Ορθογώνιο: Στρογγύλεμα γωνιών 64">
              <a:extLst>
                <a:ext uri="{FF2B5EF4-FFF2-40B4-BE49-F238E27FC236}">
                  <a16:creationId xmlns:a16="http://schemas.microsoft.com/office/drawing/2014/main" id="{B8FDD736-BA63-4A98-80BD-556AECE091C7}"/>
                </a:ext>
              </a:extLst>
            </p:cNvPr>
            <p:cNvSpPr/>
            <p:nvPr/>
          </p:nvSpPr>
          <p:spPr>
            <a:xfrm>
              <a:off x="2495784" y="3201823"/>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 name="Ομάδα 98">
            <a:extLst>
              <a:ext uri="{FF2B5EF4-FFF2-40B4-BE49-F238E27FC236}">
                <a16:creationId xmlns:a16="http://schemas.microsoft.com/office/drawing/2014/main" id="{A81F7CE3-B597-4F7F-B1DC-1D8ABE0F11DA}"/>
              </a:ext>
            </a:extLst>
          </p:cNvPr>
          <p:cNvGrpSpPr/>
          <p:nvPr/>
        </p:nvGrpSpPr>
        <p:grpSpPr>
          <a:xfrm>
            <a:off x="4881371" y="880760"/>
            <a:ext cx="2268002" cy="2602413"/>
            <a:chOff x="4881371" y="1063644"/>
            <a:chExt cx="2268002" cy="2602413"/>
          </a:xfrm>
        </p:grpSpPr>
        <p:sp>
          <p:nvSpPr>
            <p:cNvPr id="66" name="Ορθογώνιο: Στρογγύλεμα γωνιών 65">
              <a:hlinkClick r:id="rId6" action="ppaction://hlinksldjump"/>
              <a:extLst>
                <a:ext uri="{FF2B5EF4-FFF2-40B4-BE49-F238E27FC236}">
                  <a16:creationId xmlns:a16="http://schemas.microsoft.com/office/drawing/2014/main" id="{12D30E0F-2E33-41AD-BADF-6F9C54546AB9}"/>
                </a:ext>
              </a:extLst>
            </p:cNvPr>
            <p:cNvSpPr/>
            <p:nvPr/>
          </p:nvSpPr>
          <p:spPr>
            <a:xfrm>
              <a:off x="4881371" y="1063644"/>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Room for Growth</a:t>
              </a:r>
            </a:p>
          </p:txBody>
        </p:sp>
        <p:sp>
          <p:nvSpPr>
            <p:cNvPr id="68" name="Ορθογώνιο: Στρογγύλεμα γωνιών 67">
              <a:hlinkClick r:id="rId7" action="ppaction://hlinksldjump"/>
              <a:extLst>
                <a:ext uri="{FF2B5EF4-FFF2-40B4-BE49-F238E27FC236}">
                  <a16:creationId xmlns:a16="http://schemas.microsoft.com/office/drawing/2014/main" id="{96075370-8BEC-4C53-9420-52E24E678EB0}"/>
                </a:ext>
              </a:extLst>
            </p:cNvPr>
            <p:cNvSpPr/>
            <p:nvPr/>
          </p:nvSpPr>
          <p:spPr>
            <a:xfrm>
              <a:off x="4881373" y="1591072"/>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 to high speed</a:t>
              </a:r>
            </a:p>
          </p:txBody>
        </p:sp>
        <p:sp>
          <p:nvSpPr>
            <p:cNvPr id="69" name="Ορθογώνιο: Στρογγύλεμα γωνιών 68">
              <a:hlinkClick r:id="rId8" action="ppaction://hlinksldjump"/>
              <a:extLst>
                <a:ext uri="{FF2B5EF4-FFF2-40B4-BE49-F238E27FC236}">
                  <a16:creationId xmlns:a16="http://schemas.microsoft.com/office/drawing/2014/main" id="{067B431B-6C7C-4146-89BB-89D1C029CE1A}"/>
                </a:ext>
              </a:extLst>
            </p:cNvPr>
            <p:cNvSpPr/>
            <p:nvPr/>
          </p:nvSpPr>
          <p:spPr>
            <a:xfrm>
              <a:off x="4881377"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Dominance in fiber</a:t>
              </a:r>
            </a:p>
          </p:txBody>
        </p:sp>
        <p:sp>
          <p:nvSpPr>
            <p:cNvPr id="70" name="Ορθογώνιο: Στρογγύλεμα γωνιών 69">
              <a:hlinkClick r:id="rId9" action="ppaction://hlinksldjump"/>
              <a:extLst>
                <a:ext uri="{FF2B5EF4-FFF2-40B4-BE49-F238E27FC236}">
                  <a16:creationId xmlns:a16="http://schemas.microsoft.com/office/drawing/2014/main" id="{C9825ABF-76E0-43AC-A473-24324F360E56}"/>
                </a:ext>
              </a:extLst>
            </p:cNvPr>
            <p:cNvSpPr/>
            <p:nvPr/>
          </p:nvSpPr>
          <p:spPr>
            <a:xfrm>
              <a:off x="4881374"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 TV</a:t>
              </a:r>
            </a:p>
          </p:txBody>
        </p:sp>
        <p:sp>
          <p:nvSpPr>
            <p:cNvPr id="71" name="Ορθογώνιο: Στρογγύλεμα γωνιών 70">
              <a:hlinkClick r:id="rId10" action="ppaction://hlinksldjump"/>
              <a:extLst>
                <a:ext uri="{FF2B5EF4-FFF2-40B4-BE49-F238E27FC236}">
                  <a16:creationId xmlns:a16="http://schemas.microsoft.com/office/drawing/2014/main" id="{ECB7744D-5674-46D3-80F9-DF974DB65EA1}"/>
                </a:ext>
              </a:extLst>
            </p:cNvPr>
            <p:cNvSpPr/>
            <p:nvPr/>
          </p:nvSpPr>
          <p:spPr>
            <a:xfrm>
              <a:off x="4881375" y="3201823"/>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Mobile Revenues</a:t>
              </a:r>
            </a:p>
          </p:txBody>
        </p:sp>
      </p:grpSp>
      <p:grpSp>
        <p:nvGrpSpPr>
          <p:cNvPr id="97" name="Ομάδα 96">
            <a:extLst>
              <a:ext uri="{FF2B5EF4-FFF2-40B4-BE49-F238E27FC236}">
                <a16:creationId xmlns:a16="http://schemas.microsoft.com/office/drawing/2014/main" id="{68D35066-7C21-415E-8BDF-73E3A2AEFB32}"/>
              </a:ext>
            </a:extLst>
          </p:cNvPr>
          <p:cNvGrpSpPr/>
          <p:nvPr/>
        </p:nvGrpSpPr>
        <p:grpSpPr>
          <a:xfrm>
            <a:off x="110193" y="878054"/>
            <a:ext cx="2268000" cy="2633700"/>
            <a:chOff x="110193" y="1060938"/>
            <a:chExt cx="2268000" cy="2633700"/>
          </a:xfrm>
        </p:grpSpPr>
        <p:sp>
          <p:nvSpPr>
            <p:cNvPr id="31" name="Ορθογώνιο: Στρογγύλεμα γωνιών 30">
              <a:hlinkClick r:id="rId11" action="ppaction://hlinksldjump"/>
              <a:extLst>
                <a:ext uri="{FF2B5EF4-FFF2-40B4-BE49-F238E27FC236}">
                  <a16:creationId xmlns:a16="http://schemas.microsoft.com/office/drawing/2014/main" id="{E4E0A386-F242-4222-8292-E8840658CE7E}"/>
                </a:ext>
              </a:extLst>
            </p:cNvPr>
            <p:cNvSpPr/>
            <p:nvPr/>
          </p:nvSpPr>
          <p:spPr>
            <a:xfrm>
              <a:off x="110193" y="1060938"/>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Business Segments</a:t>
              </a:r>
            </a:p>
          </p:txBody>
        </p:sp>
        <p:sp>
          <p:nvSpPr>
            <p:cNvPr id="32" name="Ορθογώνιο: Στρογγύλεμα γωνιών 31">
              <a:hlinkClick r:id="rId12" action="ppaction://hlinksldjump"/>
              <a:extLst>
                <a:ext uri="{FF2B5EF4-FFF2-40B4-BE49-F238E27FC236}">
                  <a16:creationId xmlns:a16="http://schemas.microsoft.com/office/drawing/2014/main" id="{6B592A5D-5096-4975-B4CC-8BDDA5B6ABE6}"/>
                </a:ext>
              </a:extLst>
            </p:cNvPr>
            <p:cNvSpPr/>
            <p:nvPr/>
          </p:nvSpPr>
          <p:spPr>
            <a:xfrm>
              <a:off x="110197" y="1597855"/>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0" dirty="0"/>
                <a:t>Geographical Presence</a:t>
              </a:r>
            </a:p>
          </p:txBody>
        </p:sp>
        <p:sp>
          <p:nvSpPr>
            <p:cNvPr id="33" name="Ορθογώνιο: Στρογγύλεμα γωνιών 32">
              <a:hlinkClick r:id="rId13" action="ppaction://hlinksldjump"/>
              <a:extLst>
                <a:ext uri="{FF2B5EF4-FFF2-40B4-BE49-F238E27FC236}">
                  <a16:creationId xmlns:a16="http://schemas.microsoft.com/office/drawing/2014/main" id="{521F87B7-23FD-4C2E-A85C-E8325A5835A4}"/>
                </a:ext>
              </a:extLst>
            </p:cNvPr>
            <p:cNvSpPr/>
            <p:nvPr/>
          </p:nvSpPr>
          <p:spPr>
            <a:xfrm>
              <a:off x="110194" y="2134772"/>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BUY?</a:t>
              </a:r>
            </a:p>
          </p:txBody>
        </p:sp>
        <p:sp>
          <p:nvSpPr>
            <p:cNvPr id="34" name="Ορθογώνιο: Στρογγύλεμα γωνιών 33">
              <a:extLst>
                <a:ext uri="{FF2B5EF4-FFF2-40B4-BE49-F238E27FC236}">
                  <a16:creationId xmlns:a16="http://schemas.microsoft.com/office/drawing/2014/main" id="{792FBD11-1116-40DB-8247-0EE9F504C342}"/>
                </a:ext>
              </a:extLst>
            </p:cNvPr>
            <p:cNvSpPr/>
            <p:nvPr/>
          </p:nvSpPr>
          <p:spPr>
            <a:xfrm>
              <a:off x="110195" y="2671689"/>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Ορθογώνιο: Στρογγύλεμα γωνιών 71">
              <a:extLst>
                <a:ext uri="{FF2B5EF4-FFF2-40B4-BE49-F238E27FC236}">
                  <a16:creationId xmlns:a16="http://schemas.microsoft.com/office/drawing/2014/main" id="{232AF41B-9CC5-46F5-AD4D-768A72931819}"/>
                </a:ext>
              </a:extLst>
            </p:cNvPr>
            <p:cNvSpPr/>
            <p:nvPr/>
          </p:nvSpPr>
          <p:spPr>
            <a:xfrm>
              <a:off x="110193" y="3230404"/>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Ομάδα 72">
            <a:extLst>
              <a:ext uri="{FF2B5EF4-FFF2-40B4-BE49-F238E27FC236}">
                <a16:creationId xmlns:a16="http://schemas.microsoft.com/office/drawing/2014/main" id="{0A5D6230-73D5-44B7-88E5-4151275C98FC}"/>
              </a:ext>
            </a:extLst>
          </p:cNvPr>
          <p:cNvGrpSpPr/>
          <p:nvPr/>
        </p:nvGrpSpPr>
        <p:grpSpPr>
          <a:xfrm>
            <a:off x="7266960" y="879338"/>
            <a:ext cx="2268000" cy="2611902"/>
            <a:chOff x="-4" y="1049215"/>
            <a:chExt cx="2518121" cy="2611902"/>
          </a:xfrm>
        </p:grpSpPr>
        <p:sp>
          <p:nvSpPr>
            <p:cNvPr id="74" name="Ορθογώνιο: Στρογγύλεμα γωνιών 73">
              <a:hlinkClick r:id="rId14" action="ppaction://hlinksldjump"/>
              <a:extLst>
                <a:ext uri="{FF2B5EF4-FFF2-40B4-BE49-F238E27FC236}">
                  <a16:creationId xmlns:a16="http://schemas.microsoft.com/office/drawing/2014/main" id="{57DBD744-7DC0-43A6-9687-EF19AD639B21}"/>
                </a:ext>
              </a:extLst>
            </p:cNvPr>
            <p:cNvSpPr/>
            <p:nvPr/>
          </p:nvSpPr>
          <p:spPr>
            <a:xfrm>
              <a:off x="-4" y="1049215"/>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Revenue growth-cost</a:t>
              </a:r>
            </a:p>
          </p:txBody>
        </p:sp>
        <p:sp>
          <p:nvSpPr>
            <p:cNvPr id="75" name="Ορθογώνιο: Στρογγύλεμα γωνιών 74">
              <a:hlinkClick r:id="rId15" action="ppaction://hlinksldjump"/>
              <a:extLst>
                <a:ext uri="{FF2B5EF4-FFF2-40B4-BE49-F238E27FC236}">
                  <a16:creationId xmlns:a16="http://schemas.microsoft.com/office/drawing/2014/main" id="{0B702CF7-8049-47DE-9988-31A6CB19AFCB}"/>
                </a:ext>
              </a:extLst>
            </p:cNvPr>
            <p:cNvSpPr/>
            <p:nvPr/>
          </p:nvSpPr>
          <p:spPr>
            <a:xfrm>
              <a:off x="0" y="1586132"/>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 EBITDA</a:t>
              </a:r>
            </a:p>
          </p:txBody>
        </p:sp>
        <p:sp>
          <p:nvSpPr>
            <p:cNvPr id="76" name="Ορθογώνιο: Στρογγύλεμα γωνιών 75">
              <a:hlinkClick r:id="rId16" action="ppaction://hlinksldjump"/>
              <a:extLst>
                <a:ext uri="{FF2B5EF4-FFF2-40B4-BE49-F238E27FC236}">
                  <a16:creationId xmlns:a16="http://schemas.microsoft.com/office/drawing/2014/main" id="{86D893D7-AF03-4BFE-9F4E-972B8C5A0CED}"/>
                </a:ext>
              </a:extLst>
            </p:cNvPr>
            <p:cNvSpPr/>
            <p:nvPr/>
          </p:nvSpPr>
          <p:spPr>
            <a:xfrm>
              <a:off x="12463" y="2123049"/>
              <a:ext cx="2493185"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Capex &amp; Leverage</a:t>
              </a:r>
            </a:p>
          </p:txBody>
        </p:sp>
        <p:sp>
          <p:nvSpPr>
            <p:cNvPr id="77" name="Ορθογώνιο: Στρογγύλεμα γωνιών 76">
              <a:hlinkClick r:id="rId17" action="ppaction://hlinksldjump"/>
              <a:extLst>
                <a:ext uri="{FF2B5EF4-FFF2-40B4-BE49-F238E27FC236}">
                  <a16:creationId xmlns:a16="http://schemas.microsoft.com/office/drawing/2014/main" id="{6BC9C335-1D1C-4E45-A057-1CECD9619F07}"/>
                </a:ext>
              </a:extLst>
            </p:cNvPr>
            <p:cNvSpPr/>
            <p:nvPr/>
          </p:nvSpPr>
          <p:spPr>
            <a:xfrm>
              <a:off x="-2" y="2659966"/>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FCF &amp; Dividends</a:t>
              </a:r>
            </a:p>
          </p:txBody>
        </p:sp>
        <p:sp>
          <p:nvSpPr>
            <p:cNvPr id="78" name="Ορθογώνιο: Στρογγύλεμα γωνιών 77">
              <a:extLst>
                <a:ext uri="{FF2B5EF4-FFF2-40B4-BE49-F238E27FC236}">
                  <a16:creationId xmlns:a16="http://schemas.microsoft.com/office/drawing/2014/main" id="{55987CDC-AF1E-4E82-AE72-8DD6926C7941}"/>
                </a:ext>
              </a:extLst>
            </p:cNvPr>
            <p:cNvSpPr/>
            <p:nvPr/>
          </p:nvSpPr>
          <p:spPr>
            <a:xfrm>
              <a:off x="0" y="3196883"/>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Ομάδα 90">
            <a:extLst>
              <a:ext uri="{FF2B5EF4-FFF2-40B4-BE49-F238E27FC236}">
                <a16:creationId xmlns:a16="http://schemas.microsoft.com/office/drawing/2014/main" id="{2D4BBA35-BE95-4DA3-935E-1A85F8A7CB0C}"/>
              </a:ext>
            </a:extLst>
          </p:cNvPr>
          <p:cNvGrpSpPr/>
          <p:nvPr/>
        </p:nvGrpSpPr>
        <p:grpSpPr>
          <a:xfrm>
            <a:off x="9652549" y="871271"/>
            <a:ext cx="2268000" cy="2611902"/>
            <a:chOff x="-4" y="1049215"/>
            <a:chExt cx="2518121" cy="2611902"/>
          </a:xfrm>
        </p:grpSpPr>
        <p:sp>
          <p:nvSpPr>
            <p:cNvPr id="92" name="Ορθογώνιο: Στρογγύλεμα γωνιών 91">
              <a:hlinkClick r:id="rId18" action="ppaction://hlinksldjump"/>
              <a:extLst>
                <a:ext uri="{FF2B5EF4-FFF2-40B4-BE49-F238E27FC236}">
                  <a16:creationId xmlns:a16="http://schemas.microsoft.com/office/drawing/2014/main" id="{402349DD-8F93-4F72-B89D-77B9266695AA}"/>
                </a:ext>
              </a:extLst>
            </p:cNvPr>
            <p:cNvSpPr/>
            <p:nvPr/>
          </p:nvSpPr>
          <p:spPr>
            <a:xfrm>
              <a:off x="-4" y="1049215"/>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Valuation</a:t>
              </a:r>
            </a:p>
          </p:txBody>
        </p:sp>
        <p:sp>
          <p:nvSpPr>
            <p:cNvPr id="93" name="Ορθογώνιο: Στρογγύλεμα γωνιών 92">
              <a:hlinkClick r:id="rId19" action="ppaction://hlinksldjump"/>
              <a:extLst>
                <a:ext uri="{FF2B5EF4-FFF2-40B4-BE49-F238E27FC236}">
                  <a16:creationId xmlns:a16="http://schemas.microsoft.com/office/drawing/2014/main" id="{760DB864-4ABA-4632-B2F7-15B2EBCBB7C9}"/>
                </a:ext>
              </a:extLst>
            </p:cNvPr>
            <p:cNvSpPr/>
            <p:nvPr/>
          </p:nvSpPr>
          <p:spPr>
            <a:xfrm>
              <a:off x="0" y="1586132"/>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DCF Valuation</a:t>
              </a:r>
            </a:p>
          </p:txBody>
        </p:sp>
        <p:sp>
          <p:nvSpPr>
            <p:cNvPr id="94" name="Ορθογώνιο: Στρογγύλεμα γωνιών 93">
              <a:hlinkClick r:id="rId20" action="ppaction://hlinksldjump"/>
              <a:extLst>
                <a:ext uri="{FF2B5EF4-FFF2-40B4-BE49-F238E27FC236}">
                  <a16:creationId xmlns:a16="http://schemas.microsoft.com/office/drawing/2014/main" id="{1B1F7FF9-3CA3-4971-A528-81B0D99F75D1}"/>
                </a:ext>
              </a:extLst>
            </p:cNvPr>
            <p:cNvSpPr/>
            <p:nvPr/>
          </p:nvSpPr>
          <p:spPr>
            <a:xfrm>
              <a:off x="12463" y="2123049"/>
              <a:ext cx="2493185"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Multiples Valuation</a:t>
              </a:r>
            </a:p>
          </p:txBody>
        </p:sp>
        <p:sp>
          <p:nvSpPr>
            <p:cNvPr id="95" name="Ορθογώνιο: Στρογγύλεμα γωνιών 94">
              <a:hlinkClick r:id="rId21" action="ppaction://hlinksldjump"/>
              <a:extLst>
                <a:ext uri="{FF2B5EF4-FFF2-40B4-BE49-F238E27FC236}">
                  <a16:creationId xmlns:a16="http://schemas.microsoft.com/office/drawing/2014/main" id="{48E83F3F-729E-4007-9B99-935C0B72D98D}"/>
                </a:ext>
              </a:extLst>
            </p:cNvPr>
            <p:cNvSpPr/>
            <p:nvPr/>
          </p:nvSpPr>
          <p:spPr>
            <a:xfrm>
              <a:off x="-2" y="2659966"/>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Monte - Carlo</a:t>
              </a:r>
            </a:p>
          </p:txBody>
        </p:sp>
        <p:sp>
          <p:nvSpPr>
            <p:cNvPr id="96" name="Ορθογώνιο: Στρογγύλεμα γωνιών 95">
              <a:hlinkClick r:id="rId22" action="ppaction://hlinksldjump"/>
              <a:extLst>
                <a:ext uri="{FF2B5EF4-FFF2-40B4-BE49-F238E27FC236}">
                  <a16:creationId xmlns:a16="http://schemas.microsoft.com/office/drawing/2014/main" id="{B934C422-D97C-4BD8-9DA8-B5D47285627C}"/>
                </a:ext>
              </a:extLst>
            </p:cNvPr>
            <p:cNvSpPr/>
            <p:nvPr/>
          </p:nvSpPr>
          <p:spPr>
            <a:xfrm>
              <a:off x="0" y="3196883"/>
              <a:ext cx="2518117"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Risks</a:t>
              </a:r>
            </a:p>
          </p:txBody>
        </p:sp>
      </p:grpSp>
      <p:grpSp>
        <p:nvGrpSpPr>
          <p:cNvPr id="100" name="Ομάδα 99">
            <a:extLst>
              <a:ext uri="{FF2B5EF4-FFF2-40B4-BE49-F238E27FC236}">
                <a16:creationId xmlns:a16="http://schemas.microsoft.com/office/drawing/2014/main" id="{A45A5F42-5CCD-489D-9679-EDA070C342CB}"/>
              </a:ext>
            </a:extLst>
          </p:cNvPr>
          <p:cNvGrpSpPr/>
          <p:nvPr/>
        </p:nvGrpSpPr>
        <p:grpSpPr>
          <a:xfrm>
            <a:off x="110189" y="4627739"/>
            <a:ext cx="2268000" cy="2075513"/>
            <a:chOff x="2495782" y="1053627"/>
            <a:chExt cx="2268000" cy="2075513"/>
          </a:xfrm>
        </p:grpSpPr>
        <p:sp>
          <p:nvSpPr>
            <p:cNvPr id="101" name="Ορθογώνιο: Στρογγύλεμα γωνιών 100">
              <a:hlinkClick r:id="rId23" action="ppaction://hlinksldjump"/>
              <a:extLst>
                <a:ext uri="{FF2B5EF4-FFF2-40B4-BE49-F238E27FC236}">
                  <a16:creationId xmlns:a16="http://schemas.microsoft.com/office/drawing/2014/main" id="{4CC04EBD-5FED-43E9-BE03-6DA6BE0A6DE1}"/>
                </a:ext>
              </a:extLst>
            </p:cNvPr>
            <p:cNvSpPr/>
            <p:nvPr/>
          </p:nvSpPr>
          <p:spPr>
            <a:xfrm>
              <a:off x="2495782" y="1053627"/>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Distributable DCF</a:t>
              </a:r>
            </a:p>
          </p:txBody>
        </p:sp>
        <p:sp>
          <p:nvSpPr>
            <p:cNvPr id="102" name="Ορθογώνιο: Στρογγύλεμα γωνιών 101">
              <a:hlinkClick r:id="rId24" action="ppaction://hlinksldjump"/>
              <a:extLst>
                <a:ext uri="{FF2B5EF4-FFF2-40B4-BE49-F238E27FC236}">
                  <a16:creationId xmlns:a16="http://schemas.microsoft.com/office/drawing/2014/main" id="{7977CA91-C388-4C86-AEF8-44768C90CED5}"/>
                </a:ext>
              </a:extLst>
            </p:cNvPr>
            <p:cNvSpPr/>
            <p:nvPr/>
          </p:nvSpPr>
          <p:spPr>
            <a:xfrm>
              <a:off x="2495782" y="1591072"/>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Sensitivity Analysis</a:t>
              </a:r>
            </a:p>
          </p:txBody>
        </p:sp>
        <p:sp>
          <p:nvSpPr>
            <p:cNvPr id="103" name="Ορθογώνιο: Στρογγύλεμα γωνιών 102">
              <a:hlinkClick r:id="rId25" action="ppaction://hlinksldjump"/>
              <a:extLst>
                <a:ext uri="{FF2B5EF4-FFF2-40B4-BE49-F238E27FC236}">
                  <a16:creationId xmlns:a16="http://schemas.microsoft.com/office/drawing/2014/main" id="{47E8A9C8-0736-4E14-AF86-1B32C9F21B13}"/>
                </a:ext>
              </a:extLst>
            </p:cNvPr>
            <p:cNvSpPr/>
            <p:nvPr/>
          </p:nvSpPr>
          <p:spPr>
            <a:xfrm>
              <a:off x="2495786"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 Analysis</a:t>
              </a:r>
            </a:p>
          </p:txBody>
        </p:sp>
        <p:sp>
          <p:nvSpPr>
            <p:cNvPr id="104" name="Ορθογώνιο: Στρογγύλεμα γωνιών 103">
              <a:hlinkClick r:id="rId26" action="ppaction://hlinksldjump"/>
              <a:extLst>
                <a:ext uri="{FF2B5EF4-FFF2-40B4-BE49-F238E27FC236}">
                  <a16:creationId xmlns:a16="http://schemas.microsoft.com/office/drawing/2014/main" id="{DD792C47-62AA-448D-91F1-37DD0AC3F2FA}"/>
                </a:ext>
              </a:extLst>
            </p:cNvPr>
            <p:cNvSpPr/>
            <p:nvPr/>
          </p:nvSpPr>
          <p:spPr>
            <a:xfrm>
              <a:off x="2495783"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Monte - Carlo</a:t>
              </a:r>
            </a:p>
          </p:txBody>
        </p:sp>
      </p:grpSp>
      <p:grpSp>
        <p:nvGrpSpPr>
          <p:cNvPr id="106" name="Ομάδα 105">
            <a:extLst>
              <a:ext uri="{FF2B5EF4-FFF2-40B4-BE49-F238E27FC236}">
                <a16:creationId xmlns:a16="http://schemas.microsoft.com/office/drawing/2014/main" id="{A44824F9-8B99-477E-A402-B8CA02F360B8}"/>
              </a:ext>
            </a:extLst>
          </p:cNvPr>
          <p:cNvGrpSpPr/>
          <p:nvPr/>
        </p:nvGrpSpPr>
        <p:grpSpPr>
          <a:xfrm>
            <a:off x="2495778" y="4597398"/>
            <a:ext cx="2268000" cy="2075513"/>
            <a:chOff x="2495782" y="1053627"/>
            <a:chExt cx="2268000" cy="2075513"/>
          </a:xfrm>
        </p:grpSpPr>
        <p:sp>
          <p:nvSpPr>
            <p:cNvPr id="107" name="Ορθογώνιο: Στρογγύλεμα γωνιών 106">
              <a:hlinkClick r:id="rId27" action="ppaction://hlinksldjump"/>
              <a:extLst>
                <a:ext uri="{FF2B5EF4-FFF2-40B4-BE49-F238E27FC236}">
                  <a16:creationId xmlns:a16="http://schemas.microsoft.com/office/drawing/2014/main" id="{B56EE720-A120-464B-9F2C-5F863121C113}"/>
                </a:ext>
              </a:extLst>
            </p:cNvPr>
            <p:cNvSpPr/>
            <p:nvPr/>
          </p:nvSpPr>
          <p:spPr>
            <a:xfrm>
              <a:off x="2495782" y="1053627"/>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of Equity </a:t>
              </a:r>
            </a:p>
          </p:txBody>
        </p:sp>
        <p:sp>
          <p:nvSpPr>
            <p:cNvPr id="108" name="Ορθογώνιο: Στρογγύλεμα γωνιών 107">
              <a:hlinkClick r:id="rId28" action="ppaction://hlinksldjump"/>
              <a:extLst>
                <a:ext uri="{FF2B5EF4-FFF2-40B4-BE49-F238E27FC236}">
                  <a16:creationId xmlns:a16="http://schemas.microsoft.com/office/drawing/2014/main" id="{4969D6FF-E130-4AFC-8A81-5D319BD32C39}"/>
                </a:ext>
              </a:extLst>
            </p:cNvPr>
            <p:cNvSpPr/>
            <p:nvPr/>
          </p:nvSpPr>
          <p:spPr>
            <a:xfrm>
              <a:off x="2495782" y="1591072"/>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0" dirty="0"/>
                <a:t>DCF – Terminal Growth</a:t>
              </a:r>
            </a:p>
          </p:txBody>
        </p:sp>
        <p:sp>
          <p:nvSpPr>
            <p:cNvPr id="109" name="Ορθογώνιο: Στρογγύλεμα γωνιών 108">
              <a:hlinkClick r:id="rId29" action="ppaction://hlinksldjump"/>
              <a:extLst>
                <a:ext uri="{FF2B5EF4-FFF2-40B4-BE49-F238E27FC236}">
                  <a16:creationId xmlns:a16="http://schemas.microsoft.com/office/drawing/2014/main" id="{935D1DFF-7B3C-42F8-881B-0BA1EF94BC56}"/>
                </a:ext>
              </a:extLst>
            </p:cNvPr>
            <p:cNvSpPr/>
            <p:nvPr/>
          </p:nvSpPr>
          <p:spPr>
            <a:xfrm>
              <a:off x="2495786"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Peers Comparison</a:t>
              </a:r>
            </a:p>
          </p:txBody>
        </p:sp>
        <p:sp>
          <p:nvSpPr>
            <p:cNvPr id="110" name="Ορθογώνιο: Στρογγύλεμα γωνιών 109">
              <a:hlinkClick r:id="rId30" action="ppaction://hlinksldjump"/>
              <a:extLst>
                <a:ext uri="{FF2B5EF4-FFF2-40B4-BE49-F238E27FC236}">
                  <a16:creationId xmlns:a16="http://schemas.microsoft.com/office/drawing/2014/main" id="{68C327A5-F40B-4C1B-BAE0-57FC6EF10B9E}"/>
                </a:ext>
              </a:extLst>
            </p:cNvPr>
            <p:cNvSpPr/>
            <p:nvPr/>
          </p:nvSpPr>
          <p:spPr>
            <a:xfrm>
              <a:off x="2495783"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Corporate Governance</a:t>
              </a:r>
            </a:p>
          </p:txBody>
        </p:sp>
      </p:grpSp>
      <p:sp>
        <p:nvSpPr>
          <p:cNvPr id="112" name="Ορθογώνιο: Στρογγύλεμα γωνιών 111">
            <a:hlinkClick r:id="rId31" action="ppaction://hlinksldjump"/>
            <a:extLst>
              <a:ext uri="{FF2B5EF4-FFF2-40B4-BE49-F238E27FC236}">
                <a16:creationId xmlns:a16="http://schemas.microsoft.com/office/drawing/2014/main" id="{6E90EA38-C4BF-4B60-8488-0F6369C7F665}"/>
              </a:ext>
            </a:extLst>
          </p:cNvPr>
          <p:cNvSpPr/>
          <p:nvPr/>
        </p:nvSpPr>
        <p:spPr>
          <a:xfrm>
            <a:off x="7278189" y="4597398"/>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Romania Struggles </a:t>
            </a:r>
          </a:p>
        </p:txBody>
      </p:sp>
      <p:sp>
        <p:nvSpPr>
          <p:cNvPr id="113" name="Ορθογώνιο: Στρογγύλεμα γωνιών 112">
            <a:hlinkClick r:id="rId32" action="ppaction://hlinksldjump"/>
            <a:extLst>
              <a:ext uri="{FF2B5EF4-FFF2-40B4-BE49-F238E27FC236}">
                <a16:creationId xmlns:a16="http://schemas.microsoft.com/office/drawing/2014/main" id="{8067E34C-F5F5-4D3D-A731-6BCD1F3AF867}"/>
              </a:ext>
            </a:extLst>
          </p:cNvPr>
          <p:cNvSpPr/>
          <p:nvPr/>
        </p:nvSpPr>
        <p:spPr>
          <a:xfrm>
            <a:off x="7278189" y="5671760"/>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0" dirty="0"/>
              <a:t>Income Statement</a:t>
            </a:r>
          </a:p>
        </p:txBody>
      </p:sp>
      <p:sp>
        <p:nvSpPr>
          <p:cNvPr id="114" name="Ορθογώνιο: Στρογγύλεμα γωνιών 113">
            <a:hlinkClick r:id="rId33" action="ppaction://hlinksldjump"/>
            <a:extLst>
              <a:ext uri="{FF2B5EF4-FFF2-40B4-BE49-F238E27FC236}">
                <a16:creationId xmlns:a16="http://schemas.microsoft.com/office/drawing/2014/main" id="{DFA784D3-1E83-4504-8A22-213C56BD9B56}"/>
              </a:ext>
            </a:extLst>
          </p:cNvPr>
          <p:cNvSpPr/>
          <p:nvPr/>
        </p:nvSpPr>
        <p:spPr>
          <a:xfrm>
            <a:off x="7278189" y="6208677"/>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Balance Sheet</a:t>
            </a:r>
          </a:p>
        </p:txBody>
      </p:sp>
      <p:sp>
        <p:nvSpPr>
          <p:cNvPr id="115" name="Ορθογώνιο: Στρογγύλεμα γωνιών 114">
            <a:hlinkClick r:id="rId32" action="ppaction://hlinksldjump"/>
            <a:extLst>
              <a:ext uri="{FF2B5EF4-FFF2-40B4-BE49-F238E27FC236}">
                <a16:creationId xmlns:a16="http://schemas.microsoft.com/office/drawing/2014/main" id="{6856337E-45F1-4374-B3A7-23C5CAFEDC5E}"/>
              </a:ext>
            </a:extLst>
          </p:cNvPr>
          <p:cNvSpPr/>
          <p:nvPr/>
        </p:nvSpPr>
        <p:spPr>
          <a:xfrm>
            <a:off x="9652548" y="4597398"/>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Income Statement</a:t>
            </a:r>
          </a:p>
        </p:txBody>
      </p:sp>
      <p:grpSp>
        <p:nvGrpSpPr>
          <p:cNvPr id="117" name="Ομάδα 116">
            <a:extLst>
              <a:ext uri="{FF2B5EF4-FFF2-40B4-BE49-F238E27FC236}">
                <a16:creationId xmlns:a16="http://schemas.microsoft.com/office/drawing/2014/main" id="{666409E9-F404-40B5-8B1B-39108D906306}"/>
              </a:ext>
            </a:extLst>
          </p:cNvPr>
          <p:cNvGrpSpPr/>
          <p:nvPr/>
        </p:nvGrpSpPr>
        <p:grpSpPr>
          <a:xfrm>
            <a:off x="4881367" y="4597640"/>
            <a:ext cx="2268000" cy="2075513"/>
            <a:chOff x="2495782" y="1053627"/>
            <a:chExt cx="2268000" cy="2075513"/>
          </a:xfrm>
        </p:grpSpPr>
        <p:sp>
          <p:nvSpPr>
            <p:cNvPr id="118" name="Ορθογώνιο: Στρογγύλεμα γωνιών 117">
              <a:hlinkClick r:id="rId34" action="ppaction://hlinksldjump"/>
              <a:extLst>
                <a:ext uri="{FF2B5EF4-FFF2-40B4-BE49-F238E27FC236}">
                  <a16:creationId xmlns:a16="http://schemas.microsoft.com/office/drawing/2014/main" id="{6CF9C7C7-9E73-443A-8BDE-8CB8B60FB987}"/>
                </a:ext>
              </a:extLst>
            </p:cNvPr>
            <p:cNvSpPr/>
            <p:nvPr/>
          </p:nvSpPr>
          <p:spPr>
            <a:xfrm>
              <a:off x="2495782" y="1053627"/>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ROE - COE </a:t>
              </a:r>
            </a:p>
          </p:txBody>
        </p:sp>
        <p:sp>
          <p:nvSpPr>
            <p:cNvPr id="119" name="Ορθογώνιο: Στρογγύλεμα γωνιών 118">
              <a:hlinkClick r:id="rId35" action="ppaction://hlinksldjump"/>
              <a:extLst>
                <a:ext uri="{FF2B5EF4-FFF2-40B4-BE49-F238E27FC236}">
                  <a16:creationId xmlns:a16="http://schemas.microsoft.com/office/drawing/2014/main" id="{4B4F1D93-2C55-46A9-8F96-635A92515782}"/>
                </a:ext>
              </a:extLst>
            </p:cNvPr>
            <p:cNvSpPr/>
            <p:nvPr/>
          </p:nvSpPr>
          <p:spPr>
            <a:xfrm>
              <a:off x="2495782" y="1591072"/>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0" dirty="0"/>
                <a:t>Adj. EBITDA per seg.</a:t>
              </a:r>
            </a:p>
          </p:txBody>
        </p:sp>
        <p:sp>
          <p:nvSpPr>
            <p:cNvPr id="120" name="Ορθογώνιο: Στρογγύλεμα γωνιών 119">
              <a:hlinkClick r:id="rId36" action="ppaction://hlinksldjump"/>
              <a:extLst>
                <a:ext uri="{FF2B5EF4-FFF2-40B4-BE49-F238E27FC236}">
                  <a16:creationId xmlns:a16="http://schemas.microsoft.com/office/drawing/2014/main" id="{58A4591E-E6F5-4EC8-806C-99F08C15A89B}"/>
                </a:ext>
              </a:extLst>
            </p:cNvPr>
            <p:cNvSpPr/>
            <p:nvPr/>
          </p:nvSpPr>
          <p:spPr>
            <a:xfrm>
              <a:off x="2495786"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CAGR per seg.</a:t>
              </a:r>
            </a:p>
          </p:txBody>
        </p:sp>
        <p:sp>
          <p:nvSpPr>
            <p:cNvPr id="121" name="Ορθογώνιο: Στρογγύλεμα γωνιών 120">
              <a:hlinkClick r:id="rId37" action="ppaction://hlinksldjump"/>
              <a:extLst>
                <a:ext uri="{FF2B5EF4-FFF2-40B4-BE49-F238E27FC236}">
                  <a16:creationId xmlns:a16="http://schemas.microsoft.com/office/drawing/2014/main" id="{2599D40F-91F0-4F3D-86CB-EDA034BB4975}"/>
                </a:ext>
              </a:extLst>
            </p:cNvPr>
            <p:cNvSpPr/>
            <p:nvPr/>
          </p:nvSpPr>
          <p:spPr>
            <a:xfrm>
              <a:off x="2495783"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Leverage</a:t>
              </a:r>
            </a:p>
          </p:txBody>
        </p:sp>
      </p:grpSp>
      <p:grpSp>
        <p:nvGrpSpPr>
          <p:cNvPr id="122" name="Ομάδα 121">
            <a:extLst>
              <a:ext uri="{FF2B5EF4-FFF2-40B4-BE49-F238E27FC236}">
                <a16:creationId xmlns:a16="http://schemas.microsoft.com/office/drawing/2014/main" id="{1A9569D9-3AA9-4D53-81DA-6C31FBC64AA8}"/>
              </a:ext>
            </a:extLst>
          </p:cNvPr>
          <p:cNvGrpSpPr/>
          <p:nvPr/>
        </p:nvGrpSpPr>
        <p:grpSpPr>
          <a:xfrm>
            <a:off x="9652548" y="5134677"/>
            <a:ext cx="2267999" cy="1538234"/>
            <a:chOff x="2495783" y="1590906"/>
            <a:chExt cx="2267999" cy="1538234"/>
          </a:xfrm>
        </p:grpSpPr>
        <p:sp>
          <p:nvSpPr>
            <p:cNvPr id="123" name="Ορθογώνιο: Στρογγύλεμα γωνιών 122">
              <a:hlinkClick r:id="rId38" action="ppaction://hlinksldjump"/>
              <a:extLst>
                <a:ext uri="{FF2B5EF4-FFF2-40B4-BE49-F238E27FC236}">
                  <a16:creationId xmlns:a16="http://schemas.microsoft.com/office/drawing/2014/main" id="{D78656D7-376D-49B2-BA92-436FE0A07019}"/>
                </a:ext>
              </a:extLst>
            </p:cNvPr>
            <p:cNvSpPr/>
            <p:nvPr/>
          </p:nvSpPr>
          <p:spPr>
            <a:xfrm>
              <a:off x="2495783" y="1590906"/>
              <a:ext cx="2267996" cy="46440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 Flow Stat.</a:t>
              </a:r>
            </a:p>
          </p:txBody>
        </p:sp>
        <p:sp>
          <p:nvSpPr>
            <p:cNvPr id="125" name="Ορθογώνιο: Στρογγύλεμα γωνιών 124">
              <a:hlinkClick r:id="rId39" action="ppaction://hlinksldjump"/>
              <a:extLst>
                <a:ext uri="{FF2B5EF4-FFF2-40B4-BE49-F238E27FC236}">
                  <a16:creationId xmlns:a16="http://schemas.microsoft.com/office/drawing/2014/main" id="{1513A779-802A-4A4A-9F42-80E1B5152898}"/>
                </a:ext>
              </a:extLst>
            </p:cNvPr>
            <p:cNvSpPr/>
            <p:nvPr/>
          </p:nvSpPr>
          <p:spPr>
            <a:xfrm>
              <a:off x="2495786" y="2127989"/>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 and peer ratios</a:t>
              </a:r>
            </a:p>
          </p:txBody>
        </p:sp>
        <p:sp>
          <p:nvSpPr>
            <p:cNvPr id="126" name="Ορθογώνιο: Στρογγύλεμα γωνιών 125">
              <a:hlinkClick r:id="rId40" action="ppaction://hlinksldjump"/>
              <a:extLst>
                <a:ext uri="{FF2B5EF4-FFF2-40B4-BE49-F238E27FC236}">
                  <a16:creationId xmlns:a16="http://schemas.microsoft.com/office/drawing/2014/main" id="{8551A96A-8AA8-40C7-8BAA-A9E6D547BCF7}"/>
                </a:ext>
              </a:extLst>
            </p:cNvPr>
            <p:cNvSpPr/>
            <p:nvPr/>
          </p:nvSpPr>
          <p:spPr>
            <a:xfrm>
              <a:off x="2495783" y="2664906"/>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600" spc="-30" dirty="0"/>
                <a:t>Wholesale Revenues</a:t>
              </a:r>
            </a:p>
          </p:txBody>
        </p:sp>
      </p:grpSp>
      <p:sp>
        <p:nvSpPr>
          <p:cNvPr id="59" name="Ορθογώνιο: Στρογγύλεμα γωνιών 58">
            <a:hlinkClick r:id="rId41" action="ppaction://hlinksldjump"/>
            <a:extLst>
              <a:ext uri="{FF2B5EF4-FFF2-40B4-BE49-F238E27FC236}">
                <a16:creationId xmlns:a16="http://schemas.microsoft.com/office/drawing/2014/main" id="{EDA654A5-EC83-486A-B5B0-65AA0F40585A}"/>
              </a:ext>
            </a:extLst>
          </p:cNvPr>
          <p:cNvSpPr/>
          <p:nvPr/>
        </p:nvSpPr>
        <p:spPr>
          <a:xfrm>
            <a:off x="7278189" y="5134843"/>
            <a:ext cx="2267996" cy="4642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Revenues by segment</a:t>
            </a:r>
          </a:p>
        </p:txBody>
      </p:sp>
    </p:spTree>
    <p:extLst>
      <p:ext uri="{BB962C8B-B14F-4D97-AF65-F5344CB8AC3E}">
        <p14:creationId xmlns:p14="http://schemas.microsoft.com/office/powerpoint/2010/main" val="373224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a:extLst>
              <a:ext uri="{FF2B5EF4-FFF2-40B4-BE49-F238E27FC236}">
                <a16:creationId xmlns:a16="http://schemas.microsoft.com/office/drawing/2014/main" id="{0CB912CD-4C4C-4451-8779-7A5D7FCC5A55}"/>
              </a:ext>
            </a:extLst>
          </p:cNvPr>
          <p:cNvGraphicFramePr>
            <a:graphicFrameLocks/>
          </p:cNvGraphicFramePr>
          <p:nvPr>
            <p:extLst>
              <p:ext uri="{D42A27DB-BD31-4B8C-83A1-F6EECF244321}">
                <p14:modId xmlns:p14="http://schemas.microsoft.com/office/powerpoint/2010/main" val="2505846765"/>
              </p:ext>
            </p:extLst>
          </p:nvPr>
        </p:nvGraphicFramePr>
        <p:xfrm>
          <a:off x="4108825" y="1823889"/>
          <a:ext cx="5527940" cy="3848773"/>
        </p:xfrm>
        <a:graphic>
          <a:graphicData uri="http://schemas.openxmlformats.org/drawingml/2006/chart">
            <c:chart xmlns:c="http://schemas.openxmlformats.org/drawingml/2006/chart" xmlns:r="http://schemas.openxmlformats.org/officeDocument/2006/relationships" r:id="rId3"/>
          </a:graphicData>
        </a:graphic>
      </p:graphicFrame>
      <p:sp>
        <p:nvSpPr>
          <p:cNvPr id="83" name="Rectangle 82"/>
          <p:cNvSpPr/>
          <p:nvPr/>
        </p:nvSpPr>
        <p:spPr>
          <a:xfrm>
            <a:off x="0" y="5955557"/>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5400" dirty="0"/>
          </a:p>
        </p:txBody>
      </p:sp>
      <p:grpSp>
        <p:nvGrpSpPr>
          <p:cNvPr id="7" name="Group 6"/>
          <p:cNvGrpSpPr/>
          <p:nvPr/>
        </p:nvGrpSpPr>
        <p:grpSpPr>
          <a:xfrm>
            <a:off x="10567030" y="2598798"/>
            <a:ext cx="1267260" cy="1985727"/>
            <a:chOff x="10467111" y="1708540"/>
            <a:chExt cx="1361094" cy="1851574"/>
          </a:xfrm>
        </p:grpSpPr>
        <p:sp>
          <p:nvSpPr>
            <p:cNvPr id="5" name="Up Arrow 4"/>
            <p:cNvSpPr/>
            <p:nvPr/>
          </p:nvSpPr>
          <p:spPr>
            <a:xfrm>
              <a:off x="10467111" y="1708540"/>
              <a:ext cx="1361094" cy="1851574"/>
            </a:xfrm>
            <a:prstGeom prst="upArrow">
              <a:avLst/>
            </a:prstGeom>
            <a:solidFill>
              <a:srgbClr val="3B61A6"/>
            </a:solidFill>
            <a:ln>
              <a:solidFill>
                <a:srgbClr val="3B6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0639876" y="2375015"/>
              <a:ext cx="1015565" cy="602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14</a:t>
              </a:r>
              <a:r>
                <a:rPr kumimoji="0" lang="en-US" sz="2000" b="1" i="0" u="none" strike="noStrike" kern="1200" cap="none" spc="0" normalizeH="0" baseline="0" noProof="0" dirty="0">
                  <a:ln>
                    <a:noFill/>
                  </a:ln>
                  <a:solidFill>
                    <a:prstClr val="white"/>
                  </a:solidFill>
                  <a:effectLst/>
                  <a:uLnTx/>
                  <a:uFillTx/>
                  <a:latin typeface="Calibri" panose="020F0502020204030204"/>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upside</a:t>
              </a:r>
              <a:endPar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p:cNvGrpSpPr/>
          <p:nvPr/>
        </p:nvGrpSpPr>
        <p:grpSpPr>
          <a:xfrm>
            <a:off x="125549" y="1549212"/>
            <a:ext cx="3875752" cy="2042450"/>
            <a:chOff x="222149" y="1838741"/>
            <a:chExt cx="3875752" cy="2042450"/>
          </a:xfrm>
        </p:grpSpPr>
        <p:sp>
          <p:nvSpPr>
            <p:cNvPr id="16" name="TextBox 15"/>
            <p:cNvSpPr txBox="1"/>
            <p:nvPr/>
          </p:nvSpPr>
          <p:spPr>
            <a:xfrm>
              <a:off x="862159" y="3265638"/>
              <a:ext cx="265526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D5265"/>
                  </a:solidFill>
                  <a:effectLst/>
                  <a:uLnTx/>
                  <a:uFillTx/>
                  <a:latin typeface="Calibri" panose="020F0502020204030204"/>
                  <a:ea typeface="+mn-ea"/>
                  <a:cs typeface="+mn-cs"/>
                </a:rPr>
                <a:t>Closing price: </a:t>
              </a:r>
              <a:r>
                <a:rPr kumimoji="0" lang="el-GR" sz="1700" b="0" i="0" u="none" strike="noStrike" kern="1200" cap="none" spc="0" normalizeH="0" baseline="0" noProof="0" dirty="0">
                  <a:ln>
                    <a:noFill/>
                  </a:ln>
                  <a:solidFill>
                    <a:srgbClr val="3D5265"/>
                  </a:solidFill>
                  <a:effectLst/>
                  <a:uLnTx/>
                  <a:uFillTx/>
                  <a:latin typeface="Calibri" panose="020F0502020204030204"/>
                  <a:ea typeface="+mn-ea"/>
                  <a:cs typeface="+mn-cs"/>
                </a:rPr>
                <a:t>€ </a:t>
              </a:r>
              <a:r>
                <a:rPr lang="en-US" sz="1700" dirty="0">
                  <a:solidFill>
                    <a:srgbClr val="3D5265"/>
                  </a:solidFill>
                  <a:latin typeface="Calibri" panose="020F0502020204030204"/>
                </a:rPr>
                <a:t>12.00</a:t>
              </a:r>
              <a:endParaRPr kumimoji="0" lang="el-GR" sz="1700" b="0" i="0" u="none" strike="noStrike" kern="1200" cap="none" spc="0" normalizeH="0" baseline="0" noProof="0" dirty="0">
                <a:ln>
                  <a:noFill/>
                </a:ln>
                <a:solidFill>
                  <a:srgbClr val="3D526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3D5265"/>
                  </a:solidFill>
                  <a:latin typeface="Calibri" panose="020F0502020204030204"/>
                </a:rPr>
                <a:t>April</a:t>
              </a:r>
              <a:r>
                <a:rPr kumimoji="0" lang="en-US" sz="1700" b="0" i="0" u="none" strike="noStrike" kern="1200" cap="none" spc="0" normalizeH="0" baseline="0" noProof="0" dirty="0">
                  <a:ln>
                    <a:noFill/>
                  </a:ln>
                  <a:solidFill>
                    <a:srgbClr val="3D5265"/>
                  </a:solidFill>
                  <a:effectLst/>
                  <a:uLnTx/>
                  <a:uFillTx/>
                  <a:latin typeface="Calibri" panose="020F0502020204030204"/>
                  <a:ea typeface="+mn-ea"/>
                  <a:cs typeface="+mn-cs"/>
                </a:rPr>
                <a:t> 1</a:t>
              </a:r>
              <a:r>
                <a:rPr kumimoji="0" lang="en-US" sz="1700" b="0" i="0" u="none" strike="noStrike" kern="1200" cap="none" spc="0" normalizeH="0" baseline="30000" noProof="0" dirty="0">
                  <a:ln>
                    <a:noFill/>
                  </a:ln>
                  <a:solidFill>
                    <a:srgbClr val="3D5265"/>
                  </a:solidFill>
                  <a:effectLst/>
                  <a:uLnTx/>
                  <a:uFillTx/>
                  <a:latin typeface="Calibri" panose="020F0502020204030204"/>
                  <a:ea typeface="+mn-ea"/>
                  <a:cs typeface="+mn-cs"/>
                </a:rPr>
                <a:t>st</a:t>
              </a:r>
              <a:r>
                <a:rPr kumimoji="0" lang="en-US" sz="1700" b="0" i="0" u="none" strike="noStrike" kern="1200" cap="none" spc="0" normalizeH="0" baseline="0" noProof="0" dirty="0">
                  <a:ln>
                    <a:noFill/>
                  </a:ln>
                  <a:solidFill>
                    <a:srgbClr val="3D5265"/>
                  </a:solidFill>
                  <a:effectLst/>
                  <a:uLnTx/>
                  <a:uFillTx/>
                  <a:latin typeface="Calibri" panose="020F0502020204030204"/>
                  <a:ea typeface="+mn-ea"/>
                  <a:cs typeface="+mn-cs"/>
                </a:rPr>
                <a:t> 2019</a:t>
              </a:r>
              <a:endParaRPr kumimoji="0" lang="el-GR" sz="1700" b="0" i="0" u="none" strike="noStrike" kern="1200" cap="none" spc="0" normalizeH="0" baseline="0" noProof="0" dirty="0">
                <a:ln>
                  <a:noFill/>
                </a:ln>
                <a:solidFill>
                  <a:srgbClr val="3D5265"/>
                </a:solidFill>
                <a:effectLst/>
                <a:uLnTx/>
                <a:uFillTx/>
                <a:latin typeface="Calibri" panose="020F0502020204030204"/>
                <a:ea typeface="+mn-ea"/>
                <a:cs typeface="+mn-cs"/>
              </a:endParaRPr>
            </a:p>
          </p:txBody>
        </p:sp>
        <p:grpSp>
          <p:nvGrpSpPr>
            <p:cNvPr id="53" name="Group 52"/>
            <p:cNvGrpSpPr/>
            <p:nvPr/>
          </p:nvGrpSpPr>
          <p:grpSpPr>
            <a:xfrm>
              <a:off x="222149" y="1838741"/>
              <a:ext cx="3875752" cy="1562540"/>
              <a:chOff x="222149" y="1838741"/>
              <a:chExt cx="3875752" cy="1562540"/>
            </a:xfrm>
          </p:grpSpPr>
          <p:sp>
            <p:nvSpPr>
              <p:cNvPr id="2" name="TextBox 1"/>
              <p:cNvSpPr txBox="1"/>
              <p:nvPr/>
            </p:nvSpPr>
            <p:spPr>
              <a:xfrm>
                <a:off x="222149" y="2785728"/>
                <a:ext cx="3875752" cy="61555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3D5265"/>
                    </a:solidFill>
                    <a:effectLst/>
                    <a:uLnTx/>
                    <a:uFillTx/>
                    <a:latin typeface="Calibri" panose="020F0502020204030204"/>
                    <a:ea typeface="+mn-ea"/>
                    <a:cs typeface="+mn-cs"/>
                  </a:rPr>
                  <a:t>Recommendation</a:t>
                </a:r>
              </a:p>
            </p:txBody>
          </p:sp>
          <p:sp>
            <p:nvSpPr>
              <p:cNvPr id="51" name="TextBox 50"/>
              <p:cNvSpPr txBox="1"/>
              <p:nvPr/>
            </p:nvSpPr>
            <p:spPr>
              <a:xfrm>
                <a:off x="1098025" y="1838741"/>
                <a:ext cx="2025581" cy="1015663"/>
              </a:xfrm>
              <a:prstGeom prst="rect">
                <a:avLst/>
              </a:prstGeom>
              <a:gradFill flip="none" rotWithShape="1">
                <a:gsLst>
                  <a:gs pos="0">
                    <a:srgbClr val="509E2F">
                      <a:shade val="30000"/>
                      <a:satMod val="115000"/>
                    </a:srgbClr>
                  </a:gs>
                  <a:gs pos="29000">
                    <a:srgbClr val="509E2F">
                      <a:shade val="67500"/>
                      <a:satMod val="115000"/>
                    </a:srgbClr>
                  </a:gs>
                  <a:gs pos="100000">
                    <a:srgbClr val="509E2F">
                      <a:shade val="100000"/>
                      <a:satMod val="115000"/>
                    </a:srgbClr>
                  </a:gs>
                </a:gsLst>
                <a:lin ang="16200000" scaled="1"/>
                <a:tileRect/>
              </a:gra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uLnTx/>
                    <a:uFillTx/>
                    <a:latin typeface="Calibri" panose="020F0502020204030204"/>
                    <a:ea typeface="+mn-ea"/>
                    <a:cs typeface="+mn-cs"/>
                  </a:rPr>
                  <a:t>BUY</a:t>
                </a:r>
                <a:endParaRPr kumimoji="0" lang="el-GR" sz="6000" b="0" i="0" u="none" strike="noStrike" kern="1200" cap="none" spc="0" normalizeH="0" baseline="0" noProof="0" dirty="0">
                  <a:ln w="0"/>
                  <a:solidFill>
                    <a:prstClr val="white"/>
                  </a:solidFill>
                  <a:effectLst/>
                  <a:uLnTx/>
                  <a:uFillTx/>
                  <a:latin typeface="Calibri" panose="020F0502020204030204"/>
                  <a:ea typeface="+mn-ea"/>
                  <a:cs typeface="+mn-cs"/>
                </a:endParaRPr>
              </a:p>
            </p:txBody>
          </p:sp>
        </p:grpSp>
      </p:grpSp>
      <p:grpSp>
        <p:nvGrpSpPr>
          <p:cNvPr id="40" name="Group 39"/>
          <p:cNvGrpSpPr/>
          <p:nvPr/>
        </p:nvGrpSpPr>
        <p:grpSpPr>
          <a:xfrm>
            <a:off x="0" y="0"/>
            <a:ext cx="12192000" cy="1440000"/>
            <a:chOff x="0" y="0"/>
            <a:chExt cx="12192000" cy="1440000"/>
          </a:xfrm>
        </p:grpSpPr>
        <p:sp>
          <p:nvSpPr>
            <p:cNvPr id="47" name="Rectangle 46"/>
            <p:cNvSpPr/>
            <p:nvPr/>
          </p:nvSpPr>
          <p:spPr>
            <a:xfrm>
              <a:off x="0" y="0"/>
              <a:ext cx="12192000" cy="144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421" y="14458"/>
              <a:ext cx="2825158" cy="1411084"/>
            </a:xfrm>
            <a:prstGeom prst="rect">
              <a:avLst/>
            </a:prstGeom>
          </p:spPr>
        </p:pic>
      </p:grpSp>
      <p:sp>
        <p:nvSpPr>
          <p:cNvPr id="14" name="TextBox 13"/>
          <p:cNvSpPr txBox="1"/>
          <p:nvPr/>
        </p:nvSpPr>
        <p:spPr>
          <a:xfrm>
            <a:off x="9564299" y="1967096"/>
            <a:ext cx="1047741" cy="4369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3D5265"/>
                </a:solidFill>
                <a:effectLst/>
                <a:uLnTx/>
                <a:uFillTx/>
                <a:latin typeface="Calibri" panose="020F0502020204030204"/>
                <a:ea typeface="+mn-ea"/>
                <a:cs typeface="+mn-cs"/>
              </a:rPr>
              <a:t>€ 13.68</a:t>
            </a:r>
          </a:p>
        </p:txBody>
      </p:sp>
      <p:cxnSp>
        <p:nvCxnSpPr>
          <p:cNvPr id="12" name="Straight Connector 11"/>
          <p:cNvCxnSpPr>
            <a:cxnSpLocks/>
          </p:cNvCxnSpPr>
          <p:nvPr/>
        </p:nvCxnSpPr>
        <p:spPr>
          <a:xfrm flipH="1">
            <a:off x="9381400" y="2381250"/>
            <a:ext cx="706770" cy="619224"/>
          </a:xfrm>
          <a:prstGeom prst="line">
            <a:avLst/>
          </a:prstGeom>
          <a:ln w="28575" cap="flat" cmpd="sng" algn="ctr">
            <a:solidFill>
              <a:srgbClr val="3B61A6"/>
            </a:solidFill>
            <a:prstDash val="sysDot"/>
            <a:round/>
            <a:headEnd type="oval" w="med" len="med"/>
            <a:tailEnd type="none" w="med" len="med"/>
          </a:ln>
        </p:spPr>
        <p:style>
          <a:lnRef idx="0">
            <a:scrgbClr r="0" g="0" b="0"/>
          </a:lnRef>
          <a:fillRef idx="0">
            <a:scrgbClr r="0" g="0" b="0"/>
          </a:fillRef>
          <a:effectRef idx="0">
            <a:scrgbClr r="0" g="0" b="0"/>
          </a:effectRef>
          <a:fontRef idx="minor">
            <a:schemeClr val="tx1"/>
          </a:fontRef>
        </p:style>
      </p:cxnSp>
      <p:sp>
        <p:nvSpPr>
          <p:cNvPr id="56" name="TextBox 55">
            <a:extLst>
              <a:ext uri="{FF2B5EF4-FFF2-40B4-BE49-F238E27FC236}">
                <a16:creationId xmlns:a16="http://schemas.microsoft.com/office/drawing/2014/main" id="{83C76385-B9F4-4167-8FEA-3E1EB099901C}"/>
              </a:ext>
            </a:extLst>
          </p:cNvPr>
          <p:cNvSpPr txBox="1"/>
          <p:nvPr/>
        </p:nvSpPr>
        <p:spPr>
          <a:xfrm rot="18438721">
            <a:off x="8961141" y="5200601"/>
            <a:ext cx="628081" cy="276999"/>
          </a:xfrm>
          <a:prstGeom prst="rect">
            <a:avLst/>
          </a:prstGeom>
          <a:noFill/>
        </p:spPr>
        <p:txBody>
          <a:bodyPr wrap="square" rtlCol="0">
            <a:spAutoFit/>
          </a:bodyPr>
          <a:lstStyle/>
          <a:p>
            <a:r>
              <a:rPr lang="en-US" sz="1200" b="1" dirty="0">
                <a:solidFill>
                  <a:srgbClr val="3D5265"/>
                </a:solidFill>
              </a:rPr>
              <a:t>Apr-19</a:t>
            </a:r>
            <a:endParaRPr lang="el-GR" sz="1200" b="1" dirty="0">
              <a:solidFill>
                <a:srgbClr val="3D5265"/>
              </a:solidFill>
            </a:endParaRPr>
          </a:p>
        </p:txBody>
      </p:sp>
      <p:grpSp>
        <p:nvGrpSpPr>
          <p:cNvPr id="49" name="Group 48"/>
          <p:cNvGrpSpPr/>
          <p:nvPr/>
        </p:nvGrpSpPr>
        <p:grpSpPr>
          <a:xfrm>
            <a:off x="3056660" y="5955557"/>
            <a:ext cx="9100765" cy="902443"/>
            <a:chOff x="3053450" y="-1237"/>
            <a:chExt cx="9136008" cy="902443"/>
          </a:xfrm>
        </p:grpSpPr>
        <p:grpSp>
          <p:nvGrpSpPr>
            <p:cNvPr id="50" name="Group 49"/>
            <p:cNvGrpSpPr/>
            <p:nvPr/>
          </p:nvGrpSpPr>
          <p:grpSpPr>
            <a:xfrm>
              <a:off x="3053450" y="-1237"/>
              <a:ext cx="9136008" cy="902443"/>
              <a:chOff x="3053450" y="-1237"/>
              <a:chExt cx="9136008" cy="902443"/>
            </a:xfrm>
          </p:grpSpPr>
          <p:grpSp>
            <p:nvGrpSpPr>
              <p:cNvPr id="57" name="Group 56"/>
              <p:cNvGrpSpPr/>
              <p:nvPr/>
            </p:nvGrpSpPr>
            <p:grpSpPr>
              <a:xfrm>
                <a:off x="3053450" y="1206"/>
                <a:ext cx="3049201" cy="897878"/>
                <a:chOff x="4797470" y="2495879"/>
                <a:chExt cx="3106054" cy="900000"/>
              </a:xfrm>
            </p:grpSpPr>
            <p:sp>
              <p:nvSpPr>
                <p:cNvPr id="66" name="Rectangle 65"/>
                <p:cNvSpPr/>
                <p:nvPr/>
              </p:nvSpPr>
              <p:spPr>
                <a:xfrm>
                  <a:off x="4797470"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7" name="Group 66"/>
                <p:cNvGrpSpPr/>
                <p:nvPr/>
              </p:nvGrpSpPr>
              <p:grpSpPr>
                <a:xfrm>
                  <a:off x="4883097" y="2598594"/>
                  <a:ext cx="3020427" cy="673341"/>
                  <a:chOff x="3283348" y="6067447"/>
                  <a:chExt cx="3036442" cy="673341"/>
                </a:xfrm>
              </p:grpSpPr>
              <p:pic>
                <p:nvPicPr>
                  <p:cNvPr id="68"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5572" b="11164"/>
                  <a:stretch/>
                </p:blipFill>
                <p:spPr>
                  <a:xfrm>
                    <a:off x="3283348" y="6067447"/>
                    <a:ext cx="906896" cy="664433"/>
                  </a:xfrm>
                  <a:prstGeom prst="rect">
                    <a:avLst/>
                  </a:prstGeom>
                </p:spPr>
              </p:pic>
              <p:sp>
                <p:nvSpPr>
                  <p:cNvPr id="69" name="Rectangle 68"/>
                  <p:cNvSpPr/>
                  <p:nvPr/>
                </p:nvSpPr>
                <p:spPr>
                  <a:xfrm>
                    <a:off x="4115223" y="6092929"/>
                    <a:ext cx="2204567" cy="647859"/>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58" name="Group 57"/>
              <p:cNvGrpSpPr/>
              <p:nvPr/>
            </p:nvGrpSpPr>
            <p:grpSpPr>
              <a:xfrm>
                <a:off x="6114891" y="1206"/>
                <a:ext cx="3049201" cy="900000"/>
                <a:chOff x="4837705" y="3395879"/>
                <a:chExt cx="3106054" cy="900000"/>
              </a:xfrm>
            </p:grpSpPr>
            <p:sp>
              <p:nvSpPr>
                <p:cNvPr id="62" name="Rectangle 61"/>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3" name="Group 62"/>
                <p:cNvGrpSpPr/>
                <p:nvPr/>
              </p:nvGrpSpPr>
              <p:grpSpPr>
                <a:xfrm>
                  <a:off x="5229683" y="3522713"/>
                  <a:ext cx="2714076" cy="646331"/>
                  <a:chOff x="6395515" y="6102673"/>
                  <a:chExt cx="2728467" cy="646331"/>
                </a:xfrm>
              </p:grpSpPr>
              <p:pic>
                <p:nvPicPr>
                  <p:cNvPr id="64" name="Picture 63"/>
                  <p:cNvPicPr preferRelativeResize="0">
                    <a:picLocks/>
                  </p:cNvPicPr>
                  <p:nvPr/>
                </p:nvPicPr>
                <p:blipFill rotWithShape="1">
                  <a:blip r:embed="rId7">
                    <a:extLst>
                      <a:ext uri="{28A0092B-C50C-407E-A947-70E740481C1C}">
                        <a14:useLocalDpi xmlns:a14="http://schemas.microsoft.com/office/drawing/2010/main" val="0"/>
                      </a:ext>
                    </a:extLst>
                  </a:blip>
                  <a:srcRect l="40956" t="39086" r="41205" b="38530"/>
                  <a:stretch/>
                </p:blipFill>
                <p:spPr>
                  <a:xfrm>
                    <a:off x="6395515" y="6118778"/>
                    <a:ext cx="722567" cy="612000"/>
                  </a:xfrm>
                  <a:prstGeom prst="rect">
                    <a:avLst/>
                  </a:prstGeom>
                </p:spPr>
              </p:pic>
              <p:sp>
                <p:nvSpPr>
                  <p:cNvPr id="65" name="Rectangle 64"/>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59" name="Group 58"/>
              <p:cNvGrpSpPr/>
              <p:nvPr/>
            </p:nvGrpSpPr>
            <p:grpSpPr>
              <a:xfrm>
                <a:off x="9140258" y="-1237"/>
                <a:ext cx="3049200" cy="900000"/>
                <a:chOff x="6111586" y="3723957"/>
                <a:chExt cx="3045600" cy="900000"/>
              </a:xfrm>
            </p:grpSpPr>
            <p:sp>
              <p:nvSpPr>
                <p:cNvPr id="60" name="Rectangle 59"/>
                <p:cNvSpPr/>
                <p:nvPr/>
              </p:nvSpPr>
              <p:spPr>
                <a:xfrm>
                  <a:off x="6111586" y="3723957"/>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Rectangle 60"/>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7588" y="64318"/>
              <a:ext cx="558932" cy="726612"/>
            </a:xfrm>
            <a:prstGeom prst="rect">
              <a:avLst/>
            </a:prstGeom>
          </p:spPr>
        </p:pic>
      </p:grpSp>
      <p:sp>
        <p:nvSpPr>
          <p:cNvPr id="79" name="Rectangle 78"/>
          <p:cNvSpPr/>
          <p:nvPr/>
        </p:nvSpPr>
        <p:spPr>
          <a:xfrm>
            <a:off x="0" y="5957354"/>
            <a:ext cx="3027274"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Rectangle 80"/>
          <p:cNvSpPr/>
          <p:nvPr/>
        </p:nvSpPr>
        <p:spPr>
          <a:xfrm>
            <a:off x="875876" y="6061252"/>
            <a:ext cx="2180602"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pic>
        <p:nvPicPr>
          <p:cNvPr id="82" name="Picture 81"/>
          <p:cNvPicPr>
            <a:picLocks noChangeAspect="1"/>
          </p:cNvPicPr>
          <p:nvPr/>
        </p:nvPicPr>
        <p:blipFill rotWithShape="1">
          <a:blip r:embed="rId9"/>
          <a:srcRect l="13487" t="9014" r="4668" b="6431"/>
          <a:stretch/>
        </p:blipFill>
        <p:spPr>
          <a:xfrm>
            <a:off x="125549" y="6037938"/>
            <a:ext cx="695622" cy="711063"/>
          </a:xfrm>
          <a:prstGeom prst="rect">
            <a:avLst/>
          </a:prstGeom>
        </p:spPr>
      </p:pic>
      <p:pic>
        <p:nvPicPr>
          <p:cNvPr id="90"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4365" t="33025" r="11357" b="13071"/>
          <a:stretch/>
        </p:blipFill>
        <p:spPr>
          <a:xfrm rot="16200000">
            <a:off x="217040" y="3957173"/>
            <a:ext cx="144000" cy="330789"/>
          </a:xfrm>
          <a:prstGeom prst="rect">
            <a:avLst/>
          </a:prstGeom>
        </p:spPr>
      </p:pic>
      <p:pic>
        <p:nvPicPr>
          <p:cNvPr id="91"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4365" t="33025" r="11357" b="13071"/>
          <a:stretch/>
        </p:blipFill>
        <p:spPr>
          <a:xfrm rot="16200000">
            <a:off x="210767" y="4656642"/>
            <a:ext cx="144000" cy="330789"/>
          </a:xfrm>
          <a:prstGeom prst="rect">
            <a:avLst/>
          </a:prstGeom>
        </p:spPr>
      </p:pic>
      <p:pic>
        <p:nvPicPr>
          <p:cNvPr id="92" name="Γραφικό 92" descr="USB">
            <a:extLst>
              <a:ext uri="{FF2B5EF4-FFF2-40B4-BE49-F238E27FC236}">
                <a16:creationId xmlns:a16="http://schemas.microsoft.com/office/drawing/2014/main" id="{AC8D26B4-C14F-466D-8E86-A2F28D11E2EE}"/>
              </a:ext>
            </a:extLst>
          </p:cNvPr>
          <p:cNvPicPr>
            <a:picLocks noChangeAspect="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4365" t="33025" r="11357" b="13071"/>
          <a:stretch/>
        </p:blipFill>
        <p:spPr>
          <a:xfrm rot="16200000">
            <a:off x="210766" y="5328693"/>
            <a:ext cx="144000" cy="330789"/>
          </a:xfrm>
          <a:prstGeom prst="rect">
            <a:avLst/>
          </a:prstGeom>
        </p:spPr>
      </p:pic>
      <p:sp>
        <p:nvSpPr>
          <p:cNvPr id="21" name="TextBox 20"/>
          <p:cNvSpPr txBox="1"/>
          <p:nvPr/>
        </p:nvSpPr>
        <p:spPr>
          <a:xfrm>
            <a:off x="491500" y="3830180"/>
            <a:ext cx="3538700" cy="584775"/>
          </a:xfrm>
          <a:prstGeom prst="rect">
            <a:avLst/>
          </a:prstGeom>
          <a:noFill/>
          <a:ln>
            <a:noFill/>
          </a:ln>
        </p:spPr>
        <p:txBody>
          <a:bodyPr wrap="square" rtlCol="0">
            <a:spAutoFit/>
          </a:bodyPr>
          <a:lstStyle/>
          <a:p>
            <a:r>
              <a:rPr lang="en-US" sz="1600" dirty="0">
                <a:solidFill>
                  <a:srgbClr val="3D5265"/>
                </a:solidFill>
              </a:rPr>
              <a:t>Positive reversal of revenues through dominance in the new Fiber technology</a:t>
            </a:r>
            <a:endParaRPr lang="el-GR" sz="1600" dirty="0">
              <a:solidFill>
                <a:srgbClr val="3D5265"/>
              </a:solidFill>
            </a:endParaRPr>
          </a:p>
        </p:txBody>
      </p:sp>
      <p:sp>
        <p:nvSpPr>
          <p:cNvPr id="93" name="TextBox 92"/>
          <p:cNvSpPr txBox="1"/>
          <p:nvPr/>
        </p:nvSpPr>
        <p:spPr>
          <a:xfrm>
            <a:off x="491500" y="4547489"/>
            <a:ext cx="3517423" cy="584775"/>
          </a:xfrm>
          <a:prstGeom prst="rect">
            <a:avLst/>
          </a:prstGeom>
          <a:noFill/>
          <a:ln>
            <a:noFill/>
          </a:ln>
        </p:spPr>
        <p:txBody>
          <a:bodyPr wrap="square" rtlCol="0">
            <a:spAutoFit/>
          </a:bodyPr>
          <a:lstStyle/>
          <a:p>
            <a:r>
              <a:rPr lang="en-US" sz="1600">
                <a:solidFill>
                  <a:srgbClr val="3D5265"/>
                </a:solidFill>
              </a:rPr>
              <a:t>Cost optimization and increased EBITDA margin</a:t>
            </a:r>
            <a:endParaRPr lang="el-GR" sz="1600" dirty="0">
              <a:solidFill>
                <a:srgbClr val="3D5265"/>
              </a:solidFill>
            </a:endParaRPr>
          </a:p>
        </p:txBody>
      </p:sp>
      <p:sp>
        <p:nvSpPr>
          <p:cNvPr id="94" name="TextBox 93"/>
          <p:cNvSpPr txBox="1"/>
          <p:nvPr/>
        </p:nvSpPr>
        <p:spPr>
          <a:xfrm>
            <a:off x="491500" y="5201700"/>
            <a:ext cx="3549221" cy="584775"/>
          </a:xfrm>
          <a:prstGeom prst="rect">
            <a:avLst/>
          </a:prstGeom>
          <a:noFill/>
          <a:ln>
            <a:noFill/>
          </a:ln>
        </p:spPr>
        <p:txBody>
          <a:bodyPr wrap="square" rtlCol="0">
            <a:spAutoFit/>
          </a:bodyPr>
          <a:lstStyle/>
          <a:p>
            <a:r>
              <a:rPr lang="en-US" sz="1600" dirty="0">
                <a:solidFill>
                  <a:srgbClr val="3D5265"/>
                </a:solidFill>
              </a:rPr>
              <a:t>High FCF generation </a:t>
            </a:r>
            <a:r>
              <a:rPr lang="en-US" sz="1600" b="1" dirty="0">
                <a:solidFill>
                  <a:srgbClr val="3D5265"/>
                </a:solidFill>
              </a:rPr>
              <a:t>(CAGR:20%)</a:t>
            </a:r>
            <a:r>
              <a:rPr lang="en-US" sz="1600" dirty="0">
                <a:solidFill>
                  <a:srgbClr val="3D5265"/>
                </a:solidFill>
              </a:rPr>
              <a:t> leads to higher payout to the shareholders</a:t>
            </a:r>
            <a:endParaRPr lang="el-GR" sz="1600" dirty="0">
              <a:solidFill>
                <a:srgbClr val="3D5265"/>
              </a:solidFill>
            </a:endParaRPr>
          </a:p>
        </p:txBody>
      </p:sp>
      <p:cxnSp>
        <p:nvCxnSpPr>
          <p:cNvPr id="24" name="Straight Connector 23"/>
          <p:cNvCxnSpPr/>
          <p:nvPr/>
        </p:nvCxnSpPr>
        <p:spPr>
          <a:xfrm>
            <a:off x="0" y="3638797"/>
            <a:ext cx="3851291" cy="0"/>
          </a:xfrm>
          <a:prstGeom prst="line">
            <a:avLst/>
          </a:prstGeom>
          <a:ln>
            <a:solidFill>
              <a:srgbClr val="3B61A6"/>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0930BAE-0058-4CD1-85B3-0F1C546F2A13}"/>
              </a:ext>
            </a:extLst>
          </p:cNvPr>
          <p:cNvGrpSpPr/>
          <p:nvPr/>
        </p:nvGrpSpPr>
        <p:grpSpPr>
          <a:xfrm>
            <a:off x="9389019" y="5022275"/>
            <a:ext cx="837650" cy="631840"/>
            <a:chOff x="9389019" y="5022275"/>
            <a:chExt cx="837650" cy="631840"/>
          </a:xfrm>
        </p:grpSpPr>
        <p:sp>
          <p:nvSpPr>
            <p:cNvPr id="11" name="TextBox 10"/>
            <p:cNvSpPr txBox="1"/>
            <p:nvPr/>
          </p:nvSpPr>
          <p:spPr>
            <a:xfrm rot="18469795">
              <a:off x="9772250" y="5199695"/>
              <a:ext cx="631840" cy="276999"/>
            </a:xfrm>
            <a:prstGeom prst="rect">
              <a:avLst/>
            </a:prstGeom>
            <a:noFill/>
          </p:spPr>
          <p:txBody>
            <a:bodyPr wrap="square" rtlCol="0">
              <a:spAutoFit/>
            </a:bodyPr>
            <a:lstStyle/>
            <a:p>
              <a:r>
                <a:rPr lang="en-US" sz="1200" b="1" dirty="0">
                  <a:solidFill>
                    <a:srgbClr val="3D5265"/>
                  </a:solidFill>
                </a:rPr>
                <a:t>Apr-20</a:t>
              </a:r>
              <a:endParaRPr lang="el-GR" sz="1200" b="1" dirty="0">
                <a:solidFill>
                  <a:srgbClr val="3D5265"/>
                </a:solidFill>
              </a:endParaRPr>
            </a:p>
          </p:txBody>
        </p:sp>
        <p:cxnSp>
          <p:nvCxnSpPr>
            <p:cNvPr id="37" name="Straight Connector 36"/>
            <p:cNvCxnSpPr/>
            <p:nvPr/>
          </p:nvCxnSpPr>
          <p:spPr>
            <a:xfrm>
              <a:off x="9389019" y="5043172"/>
              <a:ext cx="792000" cy="0"/>
            </a:xfrm>
            <a:prstGeom prst="line">
              <a:avLst/>
            </a:prstGeom>
            <a:ln w="9525" cap="flat" cmpd="sng" algn="ctr">
              <a:solidFill>
                <a:schemeClr val="accent3">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Straight Arrow Connector 3"/>
            <p:cNvCxnSpPr>
              <a:cxnSpLocks/>
            </p:cNvCxnSpPr>
            <p:nvPr/>
          </p:nvCxnSpPr>
          <p:spPr>
            <a:xfrm>
              <a:off x="9483607" y="5338194"/>
              <a:ext cx="410180" cy="0"/>
            </a:xfrm>
            <a:prstGeom prst="straightConnector1">
              <a:avLst/>
            </a:prstGeom>
            <a:ln w="28575">
              <a:solidFill>
                <a:srgbClr val="3B61A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37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21901" y="1410043"/>
            <a:ext cx="2067873" cy="1994608"/>
            <a:chOff x="8256531" y="860654"/>
            <a:chExt cx="2480042" cy="2385059"/>
          </a:xfrm>
        </p:grpSpPr>
        <p:grpSp>
          <p:nvGrpSpPr>
            <p:cNvPr id="53" name="Group 52"/>
            <p:cNvGrpSpPr/>
            <p:nvPr/>
          </p:nvGrpSpPr>
          <p:grpSpPr>
            <a:xfrm>
              <a:off x="8256531" y="860654"/>
              <a:ext cx="2480042" cy="2385059"/>
              <a:chOff x="1569417" y="1024715"/>
              <a:chExt cx="2569572" cy="2427251"/>
            </a:xfrm>
          </p:grpSpPr>
          <p:graphicFrame>
            <p:nvGraphicFramePr>
              <p:cNvPr id="21" name="Chart 20">
                <a:extLst>
                  <a:ext uri="{FF2B5EF4-FFF2-40B4-BE49-F238E27FC236}">
                    <a16:creationId xmlns:a16="http://schemas.microsoft.com/office/drawing/2014/main" id="{EF705E93-037F-4094-B6C0-9A00474529A0}"/>
                  </a:ext>
                </a:extLst>
              </p:cNvPr>
              <p:cNvGraphicFramePr/>
              <p:nvPr>
                <p:extLst>
                  <p:ext uri="{D42A27DB-BD31-4B8C-83A1-F6EECF244321}">
                    <p14:modId xmlns:p14="http://schemas.microsoft.com/office/powerpoint/2010/main" val="1466654170"/>
                  </p:ext>
                </p:extLst>
              </p:nvPr>
            </p:nvGraphicFramePr>
            <p:xfrm>
              <a:off x="1789483" y="1024715"/>
              <a:ext cx="2349506" cy="2427251"/>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911" y="2827083"/>
                <a:ext cx="347145" cy="348318"/>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417" y="1318759"/>
                <a:ext cx="594728" cy="152302"/>
              </a:xfrm>
              <a:prstGeom prst="rect">
                <a:avLst/>
              </a:prstGeom>
            </p:spPr>
          </p:pic>
        </p:grpSp>
        <p:pic>
          <p:nvPicPr>
            <p:cNvPr id="5" name="Picture 4"/>
            <p:cNvPicPr>
              <a:picLocks noChangeAspect="1"/>
            </p:cNvPicPr>
            <p:nvPr/>
          </p:nvPicPr>
          <p:blipFill>
            <a:blip r:embed="rId6"/>
            <a:stretch>
              <a:fillRect/>
            </a:stretch>
          </p:blipFill>
          <p:spPr>
            <a:xfrm>
              <a:off x="9445217" y="1883847"/>
              <a:ext cx="426756" cy="518205"/>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65367">
            <a:off x="81791" y="156500"/>
            <a:ext cx="620321" cy="620321"/>
          </a:xfrm>
          <a:prstGeom prst="rect">
            <a:avLst/>
          </a:prstGeom>
        </p:spPr>
      </p:pic>
      <p:grpSp>
        <p:nvGrpSpPr>
          <p:cNvPr id="2" name="Group 1"/>
          <p:cNvGrpSpPr/>
          <p:nvPr/>
        </p:nvGrpSpPr>
        <p:grpSpPr>
          <a:xfrm>
            <a:off x="3210543" y="3667262"/>
            <a:ext cx="3981946" cy="1569809"/>
            <a:chOff x="3257811" y="3809747"/>
            <a:chExt cx="3981946" cy="1569809"/>
          </a:xfrm>
        </p:grpSpPr>
        <p:grpSp>
          <p:nvGrpSpPr>
            <p:cNvPr id="44" name="Group 43"/>
            <p:cNvGrpSpPr/>
            <p:nvPr/>
          </p:nvGrpSpPr>
          <p:grpSpPr>
            <a:xfrm>
              <a:off x="3258524" y="3809747"/>
              <a:ext cx="3981233" cy="711366"/>
              <a:chOff x="7331088" y="1532969"/>
              <a:chExt cx="3981233" cy="711366"/>
            </a:xfrm>
          </p:grpSpPr>
          <p:pic>
            <p:nvPicPr>
              <p:cNvPr id="34" name="Picture 33"/>
              <p:cNvPicPr>
                <a:picLocks noChangeAspect="1"/>
              </p:cNvPicPr>
              <p:nvPr/>
            </p:nvPicPr>
            <p:blipFill>
              <a:blip r:embed="rId8"/>
              <a:stretch>
                <a:fillRect/>
              </a:stretch>
            </p:blipFill>
            <p:spPr>
              <a:xfrm>
                <a:off x="7331088" y="1532969"/>
                <a:ext cx="812990" cy="711366"/>
              </a:xfrm>
              <a:prstGeom prst="rect">
                <a:avLst/>
              </a:prstGeom>
            </p:spPr>
          </p:pic>
          <p:cxnSp>
            <p:nvCxnSpPr>
              <p:cNvPr id="36" name="Straight Connector 35">
                <a:extLst>
                  <a:ext uri="{FF2B5EF4-FFF2-40B4-BE49-F238E27FC236}">
                    <a16:creationId xmlns:a16="http://schemas.microsoft.com/office/drawing/2014/main" id="{6B48CC37-FCC4-49B1-88F4-D8BCFC98D51F}"/>
                  </a:ext>
                </a:extLst>
              </p:cNvPr>
              <p:cNvCxnSpPr>
                <a:cxnSpLocks/>
              </p:cNvCxnSpPr>
              <p:nvPr/>
            </p:nvCxnSpPr>
            <p:spPr>
              <a:xfrm>
                <a:off x="8100087" y="1970617"/>
                <a:ext cx="2376000" cy="0"/>
              </a:xfrm>
              <a:prstGeom prst="line">
                <a:avLst/>
              </a:prstGeom>
              <a:ln>
                <a:solidFill>
                  <a:srgbClr val="3D5265"/>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37" name="Rectangle: Rounded Corners 18">
                <a:extLst>
                  <a:ext uri="{FF2B5EF4-FFF2-40B4-BE49-F238E27FC236}">
                    <a16:creationId xmlns:a16="http://schemas.microsoft.com/office/drawing/2014/main" id="{8DFFE843-7286-472D-A89E-84286846DE82}"/>
                  </a:ext>
                </a:extLst>
              </p:cNvPr>
              <p:cNvSpPr/>
              <p:nvPr/>
            </p:nvSpPr>
            <p:spPr>
              <a:xfrm>
                <a:off x="10528763" y="1659126"/>
                <a:ext cx="783558" cy="583878"/>
              </a:xfrm>
              <a:prstGeom prst="roundRect">
                <a:avLst/>
              </a:prstGeom>
              <a:solidFill>
                <a:schemeClr val="bg1"/>
              </a:solidFill>
              <a:ln>
                <a:solidFill>
                  <a:srgbClr val="3D526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3D5265"/>
                    </a:solidFill>
                  </a:rPr>
                  <a:t>45%</a:t>
                </a:r>
                <a:endParaRPr lang="el-GR" dirty="0">
                  <a:solidFill>
                    <a:srgbClr val="3D5265"/>
                  </a:solidFill>
                </a:endParaRPr>
              </a:p>
            </p:txBody>
          </p:sp>
          <p:sp>
            <p:nvSpPr>
              <p:cNvPr id="38" name="TextBox 37">
                <a:extLst>
                  <a:ext uri="{FF2B5EF4-FFF2-40B4-BE49-F238E27FC236}">
                    <a16:creationId xmlns:a16="http://schemas.microsoft.com/office/drawing/2014/main" id="{C988F21C-70A7-49D2-89F6-54C523867B15}"/>
                  </a:ext>
                </a:extLst>
              </p:cNvPr>
              <p:cNvSpPr txBox="1"/>
              <p:nvPr/>
            </p:nvSpPr>
            <p:spPr>
              <a:xfrm>
                <a:off x="8647944" y="1639728"/>
                <a:ext cx="2620429" cy="307777"/>
              </a:xfrm>
              <a:prstGeom prst="rect">
                <a:avLst/>
              </a:prstGeom>
              <a:noFill/>
            </p:spPr>
            <p:txBody>
              <a:bodyPr wrap="square" rtlCol="0">
                <a:spAutoFit/>
              </a:bodyPr>
              <a:lstStyle/>
              <a:p>
                <a:r>
                  <a:rPr lang="en-US" sz="1400" dirty="0">
                    <a:solidFill>
                      <a:srgbClr val="3D5265"/>
                    </a:solidFill>
                  </a:rPr>
                  <a:t>OTE voice users</a:t>
                </a:r>
                <a:endParaRPr lang="el-GR" sz="1400" dirty="0">
                  <a:solidFill>
                    <a:srgbClr val="3D5265"/>
                  </a:solidFill>
                </a:endParaRPr>
              </a:p>
            </p:txBody>
          </p:sp>
        </p:grpSp>
        <p:grpSp>
          <p:nvGrpSpPr>
            <p:cNvPr id="43" name="Group 42"/>
            <p:cNvGrpSpPr/>
            <p:nvPr/>
          </p:nvGrpSpPr>
          <p:grpSpPr>
            <a:xfrm>
              <a:off x="3257811" y="4765079"/>
              <a:ext cx="3981946" cy="614477"/>
              <a:chOff x="7289958" y="3462736"/>
              <a:chExt cx="3981946" cy="614477"/>
            </a:xfrm>
          </p:grpSpPr>
          <p:pic>
            <p:nvPicPr>
              <p:cNvPr id="35" name="Picture 34"/>
              <p:cNvPicPr>
                <a:picLocks noChangeAspect="1"/>
              </p:cNvPicPr>
              <p:nvPr/>
            </p:nvPicPr>
            <p:blipFill>
              <a:blip r:embed="rId9"/>
              <a:stretch>
                <a:fillRect/>
              </a:stretch>
            </p:blipFill>
            <p:spPr>
              <a:xfrm>
                <a:off x="7289958" y="3462736"/>
                <a:ext cx="696023" cy="593201"/>
              </a:xfrm>
              <a:prstGeom prst="rect">
                <a:avLst/>
              </a:prstGeom>
            </p:spPr>
          </p:pic>
          <p:sp>
            <p:nvSpPr>
              <p:cNvPr id="39" name="Rectangle: Rounded Corners 26">
                <a:extLst>
                  <a:ext uri="{FF2B5EF4-FFF2-40B4-BE49-F238E27FC236}">
                    <a16:creationId xmlns:a16="http://schemas.microsoft.com/office/drawing/2014/main" id="{4E409283-1021-407C-B89C-62F320968D24}"/>
                  </a:ext>
                </a:extLst>
              </p:cNvPr>
              <p:cNvSpPr/>
              <p:nvPr/>
            </p:nvSpPr>
            <p:spPr>
              <a:xfrm>
                <a:off x="10488346" y="3494112"/>
                <a:ext cx="783558" cy="583101"/>
              </a:xfrm>
              <a:prstGeom prst="roundRect">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D5265"/>
                    </a:solidFill>
                  </a:rPr>
                  <a:t>23%</a:t>
                </a:r>
                <a:endParaRPr lang="el-GR" dirty="0">
                  <a:solidFill>
                    <a:srgbClr val="3D5265"/>
                  </a:solidFill>
                </a:endParaRPr>
              </a:p>
            </p:txBody>
          </p:sp>
          <p:sp>
            <p:nvSpPr>
              <p:cNvPr id="40" name="TextBox 39">
                <a:extLst>
                  <a:ext uri="{FF2B5EF4-FFF2-40B4-BE49-F238E27FC236}">
                    <a16:creationId xmlns:a16="http://schemas.microsoft.com/office/drawing/2014/main" id="{08BFC1BB-6C50-47DE-B45A-DA0157AFBBE6}"/>
                  </a:ext>
                </a:extLst>
              </p:cNvPr>
              <p:cNvSpPr txBox="1"/>
              <p:nvPr/>
            </p:nvSpPr>
            <p:spPr>
              <a:xfrm>
                <a:off x="8385673" y="3515012"/>
                <a:ext cx="2323328" cy="307777"/>
              </a:xfrm>
              <a:prstGeom prst="rect">
                <a:avLst/>
              </a:prstGeom>
              <a:noFill/>
            </p:spPr>
            <p:txBody>
              <a:bodyPr wrap="square" rtlCol="0">
                <a:spAutoFit/>
              </a:bodyPr>
              <a:lstStyle/>
              <a:p>
                <a:r>
                  <a:rPr lang="en-US" sz="1400" dirty="0">
                    <a:solidFill>
                      <a:srgbClr val="3D5265"/>
                    </a:solidFill>
                  </a:rPr>
                  <a:t>OTE broadband users</a:t>
                </a:r>
                <a:endParaRPr lang="el-GR" sz="1400" dirty="0">
                  <a:solidFill>
                    <a:srgbClr val="3D5265"/>
                  </a:solidFill>
                </a:endParaRPr>
              </a:p>
            </p:txBody>
          </p:sp>
          <p:cxnSp>
            <p:nvCxnSpPr>
              <p:cNvPr id="41" name="Straight Connector 40">
                <a:extLst>
                  <a:ext uri="{FF2B5EF4-FFF2-40B4-BE49-F238E27FC236}">
                    <a16:creationId xmlns:a16="http://schemas.microsoft.com/office/drawing/2014/main" id="{9CBC9782-B4EA-4478-9BC7-A7296A1AAA79}"/>
                  </a:ext>
                </a:extLst>
              </p:cNvPr>
              <p:cNvCxnSpPr>
                <a:cxnSpLocks/>
              </p:cNvCxnSpPr>
              <p:nvPr/>
            </p:nvCxnSpPr>
            <p:spPr>
              <a:xfrm>
                <a:off x="8059670" y="3822789"/>
                <a:ext cx="2376000" cy="0"/>
              </a:xfrm>
              <a:prstGeom prst="line">
                <a:avLst/>
              </a:prstGeom>
              <a:ln>
                <a:solidFill>
                  <a:srgbClr val="3D5265"/>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grpSp>
      </p:grpSp>
      <p:sp>
        <p:nvSpPr>
          <p:cNvPr id="42" name="TextBox 41">
            <a:extLst>
              <a:ext uri="{FF2B5EF4-FFF2-40B4-BE49-F238E27FC236}">
                <a16:creationId xmlns:a16="http://schemas.microsoft.com/office/drawing/2014/main" id="{59D7C15A-AD94-48E1-AB6F-BAF8F551A9D0}"/>
              </a:ext>
            </a:extLst>
          </p:cNvPr>
          <p:cNvSpPr txBox="1"/>
          <p:nvPr/>
        </p:nvSpPr>
        <p:spPr>
          <a:xfrm>
            <a:off x="955017" y="1993253"/>
            <a:ext cx="1217064" cy="523220"/>
          </a:xfrm>
          <a:prstGeom prst="rect">
            <a:avLst/>
          </a:prstGeom>
          <a:noFill/>
        </p:spPr>
        <p:txBody>
          <a:bodyPr wrap="none" rtlCol="0">
            <a:spAutoFit/>
          </a:bodyPr>
          <a:lstStyle/>
          <a:p>
            <a:r>
              <a:rPr lang="en-US" sz="2800" dirty="0">
                <a:solidFill>
                  <a:srgbClr val="3D5265"/>
                </a:solidFill>
              </a:rPr>
              <a:t>Greece</a:t>
            </a:r>
            <a:endParaRPr lang="el-GR" sz="2800" dirty="0">
              <a:solidFill>
                <a:srgbClr val="3D5265"/>
              </a:solidFill>
            </a:endParaRPr>
          </a:p>
        </p:txBody>
      </p:sp>
      <p:sp>
        <p:nvSpPr>
          <p:cNvPr id="51" name="TextBox 50">
            <a:extLst>
              <a:ext uri="{FF2B5EF4-FFF2-40B4-BE49-F238E27FC236}">
                <a16:creationId xmlns:a16="http://schemas.microsoft.com/office/drawing/2014/main" id="{59D7C15A-AD94-48E1-AB6F-BAF8F551A9D0}"/>
              </a:ext>
            </a:extLst>
          </p:cNvPr>
          <p:cNvSpPr txBox="1"/>
          <p:nvPr/>
        </p:nvSpPr>
        <p:spPr>
          <a:xfrm>
            <a:off x="955017" y="4190556"/>
            <a:ext cx="1462901" cy="523220"/>
          </a:xfrm>
          <a:prstGeom prst="rect">
            <a:avLst/>
          </a:prstGeom>
          <a:noFill/>
        </p:spPr>
        <p:txBody>
          <a:bodyPr wrap="none" rtlCol="0">
            <a:spAutoFit/>
          </a:bodyPr>
          <a:lstStyle/>
          <a:p>
            <a:r>
              <a:rPr lang="en-US" sz="2800" dirty="0">
                <a:solidFill>
                  <a:srgbClr val="3D5265"/>
                </a:solidFill>
              </a:rPr>
              <a:t>Romania</a:t>
            </a:r>
            <a:endParaRPr lang="el-GR" sz="2800" dirty="0">
              <a:solidFill>
                <a:srgbClr val="3D5265"/>
              </a:solidFill>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65367">
            <a:off x="196090" y="156500"/>
            <a:ext cx="620321" cy="620321"/>
          </a:xfrm>
          <a:prstGeom prst="rect">
            <a:avLst/>
          </a:prstGeom>
        </p:spPr>
      </p:pic>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Market shares </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grpSp>
        <p:nvGrpSpPr>
          <p:cNvPr id="14" name="Group 13"/>
          <p:cNvGrpSpPr/>
          <p:nvPr/>
        </p:nvGrpSpPr>
        <p:grpSpPr>
          <a:xfrm>
            <a:off x="7877221" y="3190952"/>
            <a:ext cx="3399906" cy="2553349"/>
            <a:chOff x="7537450" y="2881859"/>
            <a:chExt cx="4006993" cy="3140616"/>
          </a:xfrm>
        </p:grpSpPr>
        <p:grpSp>
          <p:nvGrpSpPr>
            <p:cNvPr id="45" name="Group 44">
              <a:extLst>
                <a:ext uri="{FF2B5EF4-FFF2-40B4-BE49-F238E27FC236}">
                  <a16:creationId xmlns:a16="http://schemas.microsoft.com/office/drawing/2014/main" id="{EFEA29A0-3E0C-4A5B-A35E-B5AC32B0DB64}"/>
                </a:ext>
              </a:extLst>
            </p:cNvPr>
            <p:cNvGrpSpPr/>
            <p:nvPr/>
          </p:nvGrpSpPr>
          <p:grpSpPr>
            <a:xfrm>
              <a:off x="7537450" y="2881859"/>
              <a:ext cx="4006993" cy="3140616"/>
              <a:chOff x="6255945" y="1141932"/>
              <a:chExt cx="5640310" cy="4405330"/>
            </a:xfrm>
          </p:grpSpPr>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22969" y="1729079"/>
                <a:ext cx="880490" cy="622198"/>
              </a:xfrm>
              <a:prstGeom prst="rect">
                <a:avLst/>
              </a:prstGeom>
            </p:spPr>
          </p:pic>
          <p:graphicFrame>
            <p:nvGraphicFramePr>
              <p:cNvPr id="46" name="Chart 45">
                <a:extLst>
                  <a:ext uri="{FF2B5EF4-FFF2-40B4-BE49-F238E27FC236}">
                    <a16:creationId xmlns:a16="http://schemas.microsoft.com/office/drawing/2014/main" id="{D5162DD8-EFF6-4E5A-A5FE-A949BC1C1FEC}"/>
                  </a:ext>
                </a:extLst>
              </p:cNvPr>
              <p:cNvGraphicFramePr/>
              <p:nvPr>
                <p:extLst/>
              </p:nvPr>
            </p:nvGraphicFramePr>
            <p:xfrm>
              <a:off x="6255945" y="1141932"/>
              <a:ext cx="5640310" cy="4405330"/>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094" y="4705969"/>
                <a:ext cx="482848" cy="484055"/>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5432" y="4016230"/>
                <a:ext cx="505158" cy="506866"/>
              </a:xfrm>
              <a:prstGeom prst="rect">
                <a:avLst/>
              </a:prstGeom>
            </p:spPr>
          </p:pic>
        </p:grpSp>
        <p:pic>
          <p:nvPicPr>
            <p:cNvPr id="7" name="Picture 6"/>
            <p:cNvPicPr>
              <a:picLocks noChangeAspect="1"/>
            </p:cNvPicPr>
            <p:nvPr/>
          </p:nvPicPr>
          <p:blipFill>
            <a:blip r:embed="rId6"/>
            <a:stretch>
              <a:fillRect/>
            </a:stretch>
          </p:blipFill>
          <p:spPr>
            <a:xfrm>
              <a:off x="9445217" y="4455948"/>
              <a:ext cx="426757" cy="518205"/>
            </a:xfrm>
            <a:prstGeom prst="rect">
              <a:avLst/>
            </a:prstGeom>
          </p:spPr>
        </p:pic>
      </p:grpSp>
      <p:pic>
        <p:nvPicPr>
          <p:cNvPr id="8" name="Picture 7"/>
          <p:cNvPicPr>
            <a:picLocks noChangeAspect="1"/>
          </p:cNvPicPr>
          <p:nvPr/>
        </p:nvPicPr>
        <p:blipFill>
          <a:blip r:embed="rId14"/>
          <a:stretch>
            <a:fillRect/>
          </a:stretch>
        </p:blipFill>
        <p:spPr>
          <a:xfrm>
            <a:off x="343069" y="1965278"/>
            <a:ext cx="579170" cy="579170"/>
          </a:xfrm>
          <a:prstGeom prst="rect">
            <a:avLst/>
          </a:prstGeom>
        </p:spPr>
      </p:pic>
      <p:pic>
        <p:nvPicPr>
          <p:cNvPr id="11" name="Picture 10"/>
          <p:cNvPicPr>
            <a:picLocks noChangeAspect="1"/>
          </p:cNvPicPr>
          <p:nvPr/>
        </p:nvPicPr>
        <p:blipFill>
          <a:blip r:embed="rId15"/>
          <a:stretch>
            <a:fillRect/>
          </a:stretch>
        </p:blipFill>
        <p:spPr>
          <a:xfrm>
            <a:off x="343069" y="4168678"/>
            <a:ext cx="573074" cy="566977"/>
          </a:xfrm>
          <a:prstGeom prst="rect">
            <a:avLst/>
          </a:prstGeom>
        </p:spPr>
      </p:pic>
      <p:sp>
        <p:nvSpPr>
          <p:cNvPr id="58" name="TextBox 57"/>
          <p:cNvSpPr txBox="1"/>
          <p:nvPr/>
        </p:nvSpPr>
        <p:spPr>
          <a:xfrm>
            <a:off x="8914" y="5596440"/>
            <a:ext cx="2553878" cy="338554"/>
          </a:xfrm>
          <a:prstGeom prst="rect">
            <a:avLst/>
          </a:prstGeom>
          <a:noFill/>
        </p:spPr>
        <p:txBody>
          <a:bodyPr wrap="square" rtlCol="0">
            <a:spAutoFit/>
          </a:bodyPr>
          <a:lstStyle/>
          <a:p>
            <a:r>
              <a:rPr lang="en-US" sz="1600" i="1" dirty="0">
                <a:solidFill>
                  <a:srgbClr val="3D5265"/>
                </a:solidFill>
              </a:rPr>
              <a:t>Source: Companies’ Data</a:t>
            </a:r>
            <a:endParaRPr lang="el-GR" sz="1600" i="1" dirty="0">
              <a:solidFill>
                <a:srgbClr val="3D5265"/>
              </a:solidFill>
            </a:endParaRPr>
          </a:p>
        </p:txBody>
      </p:sp>
      <p:grpSp>
        <p:nvGrpSpPr>
          <p:cNvPr id="71" name="Group 70"/>
          <p:cNvGrpSpPr/>
          <p:nvPr/>
        </p:nvGrpSpPr>
        <p:grpSpPr>
          <a:xfrm>
            <a:off x="375" y="5958000"/>
            <a:ext cx="12191625" cy="900000"/>
            <a:chOff x="-14671" y="1206"/>
            <a:chExt cx="12238837" cy="900000"/>
          </a:xfrm>
        </p:grpSpPr>
        <p:grpSp>
          <p:nvGrpSpPr>
            <p:cNvPr id="72" name="Group 71"/>
            <p:cNvGrpSpPr/>
            <p:nvPr/>
          </p:nvGrpSpPr>
          <p:grpSpPr>
            <a:xfrm>
              <a:off x="-14671" y="1206"/>
              <a:ext cx="12238837" cy="900000"/>
              <a:chOff x="-14671" y="1206"/>
              <a:chExt cx="12238837" cy="900000"/>
            </a:xfrm>
          </p:grpSpPr>
          <p:grpSp>
            <p:nvGrpSpPr>
              <p:cNvPr id="74" name="Group 73"/>
              <p:cNvGrpSpPr/>
              <p:nvPr/>
            </p:nvGrpSpPr>
            <p:grpSpPr>
              <a:xfrm>
                <a:off x="-14671" y="1206"/>
                <a:ext cx="3064667" cy="900000"/>
                <a:chOff x="962759" y="3326940"/>
                <a:chExt cx="3064667" cy="900000"/>
              </a:xfrm>
            </p:grpSpPr>
            <p:grpSp>
              <p:nvGrpSpPr>
                <p:cNvPr id="88" name="Group 87"/>
                <p:cNvGrpSpPr/>
                <p:nvPr/>
              </p:nvGrpSpPr>
              <p:grpSpPr>
                <a:xfrm>
                  <a:off x="962759" y="3326940"/>
                  <a:ext cx="3048000" cy="900000"/>
                  <a:chOff x="-12821" y="4727040"/>
                  <a:chExt cx="3029537" cy="900000"/>
                </a:xfrm>
              </p:grpSpPr>
              <p:sp>
                <p:nvSpPr>
                  <p:cNvPr id="90" name="Rectangle 89"/>
                  <p:cNvSpPr/>
                  <p:nvPr/>
                </p:nvSpPr>
                <p:spPr>
                  <a:xfrm>
                    <a:off x="-12821" y="4727040"/>
                    <a:ext cx="3029537"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1" name="Picture 9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8727" y="4795979"/>
                    <a:ext cx="694180" cy="704263"/>
                  </a:xfrm>
                  <a:prstGeom prst="rect">
                    <a:avLst/>
                  </a:prstGeom>
                </p:spPr>
              </p:pic>
            </p:grpSp>
            <p:sp>
              <p:nvSpPr>
                <p:cNvPr id="89" name="Rectangle 88"/>
                <p:cNvSpPr/>
                <p:nvPr/>
              </p:nvSpPr>
              <p:spPr>
                <a:xfrm>
                  <a:off x="1875211" y="3455840"/>
                  <a:ext cx="2152215"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grpSp>
          <p:grpSp>
            <p:nvGrpSpPr>
              <p:cNvPr id="75" name="Group 74"/>
              <p:cNvGrpSpPr/>
              <p:nvPr/>
            </p:nvGrpSpPr>
            <p:grpSpPr>
              <a:xfrm>
                <a:off x="3053450" y="1206"/>
                <a:ext cx="3049201" cy="897878"/>
                <a:chOff x="4797470" y="2495879"/>
                <a:chExt cx="3106054" cy="900000"/>
              </a:xfrm>
            </p:grpSpPr>
            <p:sp>
              <p:nvSpPr>
                <p:cNvPr id="84" name="Rectangle 83"/>
                <p:cNvSpPr/>
                <p:nvPr/>
              </p:nvSpPr>
              <p:spPr>
                <a:xfrm>
                  <a:off x="4797470"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5" name="Group 84"/>
                <p:cNvGrpSpPr/>
                <p:nvPr/>
              </p:nvGrpSpPr>
              <p:grpSpPr>
                <a:xfrm>
                  <a:off x="4883097" y="2598594"/>
                  <a:ext cx="3020427" cy="673341"/>
                  <a:chOff x="3283348" y="6067447"/>
                  <a:chExt cx="3036442" cy="673341"/>
                </a:xfrm>
              </p:grpSpPr>
              <p:pic>
                <p:nvPicPr>
                  <p:cNvPr id="86"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t="15572" b="11164"/>
                  <a:stretch/>
                </p:blipFill>
                <p:spPr>
                  <a:xfrm>
                    <a:off x="3283348" y="6067447"/>
                    <a:ext cx="906896" cy="664433"/>
                  </a:xfrm>
                  <a:prstGeom prst="rect">
                    <a:avLst/>
                  </a:prstGeom>
                </p:spPr>
              </p:pic>
              <p:sp>
                <p:nvSpPr>
                  <p:cNvPr id="87" name="Rectangle 86"/>
                  <p:cNvSpPr/>
                  <p:nvPr/>
                </p:nvSpPr>
                <p:spPr>
                  <a:xfrm>
                    <a:off x="4115223" y="6092929"/>
                    <a:ext cx="2204567" cy="647859"/>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76" name="Group 75"/>
              <p:cNvGrpSpPr/>
              <p:nvPr/>
            </p:nvGrpSpPr>
            <p:grpSpPr>
              <a:xfrm>
                <a:off x="6114891" y="1206"/>
                <a:ext cx="3049201" cy="900000"/>
                <a:chOff x="4837705" y="3395879"/>
                <a:chExt cx="3106054" cy="900000"/>
              </a:xfrm>
            </p:grpSpPr>
            <p:sp>
              <p:nvSpPr>
                <p:cNvPr id="80" name="Rectangle 79"/>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1" name="Group 80"/>
                <p:cNvGrpSpPr/>
                <p:nvPr/>
              </p:nvGrpSpPr>
              <p:grpSpPr>
                <a:xfrm>
                  <a:off x="5229683" y="3522713"/>
                  <a:ext cx="2714076" cy="646331"/>
                  <a:chOff x="6395515" y="6102673"/>
                  <a:chExt cx="2728467" cy="646331"/>
                </a:xfrm>
              </p:grpSpPr>
              <p:pic>
                <p:nvPicPr>
                  <p:cNvPr id="82" name="Picture 81"/>
                  <p:cNvPicPr preferRelativeResize="0">
                    <a:picLocks/>
                  </p:cNvPicPr>
                  <p:nvPr/>
                </p:nvPicPr>
                <p:blipFill rotWithShape="1">
                  <a:blip r:embed="rId19">
                    <a:extLst>
                      <a:ext uri="{28A0092B-C50C-407E-A947-70E740481C1C}">
                        <a14:useLocalDpi xmlns:a14="http://schemas.microsoft.com/office/drawing/2010/main" val="0"/>
                      </a:ext>
                    </a:extLst>
                  </a:blip>
                  <a:srcRect l="40956" t="39086" r="41205" b="38530"/>
                  <a:stretch/>
                </p:blipFill>
                <p:spPr>
                  <a:xfrm>
                    <a:off x="6395515" y="6118778"/>
                    <a:ext cx="722567" cy="612000"/>
                  </a:xfrm>
                  <a:prstGeom prst="rect">
                    <a:avLst/>
                  </a:prstGeom>
                </p:spPr>
              </p:pic>
              <p:sp>
                <p:nvSpPr>
                  <p:cNvPr id="83" name="Rectangle 82"/>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77" name="Group 76"/>
              <p:cNvGrpSpPr/>
              <p:nvPr/>
            </p:nvGrpSpPr>
            <p:grpSpPr>
              <a:xfrm>
                <a:off x="9174966" y="1206"/>
                <a:ext cx="3049200" cy="900000"/>
                <a:chOff x="6146253" y="3726400"/>
                <a:chExt cx="3045600" cy="900000"/>
              </a:xfrm>
            </p:grpSpPr>
            <p:sp>
              <p:nvSpPr>
                <p:cNvPr id="78" name="Rectangle 77"/>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9" name="Rectangle 78"/>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73" name="Picture 7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37588" y="64318"/>
              <a:ext cx="558932" cy="726612"/>
            </a:xfrm>
            <a:prstGeom prst="rect">
              <a:avLst/>
            </a:prstGeom>
          </p:spPr>
        </p:pic>
      </p:grpSp>
      <p:grpSp>
        <p:nvGrpSpPr>
          <p:cNvPr id="19" name="Group 18"/>
          <p:cNvGrpSpPr/>
          <p:nvPr/>
        </p:nvGrpSpPr>
        <p:grpSpPr>
          <a:xfrm>
            <a:off x="3211768" y="1469959"/>
            <a:ext cx="3981946" cy="1569809"/>
            <a:chOff x="3211768" y="1469959"/>
            <a:chExt cx="3981946" cy="1569809"/>
          </a:xfrm>
        </p:grpSpPr>
        <p:pic>
          <p:nvPicPr>
            <p:cNvPr id="68" name="Picture 33">
              <a:extLst>
                <a:ext uri="{FF2B5EF4-FFF2-40B4-BE49-F238E27FC236}">
                  <a16:creationId xmlns:a16="http://schemas.microsoft.com/office/drawing/2014/main" id="{D278B3A8-E5F4-4FCC-B408-CE1490C91E6C}"/>
                </a:ext>
              </a:extLst>
            </p:cNvPr>
            <p:cNvPicPr>
              <a:picLocks noChangeAspect="1"/>
            </p:cNvPicPr>
            <p:nvPr/>
          </p:nvPicPr>
          <p:blipFill>
            <a:blip r:embed="rId8"/>
            <a:stretch>
              <a:fillRect/>
            </a:stretch>
          </p:blipFill>
          <p:spPr>
            <a:xfrm>
              <a:off x="3212481" y="1469959"/>
              <a:ext cx="812990" cy="711366"/>
            </a:xfrm>
            <a:prstGeom prst="rect">
              <a:avLst/>
            </a:prstGeom>
          </p:spPr>
        </p:pic>
        <p:cxnSp>
          <p:nvCxnSpPr>
            <p:cNvPr id="69" name="Straight Connector 35">
              <a:extLst>
                <a:ext uri="{FF2B5EF4-FFF2-40B4-BE49-F238E27FC236}">
                  <a16:creationId xmlns:a16="http://schemas.microsoft.com/office/drawing/2014/main" id="{BD6B2B08-D404-4C47-9327-8D8F88DE22D4}"/>
                </a:ext>
              </a:extLst>
            </p:cNvPr>
            <p:cNvCxnSpPr>
              <a:cxnSpLocks/>
            </p:cNvCxnSpPr>
            <p:nvPr/>
          </p:nvCxnSpPr>
          <p:spPr>
            <a:xfrm>
              <a:off x="3981480" y="1907607"/>
              <a:ext cx="2376000" cy="0"/>
            </a:xfrm>
            <a:prstGeom prst="line">
              <a:avLst/>
            </a:prstGeom>
            <a:ln>
              <a:solidFill>
                <a:srgbClr val="3D5265"/>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70" name="Rectangle: Rounded Corners 18">
              <a:extLst>
                <a:ext uri="{FF2B5EF4-FFF2-40B4-BE49-F238E27FC236}">
                  <a16:creationId xmlns:a16="http://schemas.microsoft.com/office/drawing/2014/main" id="{5F711F53-A7C6-43F0-84FE-5374D7F76BF7}"/>
                </a:ext>
              </a:extLst>
            </p:cNvPr>
            <p:cNvSpPr/>
            <p:nvPr/>
          </p:nvSpPr>
          <p:spPr>
            <a:xfrm>
              <a:off x="6410156" y="1596116"/>
              <a:ext cx="783558" cy="583878"/>
            </a:xfrm>
            <a:prstGeom prst="roundRect">
              <a:avLst/>
            </a:prstGeom>
            <a:solidFill>
              <a:schemeClr val="bg1"/>
            </a:solidFill>
            <a:ln>
              <a:solidFill>
                <a:srgbClr val="3D526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dirty="0">
                <a:solidFill>
                  <a:srgbClr val="3D5265"/>
                </a:solidFill>
              </a:endParaRPr>
            </a:p>
          </p:txBody>
        </p:sp>
        <p:sp>
          <p:nvSpPr>
            <p:cNvPr id="92" name="TextBox 91">
              <a:extLst>
                <a:ext uri="{FF2B5EF4-FFF2-40B4-BE49-F238E27FC236}">
                  <a16:creationId xmlns:a16="http://schemas.microsoft.com/office/drawing/2014/main" id="{3AC578AB-BF6B-4BF0-9473-C0CDCF1F579B}"/>
                </a:ext>
              </a:extLst>
            </p:cNvPr>
            <p:cNvSpPr txBox="1"/>
            <p:nvPr/>
          </p:nvSpPr>
          <p:spPr>
            <a:xfrm>
              <a:off x="4455749" y="1611405"/>
              <a:ext cx="2620429" cy="307777"/>
            </a:xfrm>
            <a:prstGeom prst="rect">
              <a:avLst/>
            </a:prstGeom>
            <a:noFill/>
          </p:spPr>
          <p:txBody>
            <a:bodyPr wrap="square" rtlCol="0">
              <a:spAutoFit/>
            </a:bodyPr>
            <a:lstStyle/>
            <a:p>
              <a:r>
                <a:rPr lang="en-US" sz="1400" dirty="0">
                  <a:solidFill>
                    <a:srgbClr val="3D5265"/>
                  </a:solidFill>
                </a:rPr>
                <a:t>OTE voice users</a:t>
              </a:r>
              <a:endParaRPr lang="el-GR" sz="1400" dirty="0">
                <a:solidFill>
                  <a:srgbClr val="3D5265"/>
                </a:solidFill>
              </a:endParaRPr>
            </a:p>
          </p:txBody>
        </p:sp>
        <p:grpSp>
          <p:nvGrpSpPr>
            <p:cNvPr id="93" name="Group 42">
              <a:extLst>
                <a:ext uri="{FF2B5EF4-FFF2-40B4-BE49-F238E27FC236}">
                  <a16:creationId xmlns:a16="http://schemas.microsoft.com/office/drawing/2014/main" id="{142BCAE3-6014-44C8-B2A5-B1C705AACA59}"/>
                </a:ext>
              </a:extLst>
            </p:cNvPr>
            <p:cNvGrpSpPr/>
            <p:nvPr/>
          </p:nvGrpSpPr>
          <p:grpSpPr>
            <a:xfrm>
              <a:off x="3211768" y="2425291"/>
              <a:ext cx="3981946" cy="614477"/>
              <a:chOff x="7289958" y="3462736"/>
              <a:chExt cx="3981946" cy="614477"/>
            </a:xfrm>
          </p:grpSpPr>
          <p:pic>
            <p:nvPicPr>
              <p:cNvPr id="94" name="Picture 34">
                <a:extLst>
                  <a:ext uri="{FF2B5EF4-FFF2-40B4-BE49-F238E27FC236}">
                    <a16:creationId xmlns:a16="http://schemas.microsoft.com/office/drawing/2014/main" id="{029A57AD-8F29-4AC3-B519-F6AF0BF4DCA5}"/>
                  </a:ext>
                </a:extLst>
              </p:cNvPr>
              <p:cNvPicPr>
                <a:picLocks noChangeAspect="1"/>
              </p:cNvPicPr>
              <p:nvPr/>
            </p:nvPicPr>
            <p:blipFill>
              <a:blip r:embed="rId9"/>
              <a:stretch>
                <a:fillRect/>
              </a:stretch>
            </p:blipFill>
            <p:spPr>
              <a:xfrm>
                <a:off x="7289958" y="3462736"/>
                <a:ext cx="696023" cy="593201"/>
              </a:xfrm>
              <a:prstGeom prst="rect">
                <a:avLst/>
              </a:prstGeom>
            </p:spPr>
          </p:pic>
          <p:sp>
            <p:nvSpPr>
              <p:cNvPr id="95" name="Rectangle: Rounded Corners 26">
                <a:extLst>
                  <a:ext uri="{FF2B5EF4-FFF2-40B4-BE49-F238E27FC236}">
                    <a16:creationId xmlns:a16="http://schemas.microsoft.com/office/drawing/2014/main" id="{583A134D-9C82-4755-8734-AB372EB9C85C}"/>
                  </a:ext>
                </a:extLst>
              </p:cNvPr>
              <p:cNvSpPr/>
              <p:nvPr/>
            </p:nvSpPr>
            <p:spPr>
              <a:xfrm>
                <a:off x="10488346" y="3494112"/>
                <a:ext cx="783558" cy="583101"/>
              </a:xfrm>
              <a:prstGeom prst="roundRect">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D5265"/>
                    </a:solidFill>
                  </a:rPr>
                  <a:t>45%</a:t>
                </a:r>
                <a:endParaRPr lang="el-GR" dirty="0">
                  <a:solidFill>
                    <a:srgbClr val="3D5265"/>
                  </a:solidFill>
                </a:endParaRPr>
              </a:p>
            </p:txBody>
          </p:sp>
          <p:sp>
            <p:nvSpPr>
              <p:cNvPr id="96" name="TextBox 95">
                <a:extLst>
                  <a:ext uri="{FF2B5EF4-FFF2-40B4-BE49-F238E27FC236}">
                    <a16:creationId xmlns:a16="http://schemas.microsoft.com/office/drawing/2014/main" id="{67CF8AE3-3FE0-482B-9043-FFC5AD9F5B8F}"/>
                  </a:ext>
                </a:extLst>
              </p:cNvPr>
              <p:cNvSpPr txBox="1"/>
              <p:nvPr/>
            </p:nvSpPr>
            <p:spPr>
              <a:xfrm>
                <a:off x="8385673" y="3515012"/>
                <a:ext cx="2323328" cy="307777"/>
              </a:xfrm>
              <a:prstGeom prst="rect">
                <a:avLst/>
              </a:prstGeom>
              <a:noFill/>
            </p:spPr>
            <p:txBody>
              <a:bodyPr wrap="square" rtlCol="0">
                <a:spAutoFit/>
              </a:bodyPr>
              <a:lstStyle/>
              <a:p>
                <a:r>
                  <a:rPr lang="en-US" sz="1400" dirty="0">
                    <a:solidFill>
                      <a:srgbClr val="3D5265"/>
                    </a:solidFill>
                  </a:rPr>
                  <a:t>OTE broadband users</a:t>
                </a:r>
                <a:endParaRPr lang="el-GR" sz="1400" dirty="0">
                  <a:solidFill>
                    <a:srgbClr val="3D5265"/>
                  </a:solidFill>
                </a:endParaRPr>
              </a:p>
            </p:txBody>
          </p:sp>
          <p:cxnSp>
            <p:nvCxnSpPr>
              <p:cNvPr id="97" name="Straight Connector 40">
                <a:extLst>
                  <a:ext uri="{FF2B5EF4-FFF2-40B4-BE49-F238E27FC236}">
                    <a16:creationId xmlns:a16="http://schemas.microsoft.com/office/drawing/2014/main" id="{EA98E15E-FCE1-4EA8-8F78-3B472F746E2A}"/>
                  </a:ext>
                </a:extLst>
              </p:cNvPr>
              <p:cNvCxnSpPr>
                <a:cxnSpLocks/>
              </p:cNvCxnSpPr>
              <p:nvPr/>
            </p:nvCxnSpPr>
            <p:spPr>
              <a:xfrm>
                <a:off x="8059670" y="3822789"/>
                <a:ext cx="2376000" cy="0"/>
              </a:xfrm>
              <a:prstGeom prst="line">
                <a:avLst/>
              </a:prstGeom>
              <a:ln>
                <a:solidFill>
                  <a:srgbClr val="3D5265"/>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grpSp>
      </p:grpSp>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sp>
        <p:nvSpPr>
          <p:cNvPr id="15" name="TextBox 14"/>
          <p:cNvSpPr txBox="1"/>
          <p:nvPr/>
        </p:nvSpPr>
        <p:spPr>
          <a:xfrm>
            <a:off x="4384283" y="999067"/>
            <a:ext cx="1722009" cy="369332"/>
          </a:xfrm>
          <a:prstGeom prst="rect">
            <a:avLst/>
          </a:prstGeom>
          <a:noFill/>
        </p:spPr>
        <p:txBody>
          <a:bodyPr wrap="square" rtlCol="0">
            <a:spAutoFit/>
          </a:bodyPr>
          <a:lstStyle/>
          <a:p>
            <a:r>
              <a:rPr lang="en-US" b="1" dirty="0">
                <a:solidFill>
                  <a:srgbClr val="3D5265"/>
                </a:solidFill>
              </a:rPr>
              <a:t>Fixed Telephony</a:t>
            </a:r>
          </a:p>
        </p:txBody>
      </p:sp>
      <p:sp>
        <p:nvSpPr>
          <p:cNvPr id="99" name="TextBox 98"/>
          <p:cNvSpPr txBox="1"/>
          <p:nvPr/>
        </p:nvSpPr>
        <p:spPr>
          <a:xfrm>
            <a:off x="8838414" y="999067"/>
            <a:ext cx="1950450" cy="369332"/>
          </a:xfrm>
          <a:prstGeom prst="rect">
            <a:avLst/>
          </a:prstGeom>
          <a:noFill/>
        </p:spPr>
        <p:txBody>
          <a:bodyPr wrap="square" rtlCol="0">
            <a:spAutoFit/>
          </a:bodyPr>
          <a:lstStyle/>
          <a:p>
            <a:r>
              <a:rPr lang="en-US" b="1" dirty="0">
                <a:solidFill>
                  <a:srgbClr val="3D5265"/>
                </a:solidFill>
              </a:rPr>
              <a:t>Mobile Telephony</a:t>
            </a:r>
          </a:p>
        </p:txBody>
      </p:sp>
      <p:sp>
        <p:nvSpPr>
          <p:cNvPr id="17" name="TextBox 16"/>
          <p:cNvSpPr txBox="1"/>
          <p:nvPr/>
        </p:nvSpPr>
        <p:spPr>
          <a:xfrm>
            <a:off x="10033551" y="2253898"/>
            <a:ext cx="753664"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rPr>
              <a:t>46%</a:t>
            </a:r>
            <a:endParaRPr lang="el-GR" sz="16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6437207" y="1617690"/>
            <a:ext cx="1188505" cy="369332"/>
          </a:xfrm>
          <a:prstGeom prst="rect">
            <a:avLst/>
          </a:prstGeom>
          <a:noFill/>
        </p:spPr>
        <p:txBody>
          <a:bodyPr wrap="square" rtlCol="0">
            <a:spAutoFit/>
          </a:bodyPr>
          <a:lstStyle/>
          <a:p>
            <a:r>
              <a:rPr lang="en-US" dirty="0">
                <a:solidFill>
                  <a:srgbClr val="3D5265"/>
                </a:solidFill>
              </a:rPr>
              <a:t>55%</a:t>
            </a:r>
            <a:endParaRPr lang="el-GR" dirty="0">
              <a:solidFill>
                <a:srgbClr val="3D5265"/>
              </a:solidFill>
            </a:endParaRPr>
          </a:p>
        </p:txBody>
      </p:sp>
      <p:pic>
        <p:nvPicPr>
          <p:cNvPr id="100" name="Εικόνα 99">
            <a:extLst>
              <a:ext uri="{FF2B5EF4-FFF2-40B4-BE49-F238E27FC236}">
                <a16:creationId xmlns:a16="http://schemas.microsoft.com/office/drawing/2014/main" id="{9A81581F-3075-410B-825E-B8881C99E80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21343"/>
          <a:stretch/>
        </p:blipFill>
        <p:spPr>
          <a:xfrm>
            <a:off x="10463079" y="1785718"/>
            <a:ext cx="680005" cy="383833"/>
          </a:xfrm>
          <a:prstGeom prst="rect">
            <a:avLst/>
          </a:prstGeom>
        </p:spPr>
      </p:pic>
      <p:pic>
        <p:nvPicPr>
          <p:cNvPr id="102" name="Εικόνα 101">
            <a:extLst>
              <a:ext uri="{FF2B5EF4-FFF2-40B4-BE49-F238E27FC236}">
                <a16:creationId xmlns:a16="http://schemas.microsoft.com/office/drawing/2014/main" id="{17F11DC9-BB93-4284-ABA1-EA2DCBCC53E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21343"/>
          <a:stretch/>
        </p:blipFill>
        <p:spPr>
          <a:xfrm>
            <a:off x="10226218" y="3643040"/>
            <a:ext cx="679743" cy="383685"/>
          </a:xfrm>
          <a:prstGeom prst="rect">
            <a:avLst/>
          </a:prstGeom>
        </p:spPr>
      </p:pic>
    </p:spTree>
    <p:extLst>
      <p:ext uri="{BB962C8B-B14F-4D97-AF65-F5344CB8AC3E}">
        <p14:creationId xmlns:p14="http://schemas.microsoft.com/office/powerpoint/2010/main" val="20133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iterate type="lt">
                                    <p:tmPct val="0"/>
                                  </p:iterate>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2" nodeType="withEffect">
                                  <p:stCondLst>
                                    <p:cond delay="0"/>
                                  </p:stCondLst>
                                  <p:iterate type="lt">
                                    <p:tmPct val="0"/>
                                  </p:iterate>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1000"/>
                                        <p:tgtEl>
                                          <p:spTgt spid="18">
                                            <p:txEl>
                                              <p:pRg st="0" end="0"/>
                                            </p:txEl>
                                          </p:spTgt>
                                        </p:tgtEl>
                                      </p:cBhvr>
                                    </p:animEffect>
                                    <p:anim calcmode="lin" valueType="num">
                                      <p:cBhvr>
                                        <p:cTn id="2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1000"/>
                                        <p:tgtEl>
                                          <p:spTgt spid="100"/>
                                        </p:tgtEl>
                                      </p:cBhvr>
                                    </p:animEffect>
                                    <p:anim calcmode="lin" valueType="num">
                                      <p:cBhvr>
                                        <p:cTn id="38" dur="1000" fill="hold"/>
                                        <p:tgtEl>
                                          <p:spTgt spid="100"/>
                                        </p:tgtEl>
                                        <p:attrNameLst>
                                          <p:attrName>ppt_x</p:attrName>
                                        </p:attrNameLst>
                                      </p:cBhvr>
                                      <p:tavLst>
                                        <p:tav tm="0">
                                          <p:val>
                                            <p:strVal val="#ppt_x"/>
                                          </p:val>
                                        </p:tav>
                                        <p:tav tm="100000">
                                          <p:val>
                                            <p:strVal val="#ppt_x"/>
                                          </p:val>
                                        </p:tav>
                                      </p:tavLst>
                                    </p:anim>
                                    <p:anim calcmode="lin" valueType="num">
                                      <p:cBhvr>
                                        <p:cTn id="39" dur="1000" fill="hold"/>
                                        <p:tgtEl>
                                          <p:spTgt spid="10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75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75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75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75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1000"/>
                                        <p:tgtEl>
                                          <p:spTgt spid="58"/>
                                        </p:tgtEl>
                                      </p:cBhvr>
                                    </p:animEffect>
                                    <p:anim calcmode="lin" valueType="num">
                                      <p:cBhvr>
                                        <p:cTn id="63" dur="1000" fill="hold"/>
                                        <p:tgtEl>
                                          <p:spTgt spid="58"/>
                                        </p:tgtEl>
                                        <p:attrNameLst>
                                          <p:attrName>ppt_x</p:attrName>
                                        </p:attrNameLst>
                                      </p:cBhvr>
                                      <p:tavLst>
                                        <p:tav tm="0">
                                          <p:val>
                                            <p:strVal val="#ppt_x"/>
                                          </p:val>
                                        </p:tav>
                                        <p:tav tm="100000">
                                          <p:val>
                                            <p:strVal val="#ppt_x"/>
                                          </p:val>
                                        </p:tav>
                                      </p:tavLst>
                                    </p:anim>
                                    <p:anim calcmode="lin" valueType="num">
                                      <p:cBhvr>
                                        <p:cTn id="64" dur="1000" fill="hold"/>
                                        <p:tgtEl>
                                          <p:spTgt spid="5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1750"/>
                                  </p:stCondLst>
                                  <p:childTnLst>
                                    <p:set>
                                      <p:cBhvr>
                                        <p:cTn id="66" dur="1" fill="hold">
                                          <p:stCondLst>
                                            <p:cond delay="0"/>
                                          </p:stCondLst>
                                        </p:cTn>
                                        <p:tgtEl>
                                          <p:spTgt spid="102"/>
                                        </p:tgtEl>
                                        <p:attrNameLst>
                                          <p:attrName>style.visibility</p:attrName>
                                        </p:attrNameLst>
                                      </p:cBhvr>
                                      <p:to>
                                        <p:strVal val="visible"/>
                                      </p:to>
                                    </p:set>
                                    <p:animEffect transition="in" filter="fade">
                                      <p:cBhvr>
                                        <p:cTn id="67" dur="1000"/>
                                        <p:tgtEl>
                                          <p:spTgt spid="102"/>
                                        </p:tgtEl>
                                      </p:cBhvr>
                                    </p:animEffect>
                                    <p:anim calcmode="lin" valueType="num">
                                      <p:cBhvr>
                                        <p:cTn id="68" dur="1000" fill="hold"/>
                                        <p:tgtEl>
                                          <p:spTgt spid="102"/>
                                        </p:tgtEl>
                                        <p:attrNameLst>
                                          <p:attrName>ppt_x</p:attrName>
                                        </p:attrNameLst>
                                      </p:cBhvr>
                                      <p:tavLst>
                                        <p:tav tm="0">
                                          <p:val>
                                            <p:strVal val="#ppt_x"/>
                                          </p:val>
                                        </p:tav>
                                        <p:tav tm="100000">
                                          <p:val>
                                            <p:strVal val="#ppt_x"/>
                                          </p:val>
                                        </p:tav>
                                      </p:tavLst>
                                    </p:anim>
                                    <p:anim calcmode="lin" valueType="num">
                                      <p:cBhvr>
                                        <p:cTn id="69" dur="1000" fill="hold"/>
                                        <p:tgtEl>
                                          <p:spTgt spid="102"/>
                                        </p:tgtEl>
                                        <p:attrNameLst>
                                          <p:attrName>ppt_y</p:attrName>
                                        </p:attrNameLst>
                                      </p:cBhvr>
                                      <p:tavLst>
                                        <p:tav tm="0">
                                          <p:val>
                                            <p:strVal val="#ppt_y+.1"/>
                                          </p:val>
                                        </p:tav>
                                        <p:tav tm="100000">
                                          <p:val>
                                            <p:strVal val="#ppt_y"/>
                                          </p:val>
                                        </p:tav>
                                      </p:tavLst>
                                    </p:anim>
                                  </p:childTnLst>
                                </p:cTn>
                              </p:par>
                            </p:childTnLst>
                          </p:cTn>
                        </p:par>
                        <p:par>
                          <p:cTn id="70" fill="hold">
                            <p:stCondLst>
                              <p:cond delay="2750"/>
                            </p:stCondLst>
                            <p:childTnLst>
                              <p:par>
                                <p:cTn id="71" presetID="28" presetClass="emph" presetSubtype="0" fill="hold" grpId="0" nodeType="afterEffect">
                                  <p:stCondLst>
                                    <p:cond delay="1000"/>
                                  </p:stCondLst>
                                  <p:iterate type="lt">
                                    <p:tmPct val="10000"/>
                                  </p:iterate>
                                  <p:childTnLst>
                                    <p:animClr clrSpc="rgb" dir="cw">
                                      <p:cBhvr override="childStyle">
                                        <p:cTn id="72" dur="250" fill="hold"/>
                                        <p:tgtEl>
                                          <p:spTgt spid="17"/>
                                        </p:tgtEl>
                                        <p:attrNameLst>
                                          <p:attrName>style.color</p:attrName>
                                        </p:attrNameLst>
                                      </p:cBhvr>
                                      <p:to>
                                        <a:schemeClr val="bg1"/>
                                      </p:to>
                                    </p:animClr>
                                    <p:animClr clrSpc="rgb" dir="cw">
                                      <p:cBhvr>
                                        <p:cTn id="73" dur="250" fill="hold"/>
                                        <p:tgtEl>
                                          <p:spTgt spid="17"/>
                                        </p:tgtEl>
                                        <p:attrNameLst>
                                          <p:attrName>fillcolor</p:attrName>
                                        </p:attrNameLst>
                                      </p:cBhvr>
                                      <p:to>
                                        <a:schemeClr val="bg1"/>
                                      </p:to>
                                    </p:animClr>
                                    <p:set>
                                      <p:cBhvr>
                                        <p:cTn id="74" dur="250" fill="hold"/>
                                        <p:tgtEl>
                                          <p:spTgt spid="17"/>
                                        </p:tgtEl>
                                        <p:attrNameLst>
                                          <p:attrName>fill.type</p:attrName>
                                        </p:attrNameLst>
                                      </p:cBhvr>
                                      <p:to>
                                        <p:strVal val="solid"/>
                                      </p:to>
                                    </p:set>
                                    <p:anim to="1.5" calcmode="lin" valueType="num">
                                      <p:cBhvr override="childStyle">
                                        <p:cTn id="75" dur="250" fill="hold"/>
                                        <p:tgtEl>
                                          <p:spTgt spid="17"/>
                                        </p:tgtEl>
                                        <p:attrNameLst>
                                          <p:attrName>style.fontSize</p:attrName>
                                        </p:attrNameLst>
                                      </p:cBhvr>
                                    </p:anim>
                                  </p:childTnLst>
                                </p:cTn>
                              </p:par>
                              <p:par>
                                <p:cTn id="76" presetID="15" presetClass="emph" presetSubtype="0" grpId="0" nodeType="withEffect">
                                  <p:stCondLst>
                                    <p:cond delay="1000"/>
                                  </p:stCondLst>
                                  <p:iterate type="lt">
                                    <p:tmAbs val="25"/>
                                  </p:iterate>
                                  <p:childTnLst>
                                    <p:set>
                                      <p:cBhvr override="childStyle">
                                        <p:cTn id="77" dur="indefinite"/>
                                        <p:tgtEl>
                                          <p:spTgt spid="18">
                                            <p:txEl>
                                              <p:pRg st="0" end="0"/>
                                            </p:txEl>
                                          </p:spTgt>
                                        </p:tgtEl>
                                        <p:attrNameLst>
                                          <p:attrName>style.fontWeight</p:attrName>
                                        </p:attrNameLst>
                                      </p:cBhvr>
                                      <p:to>
                                        <p:strVal val="bold"/>
                                      </p:to>
                                    </p:set>
                                  </p:childTnLst>
                                </p:cTn>
                              </p:par>
                              <p:par>
                                <p:cTn id="78" presetID="28" presetClass="emph" presetSubtype="0" fill="hold" grpId="1" nodeType="withEffect">
                                  <p:stCondLst>
                                    <p:cond delay="1000"/>
                                  </p:stCondLst>
                                  <p:iterate type="lt">
                                    <p:tmPct val="10000"/>
                                  </p:iterate>
                                  <p:childTnLst>
                                    <p:animClr clrSpc="rgb" dir="cw">
                                      <p:cBhvr override="childStyle">
                                        <p:cTn id="79" dur="250" fill="hold"/>
                                        <p:tgtEl>
                                          <p:spTgt spid="18">
                                            <p:txEl>
                                              <p:pRg st="0" end="0"/>
                                            </p:txEl>
                                          </p:spTgt>
                                        </p:tgtEl>
                                        <p:attrNameLst>
                                          <p:attrName>style.color</p:attrName>
                                        </p:attrNameLst>
                                      </p:cBhvr>
                                      <p:to>
                                        <a:srgbClr val="3D5265"/>
                                      </p:to>
                                    </p:animClr>
                                    <p:animClr clrSpc="rgb" dir="cw">
                                      <p:cBhvr>
                                        <p:cTn id="80" dur="250" fill="hold"/>
                                        <p:tgtEl>
                                          <p:spTgt spid="18">
                                            <p:txEl>
                                              <p:pRg st="0" end="0"/>
                                            </p:txEl>
                                          </p:spTgt>
                                        </p:tgtEl>
                                        <p:attrNameLst>
                                          <p:attrName>fillcolor</p:attrName>
                                        </p:attrNameLst>
                                      </p:cBhvr>
                                      <p:to>
                                        <a:srgbClr val="3D5265"/>
                                      </p:to>
                                    </p:animClr>
                                    <p:set>
                                      <p:cBhvr>
                                        <p:cTn id="81" dur="250" fill="hold"/>
                                        <p:tgtEl>
                                          <p:spTgt spid="18">
                                            <p:txEl>
                                              <p:pRg st="0" end="0"/>
                                            </p:txEl>
                                          </p:spTgt>
                                        </p:tgtEl>
                                        <p:attrNameLst>
                                          <p:attrName>fill.type</p:attrName>
                                        </p:attrNameLst>
                                      </p:cBhvr>
                                      <p:to>
                                        <p:strVal val="solid"/>
                                      </p:to>
                                    </p:set>
                                    <p:anim to="1.5" calcmode="lin" valueType="num">
                                      <p:cBhvr override="childStyle">
                                        <p:cTn id="82" dur="250" fill="hold"/>
                                        <p:tgtEl>
                                          <p:spTgt spid="18">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8" grpId="0"/>
      <p:bldP spid="17" grpId="0"/>
      <p:bldP spid="17" grpId="1"/>
      <p:bldP spid="18" grpId="0" build="allAtOnce"/>
      <p:bldP spid="18" grpId="1" build="allAtOnce"/>
      <p:bldP spid="18" grpId="2"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Customer satisfaction</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5400" dirty="0"/>
          </a:p>
        </p:txBody>
      </p:sp>
      <p:sp>
        <p:nvSpPr>
          <p:cNvPr id="2" name="AutoShape 4" descr="data:image/png;base64,iVBORw0KGgoAAAANSUhEUgAAAPAAAAJBCAMAAABPgshZAAAAS1BMVEUAAAAAAAAAAAAAAAAAAAAAAAAAAAAAAABAQEAQEBCAgICPj4+/v7/f39////8wMDBwcHCvr69gYGCfn5/v7+9QUFAgICDPz88AAAC87BN+AAAAGXRSTlMAIHCv/1CP3/////////////////////+AMcWnNQAAFVZJREFUeAHs0QV1AEAAxbAx+fc75jrI/Tjo68VJLq+ub86pvb27v3l1ztpP56zVg7P2k7429LWhrw18belrQ18b+trQ14a+NvS1oa8NfW3oa0NfG/ra0NeGvjbwtYWvLXxt4WsLX1v42sLXFr628LWFry18beFrC19b+NrC1xa+tvC1ha8tfG3hawtfW/jawtcWvrbwtYWvLXxt4WsLX1v42sLXFr628LWFry18beFrC19b+NrC1xa+tvC1ha+trNVlrS5rdVnLB2etHnyjW7BuwboF6xasW7BuwboF6xasWzBvwb4F+xbsW7Bvwb4FL3jBC17wghf88Asd/Pjw9MLNmSWwysJgtA88EGRQQN3/Sv957CCV4zV6s4DiMSFfDKGDD/HJgh+clZ8OOI1TiBsWpjH9NMCSS41fWC1Z7g8seYo7bMpya+BUatxptaTbAmcfu8znWwLnELst5NsAc1yOrAA8h4gtzLcBXnw8xPxyD2AXDzN3A+C0xgNtTRrA3L3A3KWBxcfDzct1gW1tPn1xs03/hL+dXWm+o2qvCpy3ZabkDxsy5bItY/mawGUr+bS+/tK4lezKBYHlM29wXwnqMoTPxHI1YPnoIL+jYpr9xxCRM4EBb7E7817hxBQY8PqOuiF5TkyAAW+wneoWAPEpwP7oGsnVt/GiC9zQo3UxwJa1oU6awA64F/yqGvCMq8EddeqsD5zq7vQCUmFN2sCydpRFoHhbRRm4gNSi8usQeIZP1EE8awJL7eCFybqKIvDUwYt9POkBz4AXEM9awBJA8QcK1yBKwA5pBlA+pwO8VFAVoNqmLirA5Yf02mSQdnewaAAv4Ck243eV9rtdFIDLayrhlsIfqaCZHgsG5g62x+3WV2LLXUyBCy8HPu/VV+KJu5gBy2vBh218EbiNIlZOBnbH9yLKpqTzBRlwODpjybRdxMjzigSYV9H58HJqaonxDIBxygpcjtpVamBpCwC/ppCRy1F7i4w0TQLgTNdulI41ffGWMwQGEV2wHD1ZOn5VBlxfnw/LUdt36SkMzgO2TwkGy9GXGWFFxSwAdu0HBH3t8m3sOwCMmi4Lk6Pvi/IFNJQQ8GERnWr7aGEjpgkw2MKOydGeGtWBTQyAG8sCOYo1/ehX/eA6guVoh8ABJQbA6xG9aJl6Ru48zh4PnLMclqMd+uZwcD1wN2vGcrQjQmcsiA+cpBOWox1dsYTz5QMnVyBHHec0uMZ7UFUK4I11NIkCzB8c2AM56jiX8grAHgHLFN9Z4oufBOyAHHV0L5w+MJejdvK5LXCqdML/OsDgFshkflLgkU9+3wq4xAgE+H7AskYiwBcCZsTJ3A4YEWdzN2BvCPGIF1eopQFxoeGlAFxBZTmBQx4IDL5mTTfxKrS9lDU6HraXOAhfW6OnlU0fcU28V7JodC0H00fcw2sGha4llwZZOwKD96UVTx5k3S/AmicPI84c0slrQdkCgC3bxMAG/KqVz4fZqVa82QQAFkR/jxkPYGozHokPHh4R0elWc1r8Pdc7TeIprIqAZz5rySda5xOBTaXpg6fKqjkvXeV8B5dTgW1kLuYOjlb1zkOVsx0czLnAI3Mxd/B4MrBUfuGTXGWtcjKwGfjNNHL5ftC4e4hlEVy+X/Rvl1Y5L2PFcoX7w9N5AR0XxRviJ3wmjlo3xBtxFtMpX0ls9zygNJ6wjSUc+y8PwAIY1wBnrMFoAVudf2qxasCmaPwXz2D0gCW0H4fZAKd+DgY2tmMoB46SW6MJbH5t744WVHXZNYCfcAAIIYiw7/9K9zfOU+uB9L9yrGmc9b4nM5GZvyBEIRhe670XD++eBLD23teKq3o3uOTXeltxLm8HK/2dsy1p9X6wSi/2kjj9pLlp4X2leFLvB0P8Qi/E5H0/WMWXeiGO6ueATYT3heJoZKFHAQtYwAIWsIAFLGABC1jAAhawgAUsYAELWMACPlfM1pZd4BTzR5+CG/Gy4P6EnW9buT4+Ul0fqd3BwOvVOvfYPgZsX4a69J1OMx9Cv6n1w+DK42CeKGgq9/392W6tAYVfr7Vh73bgR8M/dXtgH+6uFz6PfAjtps6OLg09+NGu95GPF1HNl8Eg66+Ap/YgyhZ4st6b+DD4M3+9o+E5+n6vXwYj0n5wwv8eiWELHKOuU3oMjN3G8pHVNmPsjF6yWn8EFoROAFfNgYPFpohy3YFewlYSY5OKPfE+Jk0RrjmRl5fNDkWv4Hm8KTYNboiDehQ80ZA3M1y0uh0vj/iMADvVB2+KwA5uD2o/iMF1e0LBaKNwz7iu7q9v+iDYNSNmiiIwbXE5AMagwmknWDfDWI15Jrgqjh6cjoIxHrd8AZzatONgVIXR/AdYHwXjMxv3gc0F3+Eng1EXxlS2wPYoGFu5fWCMDPODfi4Y++VdMxjl0W+uk3PpogUz0W+Du9DdOKk4lieCeZyyTwTmOtYeBA9I2AFG4UNM5SiYwlLbMt7Ow5P9X8SKIfDvAKtCba2cDoMp5gHmjZaWVt9epEEeY74gwnEwh0kT9nsH9kGpg5VW3llpcQSUwPg8MKJEvHMDrsmoo+CZSXvAiHnJ5meCER5gaqtCewhs/P6GRxuJdnAUnKg2cASmHR4FTzgN7wObybQ7NE8Bz7T4ucmvABe3++IBW+W5bfwcB+PyP9uyHFmlSus4WC+RIl0e7gCjWMx/rtjcYTDfRfHOeVxQb4Ifv3hfvwGwDe7D0Q8Aq3P8O97jbenc/XrjFWCUzT1gZVybNj2taTnxOSio54OzNWo/WKnZU9LwxKalGV3GJRPdpg0KsfM27bB+n5djwGaI7du0erheMhXFwce3HwykVj8zjC7S8/BvgAUsYAELWMACDrgHsDcMusSOBbrPzPeBS3PlFtvL8LFt4mZu4Q883UfXFMdgA4Sj1GFWTYz+Qk3L7wDbZj6Nub1Kq3iOngxNb9L4yHr3APOdcUSp9MRkvnHWw7SaieUCIvW7UubTQwJTRAJTOLM+k0ku37eGeGVUZhSV6cwPUBTnBtyHJTBFNfSCPFnr6PN5MdjznXEq09zZ1Xfn8jxgjsH0OMQFA/CVbpLjzzff8MbmSzavBgORHRdjKtMFKCAH4G+IxVR6cHPHSrdg3IDGw9DUCZNW3wCOH7yZD5zK9NjeivD493aspfmkerABjMF4Kap3/d0TiCEPy0KxXHDnW4lGPd3nx7RQE53ECIzowLQZqveALb4RPH0e4ojPnDMSnwaYKNGVc0+jH2Mzh+HqwQbdUDhDOP1dYLz1jL9J8VcVJTqqCv+CG4lW8df3YK7iA4HbbzeNS/NTKi8G0zF5PsNy0V2oCdsguVDNlq65mFowe71icFOmu/NwHc3LwZRpBUWUyvSSlvFUQabSyTvfMqsyJLvPyHSW7sEa4HY10Dy+GIzjNrfa2rVlekQVHD8/lUolukKAfNcEbmJSLZgz/4qfMt+YfiEYB+L0Ehb5SGW6IofSkonIaBpfpZfwcK2A/azWwQPACG0dt35eBw4bGbJQB5RofE/LuLC3J+PswZxfPdgv++IwyeMAXgmetuZ2XHAo0fCNSw3GDbDexmNTE08A14O7MWx8HeFeCubjRlh6xt/qnIRHF0Mlsolsulracn4xuBul2LVL8+vAVKciPJ2ZKhw4QrAiHXB1t8CZicHYw7wGDvVPmUhU7oeX53BuC1qgU+rYfqe5w5uaZfSsJzD1wpc7cBlovsNANVvIL/4OczuY6uymtM+86W1jrpe58c1g6tHHnj3OzjxhV8bNnVGn6fW1dO0/0URv6ZrlFwyXaLq0QnjQAEbE7RsANdz11L/+BgBfzfOVMOGHtj5PfUFoBxz1YJO5Lb3eeV6aZ5x5JZibVghqfJj245j/fG0LlXWmTQSmouBNB3Yjsbih5dNr29L4sQaHoRvEQWvdbh1oI9VGwNMFfylZG/zTjoHjCMlam8K/1/MgYAELWMACFrCABSxgAQtYwAIWsIAFLGABC1jAAhawgI3W9ymmS+KUk4Pn3PdIFX+5+NKPlcnzLwH7u+EZ02W129X/EjCPBKGeZHc/Lv435XD6h3I4ZOia4UbV9MOhcjg/GKHvKOEupWg5DwtYwAIWsIAFLGABC1jAAhawgAUsYAELWMACFrCA/3Ww0X2U23PJWjurPoKdnBus5om/2lie0n0EhShpcC7a2eCxvg/zOrC+9GGb39blfnt3QeShoNNs1+JZNCVw1Iq3pNDvAIOSFEfiLfO4Hxwyp0Xzk8BYgeu/tk57wca3idN7wI4jdZmp++VeXNJ6jFdDop/Ee/x/BTtLkW6lxo9ap+n243H6MX7G/+HFYLUW7v73y4F6gUukudwAtNuPER5zhWGysLQ9M/03g/EET2RytyaBTmo3uKkVilU/B4wppzKytAMjjoER7wfzT8AtzeWAjaej4Gp+HBhv7+Ee20lOfDL7wVzrZVveDNYUSM+ATgu8r8ic1Y+AuZYuTdVfh9m8EczRTDmF52dufCHyVP4K5tB3M/9E/XPANC2J4+NoF6EYzG5w21Bx4WeAkUqFMHQzUCCq2Q9WhRYyy+E9YEfxZ2Id/Rl8Zuqn+rJ7v8P9emH1PeC/TzlFWclTfeV9tTTHHGk61HeDp60rCo6IYr8fjBixyfvBJjdYzkrTn9D2grmo/BQw5oRamxss5dTPq70PHPLw48B8TuLZ+rBxLO3ivTvAGIOq+XPVPwCc+EA4oWQsMKq1xvyED9XSiNukc9VqrWeaefrNYIcMbb/TEROMcuTy3+A2kKlNjG8Ht7Pica39gRtzf4dnH1iF2t3heTcYurxyXh6WzLaeG4b7wEukynOafj+4LN8uDrtyN3rEPamPCDY656IFl1+mu8dtKEQZh7UVxzTeQ3oeBCxgAQtYwAL+8SFgAQtYwAIWsNHLxWP5DWBLV/B068O1984RtV37nsJPeuU+ruN9by8o/u3gdrr42h5EaGG6AXNM5kTg2ie49VX1CQAwRTwLuGGUTAdB6/0Ng8u8Ka/fcH1GPwz2jmJ4BziXNt8c87FUgUm8blSjKRFZ/CDYvrfSIuHID8GvRTWLb3rDGl7f4kzgy8j9aXzsvDKL8dj0TjOcCVzz1RUXLI6d1vBAQFNXNPFMRdrN+AYufwd7A2cey0OFvLCG+i1OA/7M2dksQAMwFMNKl9t81Ux6iXlCxj8GxusQ5h3ghZqxwCrA/dgl4lhomqhfbHjoN4BRmJGhLbg/nk1wUmcCK7SXvfkL2LRgDh/OBDYZ796DR8VBaY66vp1H6+ULLa3wHjBq6CapoPLmGMBpNWixTKeppXEm9aZN8t2CYUjKpGlbMKcCm3zRXdLAWdxlZKuBs5wJrOahTyr9CIdw2dSk04H7JPzLh5dyv+ps18pWZwbz0vhjUKokxw0Mbmnpecgo/QzGJhTU0qL4QWBeBZqH/kLTh74HtwFwFz8J3A4Nx8XxFjip84O7QVrZKrUFdkGdAZz4ptJGUopLjeRjMpQ6OAqbikIENJ94Ex6G7u5Ceh4ELGAB/+oQsIAFLGABC1jAAhaw0VqHd4GH7iI3/LkQdX0MeLoLpcaPP0XdIjc/MTYfz44KESaPeyQjX0W3bzRvHV9cnj4CdpeV28hbw2rwdBfonbiS8DD1PalLFHdZv09yacPPdHyu/U1cNYfBF30EjCyt7WHFZhBAXh/sVE0D5kg9mL2HwdkcA09N38unyvDDCXmNcL4XX+5Ct2D2Hgdf6gZYb0whV+kmsurK9MxZhIcz9n2bmMWkT3Ml8IgdDnkp1T2YvYfBl+EBMEXfd5D7jECZ5sldjKf7uX33Bb8ZtgwtOOHu92EwIh0AA2n+4LuHA4BtDo34NvGbcbXHYPYeBmfs6wCYRuugRNNDZBayjcJhs+7N8NAymL2HwW7AZ/9VMDTxltlTbB56ml+No1zA6d/M9ODWexj82TcWj4CHz0KMIjwnfkglel6ZXqp/M553AMen4X0a2GRUsz2YYwtMZRpFOCuT8VDfyvHQ7eOWVhhMkz+a2/EFHN7zwDhj6K+DUaZRoj//RJBwglkB25tzEfFwtstwe5XPlyfnMNWYXwNTmc6fBXfGQ48NHwGvNcJck/REMMaPfh0cLotUox25wNNnakHttQrG02teAueKKu9pYJzshy9VWjShy4DjQpke0JharbQ41ztu6pq+oWRUEk8Do6YYvgwel7z1UKFM+z+Vjf7raak651wHc59e7C+HJ4LRtP8yuFyn+szUwuKLinzX8JhWGh5hgZUGrG+VhDdPBKvpEFhVvHrivaFErzYtU9+0pM2a4yN7fCZY1UPgsR0VOvfz65jcXjykjYsHR8l8fGgsPBNc8hFwubQTMmNnhS4JaN5O7Tj/+c1K7vSumaEwPBGsdA9uwm2DqYAM7cxysTtXY9BsXrkBoDnrvemPD6U9myeClT0CHtscCHzZyVsg2MtgtAkiHx9XYe6ZYBUPgE03xbi/nyBR+82beAQ2ub8ebp6wzwQb/1UwPq2hLcFRdZHiNXdtURtgXB2V/viozX+qG/HhwI9WpKtFwAIWsIAFLGABC1jAAhawgAUsYAELWMACFrCABayCTaZNKeNY2hSTbPgt4HQ34CTktrcekwakXwLG/HAUcX1mk/xLwNyx3fby9d2SpwcTL93xbF/sL+6XgENtOg0x6YUz/cC1GuS0JGABC1jAAhawgAUsYAELWMDfFwIWsIAFLGABl9FOg527VJMG56a+12G2dkkxugtzGnBwa+tgG5uRPJU/2ik3ExBz6LOA0+pK57wEeoZl0Z4bDG+2WpXkqZOl5A++VkpP+P0SbtLnDFqxFB8blROA8QusaG59ZBnJH/9q6kxbthj9EJQDuIkJheME4EqHWuhXochViInDYH5hOQm4uGoIg06k3PQmjexhMGfweU5LlDUWzoRCTH2oQw/uM/g0YI4IcASQsrj24D6Dzwg2GRj8bWq2Htxl8CnBFrW0WXwcFyhbMGfwGcHheh7WC5zD9eA+g88ILpkW+XOPgpHBJwSXiuE7u8DI4BOCQ26XgHsQjAw+HxheRPPrdySEDswZfDowD0dDQ2N+6LSEDD4XGN6pV7SjduI6WCODzwOGrwXOYFCOp3WwwyvPBDbTBZ5GGNsGiWnBnMEnA5vKXirjI6usasGcwecCl7o6s5UDEpPuVtWCOYPPBS65W4NyoHz3VuvRUQVOYMrgU4H1pQvXLyvGXgbjxeEXgBHJ4+Zt2mp0RWz+a3oeQrJ2DNLVImABC1jAAhawgAUsYAELWMACFrCABSxgAQtYwAIWsIAFLGABC1jAAhawgHeFgP/vH4v/B8XugzKg90zi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6" descr="data:image/png;base64,iVBORw0KGgoAAAANSUhEUgAAAPAAAAJBCAMAAABPgshZAAAAS1BMVEUAAAAAAAAAAAAAAAAAAAAAAAAAAAAAAABAQEAQEBCAgICPj4+/v7/f39////8wMDBwcHCvr69gYGCfn5/v7+9QUFAgICDPz88AAAC87BN+AAAAGXRSTlMAIHCv/1CP3/////////////////////+AMcWnNQAAFVZJREFUeAHs0QV1AEAAxbAx+fc75jrI/Tjo68VJLq+ub86pvb27v3l1ztpP56zVg7P2k7429LWhrw18belrQ18b+trQ14a+NvS1oa8NfW3oa0NfG/ra0NeGvjbwtYWvLXxt4WsLX1v42sLXFr628LWFry18beFrC19b+NrC1xa+tvC1ha8tfG3hawtfW/jawtcWvrbwtYWvLXxt4WsLX1v42sLXFr628LWFry18beFrC19b+NrC1xa+tvC1ha+trNVlrS5rdVnLB2etHnyjW7BuwboF6xasW7BuwboF6xasWzBvwb4F+xbsW7Bvwb4FL3jBC17wghf88Asd/Pjw9MLNmSWwysJgtA88EGRQQN3/Sv957CCV4zV6s4DiMSFfDKGDD/HJgh+clZ8OOI1TiBsWpjH9NMCSS41fWC1Z7g8seYo7bMpya+BUatxptaTbAmcfu8znWwLnELst5NsAc1yOrAA8h4gtzLcBXnw8xPxyD2AXDzN3A+C0xgNtTRrA3L3A3KWBxcfDzct1gW1tPn1xs03/hL+dXWm+o2qvCpy3ZabkDxsy5bItY/mawGUr+bS+/tK4lezKBYHlM29wXwnqMoTPxHI1YPnoIL+jYpr9xxCRM4EBb7E7817hxBQY8PqOuiF5TkyAAW+wneoWAPEpwP7oGsnVt/GiC9zQo3UxwJa1oU6awA64F/yqGvCMq8EddeqsD5zq7vQCUmFN2sCydpRFoHhbRRm4gNSi8usQeIZP1EE8awJL7eCFybqKIvDUwYt9POkBz4AXEM9awBJA8QcK1yBKwA5pBlA+pwO8VFAVoNqmLirA5Yf02mSQdnewaAAv4Ck243eV9rtdFIDLayrhlsIfqaCZHgsG5g62x+3WV2LLXUyBCy8HPu/VV+KJu5gBy2vBh218EbiNIlZOBnbH9yLKpqTzBRlwODpjybRdxMjzigSYV9H58HJqaonxDIBxygpcjtpVamBpCwC/ppCRy1F7i4w0TQLgTNdulI41ffGWMwQGEV2wHD1ZOn5VBlxfnw/LUdt36SkMzgO2TwkGy9GXGWFFxSwAdu0HBH3t8m3sOwCMmi4Lk6Pvi/IFNJQQ8GERnWr7aGEjpgkw2MKOydGeGtWBTQyAG8sCOYo1/ehX/eA6guVoh8ABJQbA6xG9aJl6Ru48zh4PnLMclqMd+uZwcD1wN2vGcrQjQmcsiA+cpBOWox1dsYTz5QMnVyBHHec0uMZ7UFUK4I11NIkCzB8c2AM56jiX8grAHgHLFN9Z4oufBOyAHHV0L5w+MJejdvK5LXCqdML/OsDgFshkflLgkU9+3wq4xAgE+H7AskYiwBcCZsTJ3A4YEWdzN2BvCPGIF1eopQFxoeGlAFxBZTmBQx4IDL5mTTfxKrS9lDU6HraXOAhfW6OnlU0fcU28V7JodC0H00fcw2sGha4llwZZOwKD96UVTx5k3S/AmicPI84c0slrQdkCgC3bxMAG/KqVz4fZqVa82QQAFkR/jxkPYGozHokPHh4R0elWc1r8Pdc7TeIprIqAZz5rySda5xOBTaXpg6fKqjkvXeV8B5dTgW1kLuYOjlb1zkOVsx0czLnAI3Mxd/B4MrBUfuGTXGWtcjKwGfjNNHL5ftC4e4hlEVy+X/Rvl1Y5L2PFcoX7w9N5AR0XxRviJ3wmjlo3xBtxFtMpX0ls9zygNJ6wjSUc+y8PwAIY1wBnrMFoAVudf2qxasCmaPwXz2D0gCW0H4fZAKd+DgY2tmMoB46SW6MJbH5t744WVHXZNYCfcAAIIYiw7/9K9zfOU+uB9L9yrGmc9b4nM5GZvyBEIRhe670XD++eBLD23teKq3o3uOTXeltxLm8HK/2dsy1p9X6wSi/2kjj9pLlp4X2leFLvB0P8Qi/E5H0/WMWXeiGO6ueATYT3heJoZKFHAQtYwAIWsIAFLGABC1jAAhawgAUsYAELWMACPlfM1pZd4BTzR5+CG/Gy4P6EnW9buT4+Ul0fqd3BwOvVOvfYPgZsX4a69J1OMx9Cv6n1w+DK42CeKGgq9/392W6tAYVfr7Vh73bgR8M/dXtgH+6uFz6PfAjtps6OLg09+NGu95GPF1HNl8Eg66+Ap/YgyhZ4st6b+DD4M3+9o+E5+n6vXwYj0n5wwv8eiWELHKOuU3oMjN3G8pHVNmPsjF6yWn8EFoROAFfNgYPFpohy3YFewlYSY5OKPfE+Jk0RrjmRl5fNDkWv4Hm8KTYNboiDehQ80ZA3M1y0uh0vj/iMADvVB2+KwA5uD2o/iMF1e0LBaKNwz7iu7q9v+iDYNSNmiiIwbXE5AMagwmknWDfDWI15Jrgqjh6cjoIxHrd8AZzatONgVIXR/AdYHwXjMxv3gc0F3+Eng1EXxlS2wPYoGFu5fWCMDPODfi4Y++VdMxjl0W+uk3PpogUz0W+Du9DdOKk4lieCeZyyTwTmOtYeBA9I2AFG4UNM5SiYwlLbMt7Ow5P9X8SKIfDvAKtCba2cDoMp5gHmjZaWVt9epEEeY74gwnEwh0kT9nsH9kGpg5VW3llpcQSUwPg8MKJEvHMDrsmoo+CZSXvAiHnJ5meCER5gaqtCewhs/P6GRxuJdnAUnKg2cASmHR4FTzgN7wObybQ7NE8Bz7T4ucmvABe3++IBW+W5bfwcB+PyP9uyHFmlSus4WC+RIl0e7gCjWMx/rtjcYTDfRfHOeVxQb4Ifv3hfvwGwDe7D0Q8Aq3P8O97jbenc/XrjFWCUzT1gZVybNj2taTnxOSio54OzNWo/WKnZU9LwxKalGV3GJRPdpg0KsfM27bB+n5djwGaI7du0erheMhXFwce3HwykVj8zjC7S8/BvgAUsYAELWMACDrgHsDcMusSOBbrPzPeBS3PlFtvL8LFt4mZu4Q883UfXFMdgA4Sj1GFWTYz+Qk3L7wDbZj6Nub1Kq3iOngxNb9L4yHr3APOdcUSp9MRkvnHWw7SaieUCIvW7UubTQwJTRAJTOLM+k0ku37eGeGVUZhSV6cwPUBTnBtyHJTBFNfSCPFnr6PN5MdjznXEq09zZ1Xfn8jxgjsH0OMQFA/CVbpLjzzff8MbmSzavBgORHRdjKtMFKCAH4G+IxVR6cHPHSrdg3IDGw9DUCZNW3wCOH7yZD5zK9NjeivD493aspfmkerABjMF4Kap3/d0TiCEPy0KxXHDnW4lGPd3nx7RQE53ECIzowLQZqveALb4RPH0e4ojPnDMSnwaYKNGVc0+jH2Mzh+HqwQbdUDhDOP1dYLz1jL9J8VcVJTqqCv+CG4lW8df3YK7iA4HbbzeNS/NTKi8G0zF5PsNy0V2oCdsguVDNlq65mFowe71icFOmu/NwHc3LwZRpBUWUyvSSlvFUQabSyTvfMqsyJLvPyHSW7sEa4HY10Dy+GIzjNrfa2rVlekQVHD8/lUolukKAfNcEbmJSLZgz/4qfMt+YfiEYB+L0Ehb5SGW6IofSkonIaBpfpZfwcK2A/azWwQPACG0dt35eBw4bGbJQB5RofE/LuLC3J+PswZxfPdgv++IwyeMAXgmetuZ2XHAo0fCNSw3GDbDexmNTE08A14O7MWx8HeFeCubjRlh6xt/qnIRHF0Mlsolsulracn4xuBul2LVL8+vAVKciPJ2ZKhw4QrAiHXB1t8CZicHYw7wGDvVPmUhU7oeX53BuC1qgU+rYfqe5w5uaZfSsJzD1wpc7cBlovsNANVvIL/4OczuY6uymtM+86W1jrpe58c1g6tHHnj3OzjxhV8bNnVGn6fW1dO0/0URv6ZrlFwyXaLq0QnjQAEbE7RsANdz11L/+BgBfzfOVMOGHtj5PfUFoBxz1YJO5Lb3eeV6aZ5x5JZibVghqfJj245j/fG0LlXWmTQSmouBNB3Yjsbih5dNr29L4sQaHoRvEQWvdbh1oI9VGwNMFfylZG/zTjoHjCMlam8K/1/MgYAELWMACFrCABSxgAQtYwAIWsIAFLGABC1jAAhawgI3W9ymmS+KUk4Pn3PdIFX+5+NKPlcnzLwH7u+EZ02W129X/EjCPBKGeZHc/Lv435XD6h3I4ZOia4UbV9MOhcjg/GKHvKOEupWg5DwtYwAIWsIAFLGABC1jAAhawgAUsYAELWMACFrCA/3Ww0X2U23PJWjurPoKdnBus5om/2lie0n0EhShpcC7a2eCxvg/zOrC+9GGb39blfnt3QeShoNNs1+JZNCVw1Iq3pNDvAIOSFEfiLfO4Hxwyp0Xzk8BYgeu/tk57wca3idN7wI4jdZmp++VeXNJ6jFdDop/Ee/x/BTtLkW6lxo9ap+n243H6MX7G/+HFYLUW7v73y4F6gUukudwAtNuPER5zhWGysLQ9M/03g/EET2RytyaBTmo3uKkVilU/B4wppzKytAMjjoER7wfzT8AtzeWAjaej4Gp+HBhv7+Ee20lOfDL7wVzrZVveDNYUSM+ATgu8r8ic1Y+AuZYuTdVfh9m8EczRTDmF52dufCHyVP4K5tB3M/9E/XPANC2J4+NoF6EYzG5w21Bx4WeAkUqFMHQzUCCq2Q9WhRYyy+E9YEfxZ2Id/Rl8Zuqn+rJ7v8P9emH1PeC/TzlFWclTfeV9tTTHHGk61HeDp60rCo6IYr8fjBixyfvBJjdYzkrTn9D2grmo/BQw5oRamxss5dTPq70PHPLw48B8TuLZ+rBxLO3ivTvAGIOq+XPVPwCc+EA4oWQsMKq1xvyED9XSiNukc9VqrWeaefrNYIcMbb/TEROMcuTy3+A2kKlNjG8Ht7Pica39gRtzf4dnH1iF2t3heTcYurxyXh6WzLaeG4b7wEukynOafj+4LN8uDrtyN3rEPamPCDY656IFl1+mu8dtKEQZh7UVxzTeQ3oeBCxgAQtYwAL+8SFgAQtYwAIWsNHLxWP5DWBLV/B068O1984RtV37nsJPeuU+ruN9by8o/u3gdrr42h5EaGG6AXNM5kTg2ie49VX1CQAwRTwLuGGUTAdB6/0Ng8u8Ka/fcH1GPwz2jmJ4BziXNt8c87FUgUm8blSjKRFZ/CDYvrfSIuHID8GvRTWLb3rDGl7f4kzgy8j9aXzsvDKL8dj0TjOcCVzz1RUXLI6d1vBAQFNXNPFMRdrN+AYufwd7A2cey0OFvLCG+i1OA/7M2dksQAMwFMNKl9t81Ux6iXlCxj8GxusQ5h3ghZqxwCrA/dgl4lhomqhfbHjoN4BRmJGhLbg/nk1wUmcCK7SXvfkL2LRgDh/OBDYZ796DR8VBaY66vp1H6+ULLa3wHjBq6CapoPLmGMBpNWixTKeppXEm9aZN8t2CYUjKpGlbMKcCm3zRXdLAWdxlZKuBs5wJrOahTyr9CIdw2dSk04H7JPzLh5dyv+ps18pWZwbz0vhjUKokxw0Mbmnpecgo/QzGJhTU0qL4QWBeBZqH/kLTh74HtwFwFz8J3A4Nx8XxFjip84O7QVrZKrUFdkGdAZz4ptJGUopLjeRjMpQ6OAqbikIENJ94Ex6G7u5Ceh4ELGAB/+oQsIAFLGABC1jAAhaw0VqHd4GH7iI3/LkQdX0MeLoLpcaPP0XdIjc/MTYfz44KESaPeyQjX0W3bzRvHV9cnj4CdpeV28hbw2rwdBfonbiS8DD1PalLFHdZv09yacPPdHyu/U1cNYfBF30EjCyt7WHFZhBAXh/sVE0D5kg9mL2HwdkcA09N38unyvDDCXmNcL4XX+5Ct2D2Hgdf6gZYb0whV+kmsurK9MxZhIcz9n2bmMWkT3Ml8IgdDnkp1T2YvYfBl+EBMEXfd5D7jECZ5sldjKf7uX33Bb8ZtgwtOOHu92EwIh0AA2n+4LuHA4BtDo34NvGbcbXHYPYeBmfs6wCYRuugRNNDZBayjcJhs+7N8NAymL2HwW7AZ/9VMDTxltlTbB56ml+No1zA6d/M9ODWexj82TcWj4CHz0KMIjwnfkglel6ZXqp/M553AMen4X0a2GRUsz2YYwtMZRpFOCuT8VDfyvHQ7eOWVhhMkz+a2/EFHN7zwDhj6K+DUaZRoj//RJBwglkB25tzEfFwtstwe5XPlyfnMNWYXwNTmc6fBXfGQ48NHwGvNcJck/REMMaPfh0cLotUox25wNNnakHttQrG02teAueKKu9pYJzshy9VWjShy4DjQpke0JharbQ41ztu6pq+oWRUEk8Do6YYvgwel7z1UKFM+z+Vjf7raak651wHc59e7C+HJ4LRtP8yuFyn+szUwuKLinzX8JhWGh5hgZUGrG+VhDdPBKvpEFhVvHrivaFErzYtU9+0pM2a4yN7fCZY1UPgsR0VOvfz65jcXjykjYsHR8l8fGgsPBNc8hFwubQTMmNnhS4JaN5O7Tj/+c1K7vSumaEwPBGsdA9uwm2DqYAM7cxysTtXY9BsXrkBoDnrvemPD6U9myeClT0CHtscCHzZyVsg2MtgtAkiHx9XYe6ZYBUPgE03xbi/nyBR+82beAQ2ub8ebp6wzwQb/1UwPq2hLcFRdZHiNXdtURtgXB2V/viozX+qG/HhwI9WpKtFwAIWsIAFLGABC1jAAhawgAUsYAELWMACFrCABayCTaZNKeNY2hSTbPgt4HQ34CTktrcekwakXwLG/HAUcX1mk/xLwNyx3fby9d2SpwcTL93xbF/sL+6XgENtOg0x6YUz/cC1GuS0JGABC1jAAhawgAUsYAELWMDfFwIWsIAFLGABl9FOg527VJMG56a+12G2dkkxugtzGnBwa+tgG5uRPJU/2ik3ExBz6LOA0+pK57wEeoZl0Z4bDG+2WpXkqZOl5A++VkpP+P0SbtLnDFqxFB8blROA8QusaG59ZBnJH/9q6kxbthj9EJQDuIkJheME4EqHWuhXochViInDYH5hOQm4uGoIg06k3PQmjexhMGfweU5LlDUWzoRCTH2oQw/uM/g0YI4IcASQsrj24D6Dzwg2GRj8bWq2Htxl8CnBFrW0WXwcFyhbMGfwGcHheh7WC5zD9eA+g88ILpkW+XOPgpHBJwSXiuE7u8DI4BOCQ26XgHsQjAw+HxheRPPrdySEDswZfDowD0dDQ2N+6LSEDD4XGN6pV7SjduI6WCODzwOGrwXOYFCOp3WwwyvPBDbTBZ5GGNsGiWnBnMEnA5vKXirjI6usasGcwecCl7o6s5UDEpPuVtWCOYPPBS65W4NyoHz3VuvRUQVOYMrgU4H1pQvXLyvGXgbjxeEXgBHJ4+Zt2mp0RWz+a3oeQrJ2DNLVImABC1jAAhawgAUsYAELWMACFrCABSxgAQtYwAIWsIAFLGABC1jAAhawgHeFgP/vH4v/B8XugzKg90ziAAAAAElFTkSuQmCC"/>
          <p:cNvSpPr>
            <a:spLocks noChangeAspect="1" noChangeArrowheads="1"/>
          </p:cNvSpPr>
          <p:nvPr/>
        </p:nvSpPr>
        <p:spPr bwMode="auto">
          <a:xfrm>
            <a:off x="307975" y="7937"/>
            <a:ext cx="2030406" cy="20304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36" y="1375487"/>
            <a:ext cx="1035755" cy="131361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3194" y="1157538"/>
            <a:ext cx="1047323" cy="1325725"/>
          </a:xfrm>
          <a:prstGeom prst="rect">
            <a:avLst/>
          </a:prstGeom>
        </p:spPr>
      </p:pic>
      <p:sp>
        <p:nvSpPr>
          <p:cNvPr id="12" name="TextBox 11"/>
          <p:cNvSpPr txBox="1"/>
          <p:nvPr/>
        </p:nvSpPr>
        <p:spPr>
          <a:xfrm>
            <a:off x="7010186" y="2483263"/>
            <a:ext cx="4196669" cy="2169825"/>
          </a:xfrm>
          <a:prstGeom prst="rect">
            <a:avLst/>
          </a:prstGeom>
          <a:noFill/>
        </p:spPr>
        <p:txBody>
          <a:bodyPr wrap="square" rtlCol="0">
            <a:spAutoFit/>
          </a:bodyPr>
          <a:lstStyle/>
          <a:p>
            <a:r>
              <a:rPr lang="en-US" sz="11500" dirty="0">
                <a:solidFill>
                  <a:srgbClr val="3D5265"/>
                </a:solidFill>
                <a:effectLst>
                  <a:outerShdw blurRad="50800" dist="38100" algn="l" rotWithShape="0">
                    <a:prstClr val="black">
                      <a:alpha val="40000"/>
                    </a:prstClr>
                  </a:outerShdw>
                </a:effectLst>
              </a:rPr>
              <a:t>&gt;99%</a:t>
            </a:r>
          </a:p>
          <a:p>
            <a:r>
              <a:rPr lang="en-US" sz="2000" dirty="0">
                <a:solidFill>
                  <a:srgbClr val="3D5265"/>
                </a:solidFill>
              </a:rPr>
              <a:t>    4G POPULATION COVERAGE</a:t>
            </a:r>
            <a:endParaRPr lang="el-GR" sz="2000" dirty="0">
              <a:solidFill>
                <a:srgbClr val="3D5265"/>
              </a:solidFill>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9222" r="19533"/>
          <a:stretch/>
        </p:blipFill>
        <p:spPr>
          <a:xfrm>
            <a:off x="266700" y="4873594"/>
            <a:ext cx="1304926" cy="106535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3194" y="5024457"/>
            <a:ext cx="1212875" cy="689004"/>
          </a:xfrm>
          <a:prstGeom prst="rect">
            <a:avLst/>
          </a:prstGeom>
        </p:spPr>
      </p:pic>
      <p:sp>
        <p:nvSpPr>
          <p:cNvPr id="9" name="TextBox 8"/>
          <p:cNvSpPr txBox="1"/>
          <p:nvPr/>
        </p:nvSpPr>
        <p:spPr>
          <a:xfrm>
            <a:off x="1258999" y="4036587"/>
            <a:ext cx="1484060" cy="307777"/>
          </a:xfrm>
          <a:prstGeom prst="rect">
            <a:avLst/>
          </a:prstGeom>
          <a:noFill/>
        </p:spPr>
        <p:txBody>
          <a:bodyPr wrap="square" rtlCol="0">
            <a:spAutoFit/>
          </a:bodyPr>
          <a:lstStyle/>
          <a:p>
            <a:r>
              <a:rPr lang="en-US" sz="1400" dirty="0">
                <a:solidFill>
                  <a:srgbClr val="3D5265"/>
                </a:solidFill>
              </a:rPr>
              <a:t>Download Speed</a:t>
            </a:r>
            <a:endParaRPr lang="el-GR" sz="1400" dirty="0">
              <a:solidFill>
                <a:srgbClr val="3D5265"/>
              </a:solidFill>
            </a:endParaRPr>
          </a:p>
        </p:txBody>
      </p:sp>
      <p:sp>
        <p:nvSpPr>
          <p:cNvPr id="25" name="TextBox 24"/>
          <p:cNvSpPr txBox="1"/>
          <p:nvPr/>
        </p:nvSpPr>
        <p:spPr>
          <a:xfrm>
            <a:off x="5081133" y="5595504"/>
            <a:ext cx="2553878" cy="338554"/>
          </a:xfrm>
          <a:prstGeom prst="rect">
            <a:avLst/>
          </a:prstGeom>
          <a:noFill/>
        </p:spPr>
        <p:txBody>
          <a:bodyPr wrap="square" rtlCol="0">
            <a:spAutoFit/>
          </a:bodyPr>
          <a:lstStyle/>
          <a:p>
            <a:r>
              <a:rPr lang="en-US" sz="1600" i="1" dirty="0">
                <a:solidFill>
                  <a:srgbClr val="3D5265"/>
                </a:solidFill>
              </a:rPr>
              <a:t>Source: Companies’ Data</a:t>
            </a:r>
            <a:endParaRPr lang="el-GR" sz="1600" i="1" dirty="0">
              <a:solidFill>
                <a:srgbClr val="3D5265"/>
              </a:solidFill>
            </a:endParaRPr>
          </a:p>
        </p:txBody>
      </p:sp>
      <p:grpSp>
        <p:nvGrpSpPr>
          <p:cNvPr id="65" name="Group 64"/>
          <p:cNvGrpSpPr/>
          <p:nvPr/>
        </p:nvGrpSpPr>
        <p:grpSpPr>
          <a:xfrm>
            <a:off x="375" y="5958000"/>
            <a:ext cx="12191625" cy="900000"/>
            <a:chOff x="-14671" y="1206"/>
            <a:chExt cx="12238837" cy="900000"/>
          </a:xfrm>
        </p:grpSpPr>
        <p:grpSp>
          <p:nvGrpSpPr>
            <p:cNvPr id="66" name="Group 65"/>
            <p:cNvGrpSpPr/>
            <p:nvPr/>
          </p:nvGrpSpPr>
          <p:grpSpPr>
            <a:xfrm>
              <a:off x="-14671" y="1206"/>
              <a:ext cx="12238837" cy="900000"/>
              <a:chOff x="-14671" y="1206"/>
              <a:chExt cx="12238837" cy="900000"/>
            </a:xfrm>
          </p:grpSpPr>
          <p:grpSp>
            <p:nvGrpSpPr>
              <p:cNvPr id="68" name="Group 67"/>
              <p:cNvGrpSpPr/>
              <p:nvPr/>
            </p:nvGrpSpPr>
            <p:grpSpPr>
              <a:xfrm>
                <a:off x="-14671" y="1206"/>
                <a:ext cx="3064667" cy="900000"/>
                <a:chOff x="962759" y="3326940"/>
                <a:chExt cx="3064667" cy="900000"/>
              </a:xfrm>
            </p:grpSpPr>
            <p:grpSp>
              <p:nvGrpSpPr>
                <p:cNvPr id="82" name="Group 81"/>
                <p:cNvGrpSpPr/>
                <p:nvPr/>
              </p:nvGrpSpPr>
              <p:grpSpPr>
                <a:xfrm>
                  <a:off x="962759" y="3326940"/>
                  <a:ext cx="3048000" cy="900000"/>
                  <a:chOff x="-12821" y="4727040"/>
                  <a:chExt cx="3029537" cy="900000"/>
                </a:xfrm>
              </p:grpSpPr>
              <p:sp>
                <p:nvSpPr>
                  <p:cNvPr id="84" name="Rectangle 83"/>
                  <p:cNvSpPr/>
                  <p:nvPr/>
                </p:nvSpPr>
                <p:spPr>
                  <a:xfrm>
                    <a:off x="-12821" y="4727040"/>
                    <a:ext cx="3029537"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727" y="4795979"/>
                    <a:ext cx="694180" cy="704263"/>
                  </a:xfrm>
                  <a:prstGeom prst="rect">
                    <a:avLst/>
                  </a:prstGeom>
                </p:spPr>
              </p:pic>
            </p:grpSp>
            <p:sp>
              <p:nvSpPr>
                <p:cNvPr id="83" name="Rectangle 82"/>
                <p:cNvSpPr/>
                <p:nvPr/>
              </p:nvSpPr>
              <p:spPr>
                <a:xfrm>
                  <a:off x="1875211" y="3455840"/>
                  <a:ext cx="2152215"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grpSp>
          <p:grpSp>
            <p:nvGrpSpPr>
              <p:cNvPr id="69" name="Group 68"/>
              <p:cNvGrpSpPr/>
              <p:nvPr/>
            </p:nvGrpSpPr>
            <p:grpSpPr>
              <a:xfrm>
                <a:off x="3053450" y="1206"/>
                <a:ext cx="3049201" cy="897878"/>
                <a:chOff x="4797470" y="2495879"/>
                <a:chExt cx="3106054" cy="900000"/>
              </a:xfrm>
            </p:grpSpPr>
            <p:sp>
              <p:nvSpPr>
                <p:cNvPr id="78" name="Rectangle 77"/>
                <p:cNvSpPr/>
                <p:nvPr/>
              </p:nvSpPr>
              <p:spPr>
                <a:xfrm>
                  <a:off x="4797470"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9" name="Group 78"/>
                <p:cNvGrpSpPr/>
                <p:nvPr/>
              </p:nvGrpSpPr>
              <p:grpSpPr>
                <a:xfrm>
                  <a:off x="4883097" y="2598594"/>
                  <a:ext cx="3020427" cy="673341"/>
                  <a:chOff x="3283348" y="6067447"/>
                  <a:chExt cx="3036442" cy="673341"/>
                </a:xfrm>
              </p:grpSpPr>
              <p:pic>
                <p:nvPicPr>
                  <p:cNvPr id="80" name="Γραφικό 54" descr="Μετρητής">
                    <a:extLst>
                      <a:ext uri="{FF2B5EF4-FFF2-40B4-BE49-F238E27FC236}">
                        <a16:creationId xmlns:a16="http://schemas.microsoft.com/office/drawing/2014/main" id="{65067AA0-20E4-4405-B78C-070A6903C9A7}"/>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5572" b="11164"/>
                  <a:stretch/>
                </p:blipFill>
                <p:spPr>
                  <a:xfrm>
                    <a:off x="3283348" y="6067447"/>
                    <a:ext cx="906896" cy="664433"/>
                  </a:xfrm>
                  <a:prstGeom prst="rect">
                    <a:avLst/>
                  </a:prstGeom>
                </p:spPr>
              </p:pic>
              <p:sp>
                <p:nvSpPr>
                  <p:cNvPr id="81" name="Rectangle 80"/>
                  <p:cNvSpPr/>
                  <p:nvPr/>
                </p:nvSpPr>
                <p:spPr>
                  <a:xfrm>
                    <a:off x="4115223" y="6092929"/>
                    <a:ext cx="2204567" cy="647859"/>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70" name="Group 69"/>
              <p:cNvGrpSpPr/>
              <p:nvPr/>
            </p:nvGrpSpPr>
            <p:grpSpPr>
              <a:xfrm>
                <a:off x="6114891" y="1206"/>
                <a:ext cx="3049201" cy="900000"/>
                <a:chOff x="4837705" y="3395879"/>
                <a:chExt cx="3106054" cy="900000"/>
              </a:xfrm>
            </p:grpSpPr>
            <p:sp>
              <p:nvSpPr>
                <p:cNvPr id="74" name="Rectangle 73"/>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5" name="Group 74"/>
                <p:cNvGrpSpPr/>
                <p:nvPr/>
              </p:nvGrpSpPr>
              <p:grpSpPr>
                <a:xfrm>
                  <a:off x="5229683" y="3522713"/>
                  <a:ext cx="2714076" cy="646331"/>
                  <a:chOff x="6395515" y="6102673"/>
                  <a:chExt cx="2728467" cy="646331"/>
                </a:xfrm>
              </p:grpSpPr>
              <p:pic>
                <p:nvPicPr>
                  <p:cNvPr id="76" name="Picture 75"/>
                  <p:cNvPicPr preferRelativeResize="0">
                    <a:picLocks/>
                  </p:cNvPicPr>
                  <p:nvPr/>
                </p:nvPicPr>
                <p:blipFill rotWithShape="1">
                  <a:blip r:embed="rId10">
                    <a:extLst>
                      <a:ext uri="{28A0092B-C50C-407E-A947-70E740481C1C}">
                        <a14:useLocalDpi xmlns:a14="http://schemas.microsoft.com/office/drawing/2010/main" val="0"/>
                      </a:ext>
                    </a:extLst>
                  </a:blip>
                  <a:srcRect l="40956" t="39086" r="41205" b="38530"/>
                  <a:stretch/>
                </p:blipFill>
                <p:spPr>
                  <a:xfrm>
                    <a:off x="6395515" y="6118778"/>
                    <a:ext cx="722567" cy="612000"/>
                  </a:xfrm>
                  <a:prstGeom prst="rect">
                    <a:avLst/>
                  </a:prstGeom>
                </p:spPr>
              </p:pic>
              <p:sp>
                <p:nvSpPr>
                  <p:cNvPr id="77" name="Rectangle 76"/>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71" name="Group 70"/>
              <p:cNvGrpSpPr/>
              <p:nvPr/>
            </p:nvGrpSpPr>
            <p:grpSpPr>
              <a:xfrm>
                <a:off x="9174966" y="1206"/>
                <a:ext cx="3049200" cy="900000"/>
                <a:chOff x="6146253" y="3726400"/>
                <a:chExt cx="3045600" cy="900000"/>
              </a:xfrm>
            </p:grpSpPr>
            <p:sp>
              <p:nvSpPr>
                <p:cNvPr id="72" name="Rectangle 71"/>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Rectangle 72"/>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67" name="Picture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588" y="64318"/>
              <a:ext cx="558932" cy="726612"/>
            </a:xfrm>
            <a:prstGeom prst="rect">
              <a:avLst/>
            </a:prstGeom>
          </p:spPr>
        </p:pic>
      </p:gr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sp>
        <p:nvSpPr>
          <p:cNvPr id="44" name="TextBox 43"/>
          <p:cNvSpPr txBox="1"/>
          <p:nvPr/>
        </p:nvSpPr>
        <p:spPr>
          <a:xfrm>
            <a:off x="1456091" y="2942977"/>
            <a:ext cx="1286967" cy="307777"/>
          </a:xfrm>
          <a:prstGeom prst="rect">
            <a:avLst/>
          </a:prstGeom>
          <a:noFill/>
        </p:spPr>
        <p:txBody>
          <a:bodyPr wrap="square" rtlCol="0">
            <a:spAutoFit/>
          </a:bodyPr>
          <a:lstStyle/>
          <a:p>
            <a:r>
              <a:rPr lang="en-US" sz="1400" dirty="0">
                <a:solidFill>
                  <a:srgbClr val="3D5265"/>
                </a:solidFill>
              </a:rPr>
              <a:t>Upload Speed</a:t>
            </a:r>
            <a:endParaRPr lang="el-GR" sz="1400" dirty="0">
              <a:solidFill>
                <a:srgbClr val="3D5265"/>
              </a:solidFill>
            </a:endParaRPr>
          </a:p>
        </p:txBody>
      </p:sp>
      <p:sp>
        <p:nvSpPr>
          <p:cNvPr id="15" name="TextBox 14"/>
          <p:cNvSpPr txBox="1"/>
          <p:nvPr/>
        </p:nvSpPr>
        <p:spPr>
          <a:xfrm>
            <a:off x="3307212" y="2044049"/>
            <a:ext cx="3055881" cy="338554"/>
          </a:xfrm>
          <a:prstGeom prst="rect">
            <a:avLst/>
          </a:prstGeom>
          <a:noFill/>
        </p:spPr>
        <p:txBody>
          <a:bodyPr wrap="square" rtlCol="0">
            <a:spAutoFit/>
          </a:bodyPr>
          <a:lstStyle/>
          <a:p>
            <a:r>
              <a:rPr lang="en-US" sz="1600" dirty="0">
                <a:solidFill>
                  <a:srgbClr val="3D5265"/>
                </a:solidFill>
              </a:rPr>
              <a:t>Mobile Internet Speed (in Mbps)</a:t>
            </a:r>
            <a:endParaRPr lang="el-GR" sz="1600" dirty="0">
              <a:solidFill>
                <a:srgbClr val="3D5265"/>
              </a:solidFill>
            </a:endParaRPr>
          </a:p>
        </p:txBody>
      </p:sp>
      <p:grpSp>
        <p:nvGrpSpPr>
          <p:cNvPr id="23" name="Ομάδα 22">
            <a:extLst>
              <a:ext uri="{FF2B5EF4-FFF2-40B4-BE49-F238E27FC236}">
                <a16:creationId xmlns:a16="http://schemas.microsoft.com/office/drawing/2014/main" id="{F5BBD866-A9AD-4847-9859-307C29B27DA0}"/>
              </a:ext>
            </a:extLst>
          </p:cNvPr>
          <p:cNvGrpSpPr/>
          <p:nvPr/>
        </p:nvGrpSpPr>
        <p:grpSpPr>
          <a:xfrm>
            <a:off x="2055759" y="2364467"/>
            <a:ext cx="5008364" cy="2943574"/>
            <a:chOff x="2055759" y="2364467"/>
            <a:chExt cx="5008364" cy="2943574"/>
          </a:xfrm>
        </p:grpSpPr>
        <p:grpSp>
          <p:nvGrpSpPr>
            <p:cNvPr id="8" name="Group 7"/>
            <p:cNvGrpSpPr/>
            <p:nvPr/>
          </p:nvGrpSpPr>
          <p:grpSpPr>
            <a:xfrm>
              <a:off x="2055759" y="2364467"/>
              <a:ext cx="4943475" cy="2943574"/>
              <a:chOff x="1685925" y="2483263"/>
              <a:chExt cx="4572000" cy="2743200"/>
            </a:xfrm>
          </p:grpSpPr>
          <p:graphicFrame>
            <p:nvGraphicFramePr>
              <p:cNvPr id="14" name="Chart 13"/>
              <p:cNvGraphicFramePr>
                <a:graphicFrameLocks/>
              </p:cNvGraphicFramePr>
              <p:nvPr>
                <p:extLst>
                  <p:ext uri="{D42A27DB-BD31-4B8C-83A1-F6EECF244321}">
                    <p14:modId xmlns:p14="http://schemas.microsoft.com/office/powerpoint/2010/main" val="3672733394"/>
                  </p:ext>
                </p:extLst>
              </p:nvPr>
            </p:nvGraphicFramePr>
            <p:xfrm>
              <a:off x="1685925" y="2483263"/>
              <a:ext cx="4572000" cy="2743200"/>
            </p:xfrm>
            <a:graphic>
              <a:graphicData uri="http://schemas.openxmlformats.org/drawingml/2006/chart">
                <c:chart xmlns:c="http://schemas.openxmlformats.org/drawingml/2006/chart" xmlns:r="http://schemas.openxmlformats.org/officeDocument/2006/relationships" r:id="rId13"/>
              </a:graphicData>
            </a:graphic>
          </p:graphicFrame>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7160" y="4022436"/>
                <a:ext cx="216916" cy="220431"/>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24254" y="3818596"/>
                <a:ext cx="431364" cy="95250"/>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70880" y="2819353"/>
                <a:ext cx="431364" cy="95250"/>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4323" y="3022055"/>
                <a:ext cx="216916" cy="220431"/>
              </a:xfrm>
              <a:prstGeom prst="rect">
                <a:avLst/>
              </a:prstGeom>
            </p:spPr>
          </p:pic>
        </p:grpSp>
        <p:pic>
          <p:nvPicPr>
            <p:cNvPr id="22" name="Εικόνα 21">
              <a:extLst>
                <a:ext uri="{FF2B5EF4-FFF2-40B4-BE49-F238E27FC236}">
                  <a16:creationId xmlns:a16="http://schemas.microsoft.com/office/drawing/2014/main" id="{EBCA590D-AE44-424B-A464-F616908E978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2979"/>
            <a:stretch/>
          </p:blipFill>
          <p:spPr>
            <a:xfrm>
              <a:off x="3821172" y="3188098"/>
              <a:ext cx="612524" cy="338554"/>
            </a:xfrm>
            <a:prstGeom prst="rect">
              <a:avLst/>
            </a:prstGeom>
          </p:spPr>
        </p:pic>
        <p:pic>
          <p:nvPicPr>
            <p:cNvPr id="47" name="Εικόνα 46">
              <a:extLst>
                <a:ext uri="{FF2B5EF4-FFF2-40B4-BE49-F238E27FC236}">
                  <a16:creationId xmlns:a16="http://schemas.microsoft.com/office/drawing/2014/main" id="{92FDD770-52C2-44C7-B0F9-1294D5EB2B9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2979"/>
            <a:stretch/>
          </p:blipFill>
          <p:spPr>
            <a:xfrm>
              <a:off x="6451599" y="4280855"/>
              <a:ext cx="612524" cy="338554"/>
            </a:xfrm>
            <a:prstGeom prst="rect">
              <a:avLst/>
            </a:prstGeom>
          </p:spPr>
        </p:pic>
      </p:grpSp>
    </p:spTree>
    <p:extLst>
      <p:ext uri="{BB962C8B-B14F-4D97-AF65-F5344CB8AC3E}">
        <p14:creationId xmlns:p14="http://schemas.microsoft.com/office/powerpoint/2010/main" val="38018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a:srcRect l="22193" t="3564" r="22460" b="4449"/>
          <a:stretch/>
        </p:blipFill>
        <p:spPr>
          <a:xfrm>
            <a:off x="7975157" y="4119467"/>
            <a:ext cx="1843200" cy="1834381"/>
          </a:xfrm>
          <a:prstGeom prst="rect">
            <a:avLst/>
          </a:prstGeom>
        </p:spPr>
      </p:pic>
      <p:pic>
        <p:nvPicPr>
          <p:cNvPr id="2" name="Picture 1"/>
          <p:cNvPicPr>
            <a:picLocks noChangeAspect="1"/>
          </p:cNvPicPr>
          <p:nvPr/>
        </p:nvPicPr>
        <p:blipFill rotWithShape="1">
          <a:blip r:embed="rId4"/>
          <a:srcRect l="21969" t="2401" r="22418" b="3455"/>
          <a:stretch/>
        </p:blipFill>
        <p:spPr>
          <a:xfrm>
            <a:off x="104682" y="4088942"/>
            <a:ext cx="1843200" cy="1860754"/>
          </a:xfrm>
          <a:prstGeom prst="rect">
            <a:avLst/>
          </a:prstGeom>
        </p:spPr>
      </p:pic>
      <p:sp>
        <p:nvSpPr>
          <p:cNvPr id="44" name="TextBox 43"/>
          <p:cNvSpPr txBox="1"/>
          <p:nvPr/>
        </p:nvSpPr>
        <p:spPr>
          <a:xfrm>
            <a:off x="8409714" y="4696153"/>
            <a:ext cx="974598" cy="646331"/>
          </a:xfrm>
          <a:prstGeom prst="rect">
            <a:avLst/>
          </a:prstGeom>
          <a:noFill/>
        </p:spPr>
        <p:txBody>
          <a:bodyPr wrap="square" rtlCol="0">
            <a:spAutoFit/>
          </a:bodyPr>
          <a:lstStyle/>
          <a:p>
            <a:r>
              <a:rPr lang="en-US" sz="3600" dirty="0">
                <a:solidFill>
                  <a:srgbClr val="3D5265"/>
                </a:solidFill>
              </a:rPr>
              <a:t>85%</a:t>
            </a:r>
            <a:endParaRPr lang="el-GR" sz="3600" dirty="0">
              <a:solidFill>
                <a:srgbClr val="3D5265"/>
              </a:solidFill>
            </a:endParaRPr>
          </a:p>
        </p:txBody>
      </p:sp>
      <p:sp>
        <p:nvSpPr>
          <p:cNvPr id="47" name="TextBox 46"/>
          <p:cNvSpPr txBox="1"/>
          <p:nvPr/>
        </p:nvSpPr>
        <p:spPr>
          <a:xfrm>
            <a:off x="9770746" y="4557653"/>
            <a:ext cx="2369350" cy="923330"/>
          </a:xfrm>
          <a:prstGeom prst="rect">
            <a:avLst/>
          </a:prstGeom>
          <a:noFill/>
        </p:spPr>
        <p:txBody>
          <a:bodyPr wrap="square" rtlCol="0">
            <a:spAutoFit/>
          </a:bodyPr>
          <a:lstStyle/>
          <a:p>
            <a:r>
              <a:rPr lang="en-US" dirty="0">
                <a:solidFill>
                  <a:srgbClr val="3D5265"/>
                </a:solidFill>
              </a:rPr>
              <a:t>of OTE’s customers have been loyal in the last 3 years </a:t>
            </a:r>
            <a:endParaRPr lang="el-GR" dirty="0">
              <a:solidFill>
                <a:srgbClr val="3D5265"/>
              </a:solidFill>
            </a:endParaRPr>
          </a:p>
        </p:txBody>
      </p:sp>
      <p:sp>
        <p:nvSpPr>
          <p:cNvPr id="3" name="Rectangle 2"/>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Survey for customer satisfaction in telecommunications</a:t>
            </a:r>
            <a:endParaRPr lang="el-GR" sz="32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4" name="Rectangle 3"/>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9" name="Group 48"/>
          <p:cNvGrpSpPr/>
          <p:nvPr/>
        </p:nvGrpSpPr>
        <p:grpSpPr>
          <a:xfrm>
            <a:off x="48124" y="981655"/>
            <a:ext cx="4684777" cy="2212670"/>
            <a:chOff x="1239125" y="1056555"/>
            <a:chExt cx="4684777" cy="2212670"/>
          </a:xfrm>
        </p:grpSpPr>
        <p:grpSp>
          <p:nvGrpSpPr>
            <p:cNvPr id="38" name="Group 37"/>
            <p:cNvGrpSpPr/>
            <p:nvPr/>
          </p:nvGrpSpPr>
          <p:grpSpPr>
            <a:xfrm>
              <a:off x="1239125" y="1056555"/>
              <a:ext cx="4684777" cy="1529689"/>
              <a:chOff x="145851" y="1815112"/>
              <a:chExt cx="5139714" cy="1529689"/>
            </a:xfrm>
          </p:grpSpPr>
          <p:sp>
            <p:nvSpPr>
              <p:cNvPr id="7" name="TextBox 6"/>
              <p:cNvSpPr txBox="1"/>
              <p:nvPr/>
            </p:nvSpPr>
            <p:spPr>
              <a:xfrm>
                <a:off x="145851" y="1898251"/>
                <a:ext cx="1753168" cy="1446550"/>
              </a:xfrm>
              <a:prstGeom prst="rect">
                <a:avLst/>
              </a:prstGeom>
              <a:noFill/>
            </p:spPr>
            <p:txBody>
              <a:bodyPr wrap="square" rtlCol="0">
                <a:spAutoFit/>
              </a:bodyPr>
              <a:lstStyle/>
              <a:p>
                <a:r>
                  <a:rPr lang="el-GR" sz="4400" dirty="0">
                    <a:solidFill>
                      <a:srgbClr val="3D5265"/>
                    </a:solidFill>
                  </a:rPr>
                  <a:t>75.2%</a:t>
                </a:r>
              </a:p>
            </p:txBody>
          </p:sp>
          <p:sp>
            <p:nvSpPr>
              <p:cNvPr id="8" name="TextBox 7"/>
              <p:cNvSpPr txBox="1"/>
              <p:nvPr/>
            </p:nvSpPr>
            <p:spPr>
              <a:xfrm>
                <a:off x="1843869" y="1815112"/>
                <a:ext cx="3441696" cy="1015663"/>
              </a:xfrm>
              <a:prstGeom prst="rect">
                <a:avLst/>
              </a:prstGeom>
              <a:noFill/>
            </p:spPr>
            <p:txBody>
              <a:bodyPr wrap="square" rtlCol="0">
                <a:spAutoFit/>
              </a:bodyPr>
              <a:lstStyle/>
              <a:p>
                <a:r>
                  <a:rPr lang="en-US" sz="2000" dirty="0">
                    <a:solidFill>
                      <a:srgbClr val="3D5265"/>
                    </a:solidFill>
                  </a:rPr>
                  <a:t>believes that OTE is the </a:t>
                </a:r>
                <a:r>
                  <a:rPr lang="en-US" sz="2000" b="1" dirty="0">
                    <a:solidFill>
                      <a:srgbClr val="3D5265"/>
                    </a:solidFill>
                  </a:rPr>
                  <a:t>best</a:t>
                </a:r>
                <a:r>
                  <a:rPr lang="en-US" sz="2000" dirty="0">
                    <a:solidFill>
                      <a:srgbClr val="3D5265"/>
                    </a:solidFill>
                  </a:rPr>
                  <a:t> telecommunications company in Greece</a:t>
                </a:r>
                <a:endParaRPr lang="el-GR" sz="2000" dirty="0">
                  <a:solidFill>
                    <a:srgbClr val="3D5265"/>
                  </a:solidFill>
                </a:endParaRPr>
              </a:p>
            </p:txBody>
          </p:sp>
        </p:grpSp>
        <p:grpSp>
          <p:nvGrpSpPr>
            <p:cNvPr id="31" name="Group 30"/>
            <p:cNvGrpSpPr/>
            <p:nvPr/>
          </p:nvGrpSpPr>
          <p:grpSpPr>
            <a:xfrm>
              <a:off x="1385623" y="2100646"/>
              <a:ext cx="4007017" cy="1168579"/>
              <a:chOff x="-182890" y="3888197"/>
              <a:chExt cx="6100912" cy="1909631"/>
            </a:xfrm>
          </p:grpSpPr>
          <p:pic>
            <p:nvPicPr>
              <p:cNvPr id="9"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4417" y="3895969"/>
                <a:ext cx="914400" cy="914400"/>
              </a:xfrm>
              <a:prstGeom prst="rect">
                <a:avLst/>
              </a:prstGeom>
            </p:spPr>
          </p:pic>
          <p:pic>
            <p:nvPicPr>
              <p:cNvPr id="10"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4351" y="3895969"/>
                <a:ext cx="914400" cy="914400"/>
              </a:xfrm>
              <a:prstGeom prst="rect">
                <a:avLst/>
              </a:prstGeom>
            </p:spPr>
          </p:pic>
          <p:pic>
            <p:nvPicPr>
              <p:cNvPr id="11"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4286" y="3888197"/>
                <a:ext cx="914400" cy="914400"/>
              </a:xfrm>
              <a:prstGeom prst="rect">
                <a:avLst/>
              </a:prstGeom>
            </p:spPr>
          </p:pic>
          <p:pic>
            <p:nvPicPr>
              <p:cNvPr id="12"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4220" y="3888197"/>
                <a:ext cx="914400" cy="914400"/>
              </a:xfrm>
              <a:prstGeom prst="rect">
                <a:avLst/>
              </a:prstGeom>
            </p:spPr>
          </p:pic>
          <p:pic>
            <p:nvPicPr>
              <p:cNvPr id="13"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1117" y="3888197"/>
                <a:ext cx="914400" cy="914400"/>
              </a:xfrm>
              <a:prstGeom prst="rect">
                <a:avLst/>
              </a:prstGeom>
            </p:spPr>
          </p:pic>
          <p:pic>
            <p:nvPicPr>
              <p:cNvPr id="14"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4089" y="3888197"/>
                <a:ext cx="914400" cy="914400"/>
              </a:xfrm>
              <a:prstGeom prst="rect">
                <a:avLst/>
              </a:prstGeom>
            </p:spPr>
          </p:pic>
          <p:pic>
            <p:nvPicPr>
              <p:cNvPr id="15"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167" y="3895969"/>
                <a:ext cx="914400" cy="914400"/>
              </a:xfrm>
              <a:prstGeom prst="rect">
                <a:avLst/>
              </a:prstGeom>
            </p:spPr>
          </p:pic>
          <p:pic>
            <p:nvPicPr>
              <p:cNvPr id="16"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139" y="3888197"/>
                <a:ext cx="914400" cy="914400"/>
              </a:xfrm>
              <a:prstGeom prst="rect">
                <a:avLst/>
              </a:prstGeom>
            </p:spPr>
          </p:pic>
          <p:pic>
            <p:nvPicPr>
              <p:cNvPr id="17"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890" y="3895969"/>
                <a:ext cx="914400" cy="914400"/>
              </a:xfrm>
              <a:prstGeom prst="rect">
                <a:avLst/>
              </a:prstGeom>
            </p:spPr>
          </p:pic>
          <p:pic>
            <p:nvPicPr>
              <p:cNvPr id="18"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9020" y="3895969"/>
                <a:ext cx="914400" cy="914400"/>
              </a:xfrm>
              <a:prstGeom prst="rect">
                <a:avLst/>
              </a:prstGeom>
            </p:spPr>
          </p:pic>
          <p:pic>
            <p:nvPicPr>
              <p:cNvPr id="19"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3622" y="3895969"/>
                <a:ext cx="914400" cy="914400"/>
              </a:xfrm>
              <a:prstGeom prst="rect">
                <a:avLst/>
              </a:prstGeom>
            </p:spPr>
          </p:pic>
          <p:pic>
            <p:nvPicPr>
              <p:cNvPr id="20"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921838" y="4872259"/>
                <a:ext cx="914400" cy="914400"/>
              </a:xfrm>
              <a:prstGeom prst="rect">
                <a:avLst/>
              </a:prstGeom>
            </p:spPr>
          </p:pic>
          <p:pic>
            <p:nvPicPr>
              <p:cNvPr id="21"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4220" y="4875656"/>
                <a:ext cx="914400" cy="914400"/>
              </a:xfrm>
              <a:prstGeom prst="rect">
                <a:avLst/>
              </a:prstGeom>
            </p:spPr>
          </p:pic>
          <p:pic>
            <p:nvPicPr>
              <p:cNvPr id="22"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6779" y="4875656"/>
                <a:ext cx="914400" cy="914400"/>
              </a:xfrm>
              <a:prstGeom prst="rect">
                <a:avLst/>
              </a:prstGeom>
            </p:spPr>
          </p:pic>
          <p:pic>
            <p:nvPicPr>
              <p:cNvPr id="23"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2048" y="4875656"/>
                <a:ext cx="914400" cy="914400"/>
              </a:xfrm>
              <a:prstGeom prst="rect">
                <a:avLst/>
              </a:prstGeom>
            </p:spPr>
          </p:pic>
          <p:pic>
            <p:nvPicPr>
              <p:cNvPr id="24"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921" y="4883428"/>
                <a:ext cx="914400" cy="914400"/>
              </a:xfrm>
              <a:prstGeom prst="rect">
                <a:avLst/>
              </a:prstGeom>
            </p:spPr>
          </p:pic>
          <p:pic>
            <p:nvPicPr>
              <p:cNvPr id="25"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139" y="4875656"/>
                <a:ext cx="914400" cy="914400"/>
              </a:xfrm>
              <a:prstGeom prst="rect">
                <a:avLst/>
              </a:prstGeom>
            </p:spPr>
          </p:pic>
          <p:pic>
            <p:nvPicPr>
              <p:cNvPr id="26"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890" y="4883428"/>
                <a:ext cx="914400" cy="914400"/>
              </a:xfrm>
              <a:prstGeom prst="rect">
                <a:avLst/>
              </a:prstGeom>
            </p:spPr>
          </p:pic>
          <p:pic>
            <p:nvPicPr>
              <p:cNvPr id="27"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934209" y="4883428"/>
                <a:ext cx="914400" cy="914400"/>
              </a:xfrm>
              <a:prstGeom prst="rect">
                <a:avLst/>
              </a:prstGeom>
            </p:spPr>
          </p:pic>
          <p:pic>
            <p:nvPicPr>
              <p:cNvPr id="28"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421804" y="4883428"/>
                <a:ext cx="914400" cy="914400"/>
              </a:xfrm>
              <a:prstGeom prst="rect">
                <a:avLst/>
              </a:prstGeom>
            </p:spPr>
          </p:pic>
          <p:pic>
            <p:nvPicPr>
              <p:cNvPr id="29"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001430" y="4872259"/>
                <a:ext cx="914400" cy="914400"/>
              </a:xfrm>
              <a:prstGeom prst="rect">
                <a:avLst/>
              </a:prstGeom>
            </p:spPr>
          </p:pic>
          <p:pic>
            <p:nvPicPr>
              <p:cNvPr id="30" name="Γραφικό 4" descr="Άνδρας">
                <a:extLst>
                  <a:ext uri="{FF2B5EF4-FFF2-40B4-BE49-F238E27FC236}">
                    <a16:creationId xmlns:a16="http://schemas.microsoft.com/office/drawing/2014/main" id="{A6F79C26-8247-4650-A1AF-DECC8EF58460}"/>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469020" y="4872259"/>
                <a:ext cx="914400" cy="914400"/>
              </a:xfrm>
              <a:prstGeom prst="rect">
                <a:avLst/>
              </a:prstGeom>
            </p:spPr>
          </p:pic>
        </p:grpSp>
      </p:grpSp>
      <p:grpSp>
        <p:nvGrpSpPr>
          <p:cNvPr id="51" name="Group 50"/>
          <p:cNvGrpSpPr/>
          <p:nvPr/>
        </p:nvGrpSpPr>
        <p:grpSpPr>
          <a:xfrm>
            <a:off x="7925373" y="940672"/>
            <a:ext cx="3803858" cy="1332409"/>
            <a:chOff x="6627081" y="1072301"/>
            <a:chExt cx="3803858" cy="1332409"/>
          </a:xfrm>
        </p:grpSpPr>
        <p:pic>
          <p:nvPicPr>
            <p:cNvPr id="33" name="Γραφικό 20" descr="Μετάλλιο">
              <a:extLst>
                <a:ext uri="{FF2B5EF4-FFF2-40B4-BE49-F238E27FC236}">
                  <a16:creationId xmlns:a16="http://schemas.microsoft.com/office/drawing/2014/main" id="{14C25636-4F74-4145-8965-A72A2C9B1E07}"/>
                </a:ext>
              </a:extLst>
            </p:cNvPr>
            <p:cNvPicPr>
              <a:picLocks noChangeAspect="1"/>
            </p:cNvPicPr>
            <p:nvPr/>
          </p:nvPicPr>
          <p:blipFill>
            <a:blip r:embed="rId9"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60189" y="2153160"/>
              <a:ext cx="282400" cy="251550"/>
            </a:xfrm>
            <a:prstGeom prst="rect">
              <a:avLst/>
            </a:prstGeom>
          </p:spPr>
        </p:pic>
        <p:sp>
          <p:nvSpPr>
            <p:cNvPr id="36" name="TextBox 35"/>
            <p:cNvSpPr txBox="1"/>
            <p:nvPr/>
          </p:nvSpPr>
          <p:spPr>
            <a:xfrm>
              <a:off x="6627081" y="1072301"/>
              <a:ext cx="3803858" cy="400110"/>
            </a:xfrm>
            <a:prstGeom prst="rect">
              <a:avLst/>
            </a:prstGeom>
            <a:noFill/>
          </p:spPr>
          <p:txBody>
            <a:bodyPr wrap="square" rtlCol="0">
              <a:spAutoFit/>
            </a:bodyPr>
            <a:lstStyle/>
            <a:p>
              <a:pPr algn="just"/>
              <a:r>
                <a:rPr lang="en-US" sz="2000" dirty="0">
                  <a:solidFill>
                    <a:srgbClr val="3D5265"/>
                  </a:solidFill>
                </a:rPr>
                <a:t>Percentage of </a:t>
              </a:r>
              <a:r>
                <a:rPr lang="en-US" sz="2000" b="1" dirty="0">
                  <a:solidFill>
                    <a:srgbClr val="3D5265"/>
                  </a:solidFill>
                </a:rPr>
                <a:t>satisfied customers</a:t>
              </a:r>
              <a:endParaRPr lang="el-GR" sz="2000" b="1" dirty="0">
                <a:solidFill>
                  <a:srgbClr val="3D5265"/>
                </a:solidFill>
              </a:endParaRPr>
            </a:p>
          </p:txBody>
        </p:sp>
      </p:grpSp>
      <p:sp>
        <p:nvSpPr>
          <p:cNvPr id="42" name="TextBox 41"/>
          <p:cNvSpPr txBox="1"/>
          <p:nvPr/>
        </p:nvSpPr>
        <p:spPr>
          <a:xfrm>
            <a:off x="4206875" y="2995323"/>
            <a:ext cx="3902103" cy="1323439"/>
          </a:xfrm>
          <a:prstGeom prst="rect">
            <a:avLst/>
          </a:prstGeom>
          <a:noFill/>
          <a:ln w="34925" cmpd="sng">
            <a:solidFill>
              <a:srgbClr val="3B61A6"/>
            </a:solidFill>
          </a:ln>
        </p:spPr>
        <p:txBody>
          <a:bodyPr wrap="square" rtlCol="0">
            <a:spAutoFit/>
          </a:bodyPr>
          <a:lstStyle/>
          <a:p>
            <a:r>
              <a:rPr lang="en-US" sz="2000" dirty="0">
                <a:solidFill>
                  <a:srgbClr val="3D5265"/>
                </a:solidFill>
              </a:rPr>
              <a:t>Sample of survey: 347 respondents</a:t>
            </a:r>
          </a:p>
          <a:p>
            <a:r>
              <a:rPr lang="en-US" sz="2000" dirty="0">
                <a:solidFill>
                  <a:srgbClr val="3D5265"/>
                </a:solidFill>
              </a:rPr>
              <a:t>Age range: 15 – 60+</a:t>
            </a:r>
          </a:p>
          <a:p>
            <a:r>
              <a:rPr lang="en-US" sz="2000" dirty="0">
                <a:solidFill>
                  <a:srgbClr val="3D5265"/>
                </a:solidFill>
              </a:rPr>
              <a:t>Gender: 55.5% male / 44.5% female</a:t>
            </a:r>
          </a:p>
          <a:p>
            <a:r>
              <a:rPr lang="en-US" sz="2000" dirty="0">
                <a:solidFill>
                  <a:srgbClr val="3D5265"/>
                </a:solidFill>
              </a:rPr>
              <a:t>Geographic location: Greece</a:t>
            </a:r>
            <a:endParaRPr lang="el-GR" sz="2000" dirty="0">
              <a:solidFill>
                <a:srgbClr val="3D5265"/>
              </a:solidFill>
            </a:endParaRPr>
          </a:p>
        </p:txBody>
      </p:sp>
      <p:sp>
        <p:nvSpPr>
          <p:cNvPr id="5" name="TextBox 4"/>
          <p:cNvSpPr txBox="1"/>
          <p:nvPr/>
        </p:nvSpPr>
        <p:spPr>
          <a:xfrm>
            <a:off x="530534" y="4696153"/>
            <a:ext cx="1073710" cy="646331"/>
          </a:xfrm>
          <a:prstGeom prst="rect">
            <a:avLst/>
          </a:prstGeom>
          <a:noFill/>
        </p:spPr>
        <p:txBody>
          <a:bodyPr wrap="square" rtlCol="0">
            <a:spAutoFit/>
          </a:bodyPr>
          <a:lstStyle/>
          <a:p>
            <a:r>
              <a:rPr lang="en-US" sz="3600" dirty="0">
                <a:solidFill>
                  <a:srgbClr val="3D5265"/>
                </a:solidFill>
              </a:rPr>
              <a:t>55%</a:t>
            </a:r>
            <a:endParaRPr lang="el-GR" sz="3600" dirty="0">
              <a:solidFill>
                <a:srgbClr val="3D5265"/>
              </a:solidFill>
            </a:endParaRPr>
          </a:p>
        </p:txBody>
      </p:sp>
      <p:sp>
        <p:nvSpPr>
          <p:cNvPr id="46" name="TextBox 45"/>
          <p:cNvSpPr txBox="1"/>
          <p:nvPr/>
        </p:nvSpPr>
        <p:spPr>
          <a:xfrm>
            <a:off x="1910965" y="4674220"/>
            <a:ext cx="2821938" cy="646331"/>
          </a:xfrm>
          <a:prstGeom prst="rect">
            <a:avLst/>
          </a:prstGeom>
          <a:noFill/>
        </p:spPr>
        <p:txBody>
          <a:bodyPr wrap="square" rtlCol="0">
            <a:spAutoFit/>
          </a:bodyPr>
          <a:lstStyle/>
          <a:p>
            <a:r>
              <a:rPr lang="en-US" dirty="0">
                <a:solidFill>
                  <a:srgbClr val="3D5265"/>
                </a:solidFill>
              </a:rPr>
              <a:t>of respondents value quality over price </a:t>
            </a:r>
            <a:endParaRPr lang="el-GR" dirty="0">
              <a:solidFill>
                <a:srgbClr val="3D5265"/>
              </a:solidFill>
            </a:endParaRPr>
          </a:p>
        </p:txBody>
      </p:sp>
      <p:sp>
        <p:nvSpPr>
          <p:cNvPr id="48" name="TextBox 47"/>
          <p:cNvSpPr txBox="1"/>
          <p:nvPr/>
        </p:nvSpPr>
        <p:spPr>
          <a:xfrm>
            <a:off x="4823938" y="5596135"/>
            <a:ext cx="2553878" cy="338554"/>
          </a:xfrm>
          <a:prstGeom prst="rect">
            <a:avLst/>
          </a:prstGeom>
          <a:noFill/>
        </p:spPr>
        <p:txBody>
          <a:bodyPr wrap="square" rtlCol="0">
            <a:spAutoFit/>
          </a:bodyPr>
          <a:lstStyle/>
          <a:p>
            <a:r>
              <a:rPr lang="en-US" sz="1600" i="1" dirty="0">
                <a:solidFill>
                  <a:srgbClr val="3D5265"/>
                </a:solidFill>
              </a:rPr>
              <a:t>Source: Team Assessment</a:t>
            </a:r>
            <a:endParaRPr lang="el-GR" sz="1600" i="1" dirty="0">
              <a:solidFill>
                <a:srgbClr val="3D5265"/>
              </a:solidFill>
            </a:endParaRPr>
          </a:p>
        </p:txBody>
      </p:sp>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grpSp>
        <p:nvGrpSpPr>
          <p:cNvPr id="69" name="Group 68">
            <a:extLst>
              <a:ext uri="{FF2B5EF4-FFF2-40B4-BE49-F238E27FC236}">
                <a16:creationId xmlns:a16="http://schemas.microsoft.com/office/drawing/2014/main" id="{1B754D22-8483-4F48-9330-C9E724ABD81D}"/>
              </a:ext>
            </a:extLst>
          </p:cNvPr>
          <p:cNvGrpSpPr/>
          <p:nvPr/>
        </p:nvGrpSpPr>
        <p:grpSpPr>
          <a:xfrm>
            <a:off x="375" y="5958000"/>
            <a:ext cx="12141812" cy="900000"/>
            <a:chOff x="-14671" y="1206"/>
            <a:chExt cx="12188831" cy="900000"/>
          </a:xfrm>
        </p:grpSpPr>
        <p:grpSp>
          <p:nvGrpSpPr>
            <p:cNvPr id="70" name="Group 69">
              <a:extLst>
                <a:ext uri="{FF2B5EF4-FFF2-40B4-BE49-F238E27FC236}">
                  <a16:creationId xmlns:a16="http://schemas.microsoft.com/office/drawing/2014/main" id="{5D435D6B-9F07-4A2E-B930-CE7413A15252}"/>
                </a:ext>
              </a:extLst>
            </p:cNvPr>
            <p:cNvGrpSpPr/>
            <p:nvPr/>
          </p:nvGrpSpPr>
          <p:grpSpPr>
            <a:xfrm>
              <a:off x="-14671" y="1206"/>
              <a:ext cx="12188831" cy="900000"/>
              <a:chOff x="-14671" y="1206"/>
              <a:chExt cx="12188831" cy="900000"/>
            </a:xfrm>
          </p:grpSpPr>
          <p:grpSp>
            <p:nvGrpSpPr>
              <p:cNvPr id="72" name="Group 71">
                <a:extLst>
                  <a:ext uri="{FF2B5EF4-FFF2-40B4-BE49-F238E27FC236}">
                    <a16:creationId xmlns:a16="http://schemas.microsoft.com/office/drawing/2014/main" id="{12BF2D4D-5278-4717-870C-111E2BB7B38D}"/>
                  </a:ext>
                </a:extLst>
              </p:cNvPr>
              <p:cNvGrpSpPr/>
              <p:nvPr/>
            </p:nvGrpSpPr>
            <p:grpSpPr>
              <a:xfrm>
                <a:off x="-14671" y="1206"/>
                <a:ext cx="3064667" cy="900000"/>
                <a:chOff x="962759" y="3326940"/>
                <a:chExt cx="3064667" cy="900000"/>
              </a:xfrm>
            </p:grpSpPr>
            <p:grpSp>
              <p:nvGrpSpPr>
                <p:cNvPr id="107" name="Group 106">
                  <a:extLst>
                    <a:ext uri="{FF2B5EF4-FFF2-40B4-BE49-F238E27FC236}">
                      <a16:creationId xmlns:a16="http://schemas.microsoft.com/office/drawing/2014/main" id="{34200EC3-7639-426D-9853-B3BD1F66890B}"/>
                    </a:ext>
                  </a:extLst>
                </p:cNvPr>
                <p:cNvGrpSpPr/>
                <p:nvPr/>
              </p:nvGrpSpPr>
              <p:grpSpPr>
                <a:xfrm>
                  <a:off x="962759" y="3326940"/>
                  <a:ext cx="3048000" cy="900000"/>
                  <a:chOff x="-12821" y="4727040"/>
                  <a:chExt cx="3029537" cy="900000"/>
                </a:xfrm>
              </p:grpSpPr>
              <p:sp>
                <p:nvSpPr>
                  <p:cNvPr id="109" name="Rectangle 108">
                    <a:extLst>
                      <a:ext uri="{FF2B5EF4-FFF2-40B4-BE49-F238E27FC236}">
                        <a16:creationId xmlns:a16="http://schemas.microsoft.com/office/drawing/2014/main" id="{A4E936F2-E35D-4239-8957-812C05416882}"/>
                      </a:ext>
                    </a:extLst>
                  </p:cNvPr>
                  <p:cNvSpPr/>
                  <p:nvPr/>
                </p:nvSpPr>
                <p:spPr>
                  <a:xfrm>
                    <a:off x="-12821" y="4727040"/>
                    <a:ext cx="3029537"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0" name="Picture 109">
                    <a:extLst>
                      <a:ext uri="{FF2B5EF4-FFF2-40B4-BE49-F238E27FC236}">
                        <a16:creationId xmlns:a16="http://schemas.microsoft.com/office/drawing/2014/main" id="{E1963D20-EAE8-4637-8DCB-190DA4C9D5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727" y="4795979"/>
                    <a:ext cx="694180" cy="704263"/>
                  </a:xfrm>
                  <a:prstGeom prst="rect">
                    <a:avLst/>
                  </a:prstGeom>
                </p:spPr>
              </p:pic>
            </p:grpSp>
            <p:sp>
              <p:nvSpPr>
                <p:cNvPr id="108" name="Rectangle 107">
                  <a:extLst>
                    <a:ext uri="{FF2B5EF4-FFF2-40B4-BE49-F238E27FC236}">
                      <a16:creationId xmlns:a16="http://schemas.microsoft.com/office/drawing/2014/main" id="{8744EDE4-327E-484D-B45F-BB22DFC7A153}"/>
                    </a:ext>
                  </a:extLst>
                </p:cNvPr>
                <p:cNvSpPr/>
                <p:nvPr/>
              </p:nvSpPr>
              <p:spPr>
                <a:xfrm>
                  <a:off x="1875211" y="3455840"/>
                  <a:ext cx="2152215"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grpSp>
          <p:grpSp>
            <p:nvGrpSpPr>
              <p:cNvPr id="73" name="Group 72">
                <a:extLst>
                  <a:ext uri="{FF2B5EF4-FFF2-40B4-BE49-F238E27FC236}">
                    <a16:creationId xmlns:a16="http://schemas.microsoft.com/office/drawing/2014/main" id="{4709FFC2-CF44-4277-A23F-B09529AE6E83}"/>
                  </a:ext>
                </a:extLst>
              </p:cNvPr>
              <p:cNvGrpSpPr/>
              <p:nvPr/>
            </p:nvGrpSpPr>
            <p:grpSpPr>
              <a:xfrm>
                <a:off x="3053450" y="1206"/>
                <a:ext cx="3049201" cy="897878"/>
                <a:chOff x="4797470" y="2495879"/>
                <a:chExt cx="3106054" cy="900000"/>
              </a:xfrm>
            </p:grpSpPr>
            <p:sp>
              <p:nvSpPr>
                <p:cNvPr id="103" name="Rectangle 102">
                  <a:extLst>
                    <a:ext uri="{FF2B5EF4-FFF2-40B4-BE49-F238E27FC236}">
                      <a16:creationId xmlns:a16="http://schemas.microsoft.com/office/drawing/2014/main" id="{1A0C6AA8-AD99-44B9-BB7D-31E3F2CC309D}"/>
                    </a:ext>
                  </a:extLst>
                </p:cNvPr>
                <p:cNvSpPr/>
                <p:nvPr/>
              </p:nvSpPr>
              <p:spPr>
                <a:xfrm>
                  <a:off x="4797470"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4" name="Group 103">
                  <a:extLst>
                    <a:ext uri="{FF2B5EF4-FFF2-40B4-BE49-F238E27FC236}">
                      <a16:creationId xmlns:a16="http://schemas.microsoft.com/office/drawing/2014/main" id="{6A976DB4-92AE-488C-BFB4-07CD9020CE4E}"/>
                    </a:ext>
                  </a:extLst>
                </p:cNvPr>
                <p:cNvGrpSpPr/>
                <p:nvPr/>
              </p:nvGrpSpPr>
              <p:grpSpPr>
                <a:xfrm>
                  <a:off x="4883097" y="2598594"/>
                  <a:ext cx="3020427" cy="673341"/>
                  <a:chOff x="3283348" y="6067447"/>
                  <a:chExt cx="3036442" cy="673341"/>
                </a:xfrm>
              </p:grpSpPr>
              <p:pic>
                <p:nvPicPr>
                  <p:cNvPr id="105" name="Γραφικό 54" descr="Μετρητής">
                    <a:extLst>
                      <a:ext uri="{FF2B5EF4-FFF2-40B4-BE49-F238E27FC236}">
                        <a16:creationId xmlns:a16="http://schemas.microsoft.com/office/drawing/2014/main" id="{604D905D-2D90-404F-9419-495FBF985F9F}"/>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5572" b="11164"/>
                  <a:stretch/>
                </p:blipFill>
                <p:spPr>
                  <a:xfrm>
                    <a:off x="3283348" y="6067447"/>
                    <a:ext cx="906896" cy="664433"/>
                  </a:xfrm>
                  <a:prstGeom prst="rect">
                    <a:avLst/>
                  </a:prstGeom>
                </p:spPr>
              </p:pic>
              <p:sp>
                <p:nvSpPr>
                  <p:cNvPr id="106" name="Rectangle 105">
                    <a:extLst>
                      <a:ext uri="{FF2B5EF4-FFF2-40B4-BE49-F238E27FC236}">
                        <a16:creationId xmlns:a16="http://schemas.microsoft.com/office/drawing/2014/main" id="{CE577414-2799-41F0-8467-1309F041F658}"/>
                      </a:ext>
                    </a:extLst>
                  </p:cNvPr>
                  <p:cNvSpPr/>
                  <p:nvPr/>
                </p:nvSpPr>
                <p:spPr>
                  <a:xfrm>
                    <a:off x="4115223" y="6092929"/>
                    <a:ext cx="2204567" cy="647859"/>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grpSp>
            <p:nvGrpSpPr>
              <p:cNvPr id="74" name="Group 73">
                <a:extLst>
                  <a:ext uri="{FF2B5EF4-FFF2-40B4-BE49-F238E27FC236}">
                    <a16:creationId xmlns:a16="http://schemas.microsoft.com/office/drawing/2014/main" id="{9389DB1A-3F30-4903-8558-75ED6554DDC1}"/>
                  </a:ext>
                </a:extLst>
              </p:cNvPr>
              <p:cNvGrpSpPr/>
              <p:nvPr/>
            </p:nvGrpSpPr>
            <p:grpSpPr>
              <a:xfrm>
                <a:off x="6114891" y="1206"/>
                <a:ext cx="3049201" cy="900000"/>
                <a:chOff x="4837705" y="3395879"/>
                <a:chExt cx="3106054" cy="900000"/>
              </a:xfrm>
            </p:grpSpPr>
            <p:sp>
              <p:nvSpPr>
                <p:cNvPr id="99" name="Rectangle 98">
                  <a:extLst>
                    <a:ext uri="{FF2B5EF4-FFF2-40B4-BE49-F238E27FC236}">
                      <a16:creationId xmlns:a16="http://schemas.microsoft.com/office/drawing/2014/main" id="{2072B761-0E9C-45F5-A0D9-E10EA7D52F7C}"/>
                    </a:ext>
                  </a:extLst>
                </p:cNvPr>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0" name="Group 99">
                  <a:extLst>
                    <a:ext uri="{FF2B5EF4-FFF2-40B4-BE49-F238E27FC236}">
                      <a16:creationId xmlns:a16="http://schemas.microsoft.com/office/drawing/2014/main" id="{2AEB99E9-FB34-4187-ACF4-55BAFB7D8DDC}"/>
                    </a:ext>
                  </a:extLst>
                </p:cNvPr>
                <p:cNvGrpSpPr/>
                <p:nvPr/>
              </p:nvGrpSpPr>
              <p:grpSpPr>
                <a:xfrm>
                  <a:off x="5229683" y="3522713"/>
                  <a:ext cx="2714076" cy="646331"/>
                  <a:chOff x="6395515" y="6102673"/>
                  <a:chExt cx="2728467" cy="646331"/>
                </a:xfrm>
              </p:grpSpPr>
              <p:pic>
                <p:nvPicPr>
                  <p:cNvPr id="101" name="Picture 100">
                    <a:extLst>
                      <a:ext uri="{FF2B5EF4-FFF2-40B4-BE49-F238E27FC236}">
                        <a16:creationId xmlns:a16="http://schemas.microsoft.com/office/drawing/2014/main" id="{8CB53E89-4EAE-4896-BA7E-CA15C53C0568}"/>
                      </a:ext>
                    </a:extLst>
                  </p:cNvPr>
                  <p:cNvPicPr preferRelativeResize="0">
                    <a:picLocks/>
                  </p:cNvPicPr>
                  <p:nvPr/>
                </p:nvPicPr>
                <p:blipFill rotWithShape="1">
                  <a:blip r:embed="rId15">
                    <a:extLst>
                      <a:ext uri="{28A0092B-C50C-407E-A947-70E740481C1C}">
                        <a14:useLocalDpi xmlns:a14="http://schemas.microsoft.com/office/drawing/2010/main" val="0"/>
                      </a:ext>
                    </a:extLst>
                  </a:blip>
                  <a:srcRect l="40956" t="39086" r="41205" b="38530"/>
                  <a:stretch/>
                </p:blipFill>
                <p:spPr>
                  <a:xfrm>
                    <a:off x="6395515" y="6118778"/>
                    <a:ext cx="722567" cy="612000"/>
                  </a:xfrm>
                  <a:prstGeom prst="rect">
                    <a:avLst/>
                  </a:prstGeom>
                </p:spPr>
              </p:pic>
              <p:sp>
                <p:nvSpPr>
                  <p:cNvPr id="102" name="Rectangle 101">
                    <a:extLst>
                      <a:ext uri="{FF2B5EF4-FFF2-40B4-BE49-F238E27FC236}">
                        <a16:creationId xmlns:a16="http://schemas.microsoft.com/office/drawing/2014/main" id="{829AA480-FF9F-4294-806C-72B4CCEDA10D}"/>
                      </a:ext>
                    </a:extLst>
                  </p:cNvPr>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sp>
            <p:nvSpPr>
              <p:cNvPr id="98" name="Rectangle 97">
                <a:extLst>
                  <a:ext uri="{FF2B5EF4-FFF2-40B4-BE49-F238E27FC236}">
                    <a16:creationId xmlns:a16="http://schemas.microsoft.com/office/drawing/2014/main" id="{E9C8594A-92A3-460F-8C02-BEEBC8AE2C44}"/>
                  </a:ext>
                </a:extLst>
              </p:cNvPr>
              <p:cNvSpPr/>
              <p:nvPr/>
            </p:nvSpPr>
            <p:spPr>
              <a:xfrm>
                <a:off x="10021360" y="144599"/>
                <a:ext cx="2152800"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pic>
          <p:nvPicPr>
            <p:cNvPr id="71" name="Picture 70">
              <a:extLst>
                <a:ext uri="{FF2B5EF4-FFF2-40B4-BE49-F238E27FC236}">
                  <a16:creationId xmlns:a16="http://schemas.microsoft.com/office/drawing/2014/main" id="{1B6A2739-F0B5-4512-8F1A-9A7A4A9D96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37588" y="64318"/>
              <a:ext cx="558932" cy="726612"/>
            </a:xfrm>
            <a:prstGeom prst="rect">
              <a:avLst/>
            </a:prstGeom>
          </p:spPr>
        </p:pic>
      </p:grpSp>
      <p:sp>
        <p:nvSpPr>
          <p:cNvPr id="6" name="Ορθογώνιο 5">
            <a:extLst>
              <a:ext uri="{FF2B5EF4-FFF2-40B4-BE49-F238E27FC236}">
                <a16:creationId xmlns:a16="http://schemas.microsoft.com/office/drawing/2014/main" id="{E7635644-0D55-4C1F-B78C-279E97042D21}"/>
              </a:ext>
            </a:extLst>
          </p:cNvPr>
          <p:cNvSpPr/>
          <p:nvPr/>
        </p:nvSpPr>
        <p:spPr>
          <a:xfrm rot="5400000">
            <a:off x="10199951" y="598108"/>
            <a:ext cx="464400" cy="2376697"/>
          </a:xfrm>
          <a:prstGeom prst="rect">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5" name="Ορθογώνιο 74">
            <a:extLst>
              <a:ext uri="{FF2B5EF4-FFF2-40B4-BE49-F238E27FC236}">
                <a16:creationId xmlns:a16="http://schemas.microsoft.com/office/drawing/2014/main" id="{587F69B6-25B1-46CF-9EC4-5CC22FB53A44}"/>
              </a:ext>
            </a:extLst>
          </p:cNvPr>
          <p:cNvSpPr/>
          <p:nvPr/>
        </p:nvSpPr>
        <p:spPr>
          <a:xfrm rot="5400000">
            <a:off x="9970478" y="1543905"/>
            <a:ext cx="465345" cy="1900800"/>
          </a:xfrm>
          <a:prstGeom prst="rect">
            <a:avLst/>
          </a:prstGeom>
          <a:solidFill>
            <a:srgbClr val="3B6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TextBox 36">
            <a:extLst>
              <a:ext uri="{FF2B5EF4-FFF2-40B4-BE49-F238E27FC236}">
                <a16:creationId xmlns:a16="http://schemas.microsoft.com/office/drawing/2014/main" id="{DD1A121D-D471-487C-BB86-FEDEAE5866FD}"/>
              </a:ext>
            </a:extLst>
          </p:cNvPr>
          <p:cNvSpPr txBox="1"/>
          <p:nvPr/>
        </p:nvSpPr>
        <p:spPr>
          <a:xfrm>
            <a:off x="10072116" y="1555623"/>
            <a:ext cx="720069" cy="461665"/>
          </a:xfrm>
          <a:prstGeom prst="rect">
            <a:avLst/>
          </a:prstGeom>
          <a:noFill/>
        </p:spPr>
        <p:txBody>
          <a:bodyPr wrap="none" rtlCol="0">
            <a:spAutoFit/>
          </a:bodyPr>
          <a:lstStyle/>
          <a:p>
            <a:r>
              <a:rPr lang="en-US" sz="2400" b="1" dirty="0">
                <a:solidFill>
                  <a:schemeClr val="bg1"/>
                </a:solidFill>
              </a:rPr>
              <a:t>75%</a:t>
            </a:r>
            <a:endParaRPr lang="el-GR" sz="2400" b="1" dirty="0">
              <a:solidFill>
                <a:schemeClr val="bg1"/>
              </a:solidFill>
            </a:endParaRPr>
          </a:p>
        </p:txBody>
      </p:sp>
      <p:sp>
        <p:nvSpPr>
          <p:cNvPr id="76" name="TextBox 75">
            <a:extLst>
              <a:ext uri="{FF2B5EF4-FFF2-40B4-BE49-F238E27FC236}">
                <a16:creationId xmlns:a16="http://schemas.microsoft.com/office/drawing/2014/main" id="{8D04E938-1012-4503-A5F6-EFAAAB465DC8}"/>
              </a:ext>
            </a:extLst>
          </p:cNvPr>
          <p:cNvSpPr txBox="1"/>
          <p:nvPr/>
        </p:nvSpPr>
        <p:spPr>
          <a:xfrm>
            <a:off x="9843115" y="2274779"/>
            <a:ext cx="720069" cy="461665"/>
          </a:xfrm>
          <a:prstGeom prst="rect">
            <a:avLst/>
          </a:prstGeom>
          <a:noFill/>
        </p:spPr>
        <p:txBody>
          <a:bodyPr wrap="none" rtlCol="0">
            <a:spAutoFit/>
          </a:bodyPr>
          <a:lstStyle/>
          <a:p>
            <a:r>
              <a:rPr lang="en-US" sz="2400" b="1" dirty="0">
                <a:solidFill>
                  <a:schemeClr val="bg1"/>
                </a:solidFill>
              </a:rPr>
              <a:t>60%</a:t>
            </a:r>
            <a:endParaRPr lang="el-GR" sz="2400" b="1" dirty="0">
              <a:solidFill>
                <a:schemeClr val="bg1"/>
              </a:solidFill>
            </a:endParaRPr>
          </a:p>
        </p:txBody>
      </p:sp>
      <p:sp>
        <p:nvSpPr>
          <p:cNvPr id="77" name="TextBox 76">
            <a:extLst>
              <a:ext uri="{FF2B5EF4-FFF2-40B4-BE49-F238E27FC236}">
                <a16:creationId xmlns:a16="http://schemas.microsoft.com/office/drawing/2014/main" id="{17E0ABF1-89A6-4AF7-91E7-FFFA85981C81}"/>
              </a:ext>
            </a:extLst>
          </p:cNvPr>
          <p:cNvSpPr txBox="1"/>
          <p:nvPr/>
        </p:nvSpPr>
        <p:spPr>
          <a:xfrm>
            <a:off x="7819409" y="2287790"/>
            <a:ext cx="1473288" cy="400110"/>
          </a:xfrm>
          <a:prstGeom prst="rect">
            <a:avLst/>
          </a:prstGeom>
          <a:noFill/>
        </p:spPr>
        <p:txBody>
          <a:bodyPr wrap="none" rtlCol="0">
            <a:spAutoFit/>
          </a:bodyPr>
          <a:lstStyle/>
          <a:p>
            <a:r>
              <a:rPr lang="en-US" sz="2000" dirty="0">
                <a:solidFill>
                  <a:srgbClr val="203864"/>
                </a:solidFill>
              </a:rPr>
              <a:t>Competitors</a:t>
            </a:r>
            <a:endParaRPr lang="el-GR" sz="2000" dirty="0">
              <a:solidFill>
                <a:srgbClr val="203864"/>
              </a:solidFill>
            </a:endParaRPr>
          </a:p>
        </p:txBody>
      </p:sp>
      <p:pic>
        <p:nvPicPr>
          <p:cNvPr id="78" name="Εικόνα 77">
            <a:extLst>
              <a:ext uri="{FF2B5EF4-FFF2-40B4-BE49-F238E27FC236}">
                <a16:creationId xmlns:a16="http://schemas.microsoft.com/office/drawing/2014/main" id="{24589396-4F4A-4EC6-931D-91C49945020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22979"/>
          <a:stretch/>
        </p:blipFill>
        <p:spPr>
          <a:xfrm>
            <a:off x="8061353" y="1580703"/>
            <a:ext cx="989399" cy="546860"/>
          </a:xfrm>
          <a:prstGeom prst="rect">
            <a:avLst/>
          </a:prstGeom>
        </p:spPr>
      </p:pic>
    </p:spTree>
    <p:extLst>
      <p:ext uri="{BB962C8B-B14F-4D97-AF65-F5344CB8AC3E}">
        <p14:creationId xmlns:p14="http://schemas.microsoft.com/office/powerpoint/2010/main" val="141872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CC2CE-910A-4D77-B400-26CCB462D88D}"/>
              </a:ext>
            </a:extLst>
          </p:cNvPr>
          <p:cNvSpPr/>
          <p:nvPr/>
        </p:nvSpPr>
        <p:spPr>
          <a:xfrm>
            <a:off x="0" y="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     </a:t>
            </a:r>
            <a:r>
              <a:rPr lang="en-US" sz="40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rPr>
              <a:t>Corporate Governance Assessment</a:t>
            </a:r>
            <a:endParaRPr lang="el-GR" sz="4800" dirty="0">
              <a:gradFill flip="none" rotWithShape="1">
                <a:gsLst>
                  <a:gs pos="90000">
                    <a:schemeClr val="lt1">
                      <a:shade val="30000"/>
                      <a:satMod val="115000"/>
                    </a:schemeClr>
                  </a:gs>
                  <a:gs pos="39000">
                    <a:schemeClr val="lt1">
                      <a:shade val="67500"/>
                      <a:satMod val="115000"/>
                    </a:schemeClr>
                  </a:gs>
                  <a:gs pos="55000">
                    <a:schemeClr val="lt1">
                      <a:shade val="100000"/>
                      <a:satMod val="115000"/>
                    </a:schemeClr>
                  </a:gs>
                </a:gsLst>
                <a:lin ang="2700000" scaled="1"/>
                <a:tileRect/>
              </a:gradFill>
            </a:endParaRPr>
          </a:p>
        </p:txBody>
      </p:sp>
      <p:sp>
        <p:nvSpPr>
          <p:cNvPr id="32" name="TextBox 31">
            <a:extLst>
              <a:ext uri="{FF2B5EF4-FFF2-40B4-BE49-F238E27FC236}">
                <a16:creationId xmlns:a16="http://schemas.microsoft.com/office/drawing/2014/main" id="{67BF378B-52E1-464D-8F10-CBA4C1ADD7FF}"/>
              </a:ext>
            </a:extLst>
          </p:cNvPr>
          <p:cNvSpPr txBox="1"/>
          <p:nvPr/>
        </p:nvSpPr>
        <p:spPr>
          <a:xfrm>
            <a:off x="8445846" y="5652563"/>
            <a:ext cx="3872965" cy="338554"/>
          </a:xfrm>
          <a:prstGeom prst="rect">
            <a:avLst/>
          </a:prstGeom>
          <a:noFill/>
        </p:spPr>
        <p:txBody>
          <a:bodyPr wrap="square" rtlCol="0">
            <a:spAutoFit/>
          </a:bodyPr>
          <a:lstStyle/>
          <a:p>
            <a:r>
              <a:rPr lang="en-US" sz="1600" i="1" dirty="0">
                <a:solidFill>
                  <a:srgbClr val="3D5265"/>
                </a:solidFill>
              </a:rPr>
              <a:t>Source: Team Assessment, Thomson Reuters</a:t>
            </a:r>
            <a:endParaRPr lang="el-GR" sz="1600" i="1" dirty="0">
              <a:solidFill>
                <a:srgbClr val="3D5265"/>
              </a:solidFill>
            </a:endParaRPr>
          </a:p>
        </p:txBody>
      </p:sp>
      <p:sp>
        <p:nvSpPr>
          <p:cNvPr id="53" name="Rectangle 52"/>
          <p:cNvSpPr/>
          <p:nvPr/>
        </p:nvSpPr>
        <p:spPr>
          <a:xfrm>
            <a:off x="0" y="5958000"/>
            <a:ext cx="121920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111" t="16000" r="25334" b="47111"/>
          <a:stretch/>
        </p:blipFill>
        <p:spPr>
          <a:xfrm>
            <a:off x="345544" y="1174036"/>
            <a:ext cx="568863" cy="423458"/>
          </a:xfrm>
          <a:prstGeom prst="rect">
            <a:avLst/>
          </a:prstGeom>
        </p:spPr>
      </p:pic>
      <p:sp>
        <p:nvSpPr>
          <p:cNvPr id="30" name="TextBox 29"/>
          <p:cNvSpPr txBox="1"/>
          <p:nvPr/>
        </p:nvSpPr>
        <p:spPr>
          <a:xfrm>
            <a:off x="927190" y="1191653"/>
            <a:ext cx="1696854" cy="369332"/>
          </a:xfrm>
          <a:prstGeom prst="rect">
            <a:avLst/>
          </a:prstGeom>
          <a:noFill/>
        </p:spPr>
        <p:txBody>
          <a:bodyPr wrap="square" rtlCol="0">
            <a:spAutoFit/>
          </a:bodyPr>
          <a:lstStyle/>
          <a:p>
            <a:r>
              <a:rPr lang="en-US" dirty="0">
                <a:solidFill>
                  <a:srgbClr val="3D5265"/>
                </a:solidFill>
              </a:rPr>
              <a:t>Board structure</a:t>
            </a:r>
            <a:endParaRPr lang="el-GR" dirty="0">
              <a:solidFill>
                <a:srgbClr val="3D5265"/>
              </a:solidFill>
            </a:endParaRPr>
          </a:p>
        </p:txBody>
      </p:sp>
      <p:sp>
        <p:nvSpPr>
          <p:cNvPr id="31" name="TextBox 30"/>
          <p:cNvSpPr txBox="1"/>
          <p:nvPr/>
        </p:nvSpPr>
        <p:spPr>
          <a:xfrm>
            <a:off x="919056" y="2177120"/>
            <a:ext cx="3643366" cy="369332"/>
          </a:xfrm>
          <a:prstGeom prst="rect">
            <a:avLst/>
          </a:prstGeom>
          <a:noFill/>
        </p:spPr>
        <p:txBody>
          <a:bodyPr wrap="square" rtlCol="0">
            <a:spAutoFit/>
          </a:bodyPr>
          <a:lstStyle/>
          <a:p>
            <a:r>
              <a:rPr lang="en-GB" dirty="0">
                <a:solidFill>
                  <a:srgbClr val="3D5265"/>
                </a:solidFill>
              </a:rPr>
              <a:t>Audit and compensation committees</a:t>
            </a:r>
            <a:endParaRPr lang="el-GR" dirty="0">
              <a:solidFill>
                <a:srgbClr val="3D5265"/>
              </a:solidFill>
            </a:endParaRPr>
          </a:p>
        </p:txBody>
      </p:sp>
      <p:sp>
        <p:nvSpPr>
          <p:cNvPr id="33" name="TextBox 32"/>
          <p:cNvSpPr txBox="1"/>
          <p:nvPr/>
        </p:nvSpPr>
        <p:spPr>
          <a:xfrm>
            <a:off x="919056" y="3163633"/>
            <a:ext cx="2061644" cy="369332"/>
          </a:xfrm>
          <a:prstGeom prst="rect">
            <a:avLst/>
          </a:prstGeom>
          <a:noFill/>
        </p:spPr>
        <p:txBody>
          <a:bodyPr wrap="square" rtlCol="0">
            <a:spAutoFit/>
          </a:bodyPr>
          <a:lstStyle/>
          <a:p>
            <a:r>
              <a:rPr lang="en-US" dirty="0">
                <a:solidFill>
                  <a:srgbClr val="3D5265"/>
                </a:solidFill>
              </a:rPr>
              <a:t>Shareholder rights</a:t>
            </a:r>
            <a:endParaRPr lang="el-GR" dirty="0">
              <a:solidFill>
                <a:srgbClr val="3D5265"/>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42" y="2081953"/>
            <a:ext cx="559666" cy="55966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98" y="3070622"/>
            <a:ext cx="555354" cy="555354"/>
          </a:xfrm>
          <a:prstGeom prst="rect">
            <a:avLst/>
          </a:prstGeom>
        </p:spPr>
      </p:pic>
      <p:sp>
        <p:nvSpPr>
          <p:cNvPr id="48" name="TextBox 47"/>
          <p:cNvSpPr txBox="1"/>
          <p:nvPr/>
        </p:nvSpPr>
        <p:spPr>
          <a:xfrm>
            <a:off x="2692522" y="4428080"/>
            <a:ext cx="756431" cy="707886"/>
          </a:xfrm>
          <a:prstGeom prst="rect">
            <a:avLst/>
          </a:prstGeom>
          <a:noFill/>
        </p:spPr>
        <p:txBody>
          <a:bodyPr wrap="square" rtlCol="0">
            <a:spAutoFit/>
          </a:bodyPr>
          <a:lstStyle/>
          <a:p>
            <a:r>
              <a:rPr lang="en-US" sz="4000" dirty="0">
                <a:solidFill>
                  <a:srgbClr val="509E2F"/>
                </a:solidFill>
              </a:rPr>
              <a:t>B+</a:t>
            </a:r>
            <a:endParaRPr lang="el-GR" sz="4000" dirty="0">
              <a:solidFill>
                <a:srgbClr val="509E2F"/>
              </a:solidFill>
            </a:endParaRPr>
          </a:p>
        </p:txBody>
      </p:sp>
      <p:sp>
        <p:nvSpPr>
          <p:cNvPr id="49" name="TextBox 48"/>
          <p:cNvSpPr txBox="1"/>
          <p:nvPr/>
        </p:nvSpPr>
        <p:spPr>
          <a:xfrm>
            <a:off x="923887" y="4520413"/>
            <a:ext cx="1845554" cy="523220"/>
          </a:xfrm>
          <a:prstGeom prst="rect">
            <a:avLst/>
          </a:prstGeom>
          <a:noFill/>
        </p:spPr>
        <p:txBody>
          <a:bodyPr wrap="square" rtlCol="0">
            <a:spAutoFit/>
          </a:bodyPr>
          <a:lstStyle/>
          <a:p>
            <a:r>
              <a:rPr lang="en-US" sz="2800" dirty="0">
                <a:solidFill>
                  <a:srgbClr val="3D5265"/>
                </a:solidFill>
              </a:rPr>
              <a:t>Total score</a:t>
            </a:r>
            <a:endParaRPr lang="el-GR" sz="2800" dirty="0">
              <a:solidFill>
                <a:srgbClr val="3D5265"/>
              </a:solidFill>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65367">
            <a:off x="102586" y="173519"/>
            <a:ext cx="620321" cy="620321"/>
          </a:xfrm>
          <a:prstGeom prst="rect">
            <a:avLst/>
          </a:prstGeom>
        </p:spPr>
      </p:pic>
      <p:grpSp>
        <p:nvGrpSpPr>
          <p:cNvPr id="86" name="Group 85">
            <a:extLst>
              <a:ext uri="{FF2B5EF4-FFF2-40B4-BE49-F238E27FC236}">
                <a16:creationId xmlns:a16="http://schemas.microsoft.com/office/drawing/2014/main" id="{580B4F11-2E88-4FE5-9D7D-8B09D51E7540}"/>
              </a:ext>
            </a:extLst>
          </p:cNvPr>
          <p:cNvGrpSpPr/>
          <p:nvPr/>
        </p:nvGrpSpPr>
        <p:grpSpPr>
          <a:xfrm>
            <a:off x="375" y="5958000"/>
            <a:ext cx="12191625" cy="900000"/>
            <a:chOff x="-14671" y="1206"/>
            <a:chExt cx="12238837" cy="900000"/>
          </a:xfrm>
        </p:grpSpPr>
        <p:grpSp>
          <p:nvGrpSpPr>
            <p:cNvPr id="87" name="Group 86">
              <a:extLst>
                <a:ext uri="{FF2B5EF4-FFF2-40B4-BE49-F238E27FC236}">
                  <a16:creationId xmlns:a16="http://schemas.microsoft.com/office/drawing/2014/main" id="{C969EC80-3E83-4EC1-965A-FEC06B3E0B0D}"/>
                </a:ext>
              </a:extLst>
            </p:cNvPr>
            <p:cNvGrpSpPr/>
            <p:nvPr/>
          </p:nvGrpSpPr>
          <p:grpSpPr>
            <a:xfrm>
              <a:off x="-14671" y="1206"/>
              <a:ext cx="12238837" cy="900000"/>
              <a:chOff x="-14671" y="1206"/>
              <a:chExt cx="12238837" cy="900000"/>
            </a:xfrm>
          </p:grpSpPr>
          <p:grpSp>
            <p:nvGrpSpPr>
              <p:cNvPr id="89" name="Group 88">
                <a:extLst>
                  <a:ext uri="{FF2B5EF4-FFF2-40B4-BE49-F238E27FC236}">
                    <a16:creationId xmlns:a16="http://schemas.microsoft.com/office/drawing/2014/main" id="{9EB9001C-94D0-4585-96BC-5A61A071F2C3}"/>
                  </a:ext>
                </a:extLst>
              </p:cNvPr>
              <p:cNvGrpSpPr/>
              <p:nvPr/>
            </p:nvGrpSpPr>
            <p:grpSpPr>
              <a:xfrm>
                <a:off x="-14671" y="1206"/>
                <a:ext cx="3064667" cy="900000"/>
                <a:chOff x="962759" y="3326940"/>
                <a:chExt cx="3064667" cy="900000"/>
              </a:xfrm>
            </p:grpSpPr>
            <p:grpSp>
              <p:nvGrpSpPr>
                <p:cNvPr id="103" name="Group 102">
                  <a:extLst>
                    <a:ext uri="{FF2B5EF4-FFF2-40B4-BE49-F238E27FC236}">
                      <a16:creationId xmlns:a16="http://schemas.microsoft.com/office/drawing/2014/main" id="{FACD26F8-EAA4-4E89-ABAB-D0424E64D375}"/>
                    </a:ext>
                  </a:extLst>
                </p:cNvPr>
                <p:cNvGrpSpPr/>
                <p:nvPr/>
              </p:nvGrpSpPr>
              <p:grpSpPr>
                <a:xfrm>
                  <a:off x="962759" y="3326940"/>
                  <a:ext cx="3048000" cy="900000"/>
                  <a:chOff x="-12821" y="4727040"/>
                  <a:chExt cx="3029537" cy="900000"/>
                </a:xfrm>
              </p:grpSpPr>
              <p:sp>
                <p:nvSpPr>
                  <p:cNvPr id="105" name="Rectangle 104">
                    <a:extLst>
                      <a:ext uri="{FF2B5EF4-FFF2-40B4-BE49-F238E27FC236}">
                        <a16:creationId xmlns:a16="http://schemas.microsoft.com/office/drawing/2014/main" id="{AFF6BD8D-AB22-4D71-8D61-410F0E56867C}"/>
                      </a:ext>
                    </a:extLst>
                  </p:cNvPr>
                  <p:cNvSpPr/>
                  <p:nvPr/>
                </p:nvSpPr>
                <p:spPr>
                  <a:xfrm>
                    <a:off x="-12821" y="4727040"/>
                    <a:ext cx="3029537" cy="900000"/>
                  </a:xfrm>
                  <a:prstGeom prst="rect">
                    <a:avLst/>
                  </a:prstGeom>
                  <a:solidFill>
                    <a:srgbClr val="509E2F"/>
                  </a:solidFill>
                  <a:ln>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6" name="Picture 105">
                    <a:extLst>
                      <a:ext uri="{FF2B5EF4-FFF2-40B4-BE49-F238E27FC236}">
                        <a16:creationId xmlns:a16="http://schemas.microsoft.com/office/drawing/2014/main" id="{7BFBE5E7-FA58-42E6-A89D-591F63DE80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27" y="4795979"/>
                    <a:ext cx="694180" cy="704263"/>
                  </a:xfrm>
                  <a:prstGeom prst="rect">
                    <a:avLst/>
                  </a:prstGeom>
                </p:spPr>
              </p:pic>
            </p:grpSp>
            <p:sp>
              <p:nvSpPr>
                <p:cNvPr id="104" name="Rectangle 103">
                  <a:extLst>
                    <a:ext uri="{FF2B5EF4-FFF2-40B4-BE49-F238E27FC236}">
                      <a16:creationId xmlns:a16="http://schemas.microsoft.com/office/drawing/2014/main" id="{95FB5B41-E6FB-48AC-9EFE-464B37037887}"/>
                    </a:ext>
                  </a:extLst>
                </p:cNvPr>
                <p:cNvSpPr/>
                <p:nvPr/>
              </p:nvSpPr>
              <p:spPr>
                <a:xfrm>
                  <a:off x="1875211" y="3455840"/>
                  <a:ext cx="2152215" cy="646331"/>
                </a:xfrm>
                <a:prstGeom prst="rect">
                  <a:avLst/>
                </a:prstGeom>
              </p:spPr>
              <p:txBody>
                <a:bodyPr wrap="square" anchor="ctr">
                  <a:spAutoFit/>
                </a:bodyPr>
                <a:lstStyle/>
                <a:p>
                  <a:pPr lvl="0" algn="ctr">
                    <a:defRPr/>
                  </a:pPr>
                  <a:r>
                    <a:rPr lang="en-US" b="1" dirty="0">
                      <a:solidFill>
                        <a:schemeClr val="bg1"/>
                      </a:solidFill>
                    </a:rPr>
                    <a:t>Strong competitive positioning</a:t>
                  </a:r>
                  <a:endParaRPr lang="el-GR" b="1" dirty="0">
                    <a:solidFill>
                      <a:schemeClr val="bg1"/>
                    </a:solidFill>
                  </a:endParaRPr>
                </a:p>
              </p:txBody>
            </p:sp>
          </p:grpSp>
          <p:grpSp>
            <p:nvGrpSpPr>
              <p:cNvPr id="90" name="Group 89">
                <a:extLst>
                  <a:ext uri="{FF2B5EF4-FFF2-40B4-BE49-F238E27FC236}">
                    <a16:creationId xmlns:a16="http://schemas.microsoft.com/office/drawing/2014/main" id="{16A202BA-D659-4D16-A0D1-5CA7DF496B21}"/>
                  </a:ext>
                </a:extLst>
              </p:cNvPr>
              <p:cNvGrpSpPr/>
              <p:nvPr/>
            </p:nvGrpSpPr>
            <p:grpSpPr>
              <a:xfrm>
                <a:off x="3053450" y="1206"/>
                <a:ext cx="3049201" cy="897878"/>
                <a:chOff x="4797470" y="2495879"/>
                <a:chExt cx="3106054" cy="900000"/>
              </a:xfrm>
            </p:grpSpPr>
            <p:sp>
              <p:nvSpPr>
                <p:cNvPr id="99" name="Rectangle 98">
                  <a:extLst>
                    <a:ext uri="{FF2B5EF4-FFF2-40B4-BE49-F238E27FC236}">
                      <a16:creationId xmlns:a16="http://schemas.microsoft.com/office/drawing/2014/main" id="{D8085192-23CE-4F1E-AEA3-F672D470363B}"/>
                    </a:ext>
                  </a:extLst>
                </p:cNvPr>
                <p:cNvSpPr/>
                <p:nvPr/>
              </p:nvSpPr>
              <p:spPr>
                <a:xfrm>
                  <a:off x="4797470" y="24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 name="Rectangle 101">
                  <a:extLst>
                    <a:ext uri="{FF2B5EF4-FFF2-40B4-BE49-F238E27FC236}">
                      <a16:creationId xmlns:a16="http://schemas.microsoft.com/office/drawing/2014/main" id="{DD552919-E322-4BDA-9D8C-92A8F546FEBF}"/>
                    </a:ext>
                  </a:extLst>
                </p:cNvPr>
                <p:cNvSpPr/>
                <p:nvPr/>
              </p:nvSpPr>
              <p:spPr>
                <a:xfrm>
                  <a:off x="5710584" y="2624076"/>
                  <a:ext cx="2192940" cy="647859"/>
                </a:xfrm>
                <a:prstGeom prst="rect">
                  <a:avLst/>
                </a:prstGeom>
              </p:spPr>
              <p:txBody>
                <a:bodyPr wrap="square" anchor="ctr">
                  <a:spAutoFit/>
                </a:bodyPr>
                <a:lstStyle/>
                <a:p>
                  <a:pPr lvl="0" algn="ctr">
                    <a:defRPr/>
                  </a:pPr>
                  <a:r>
                    <a:rPr lang="en-US" b="1" dirty="0">
                      <a:solidFill>
                        <a:schemeClr val="bg1"/>
                      </a:solidFill>
                    </a:rPr>
                    <a:t>Increased revenue growth</a:t>
                  </a:r>
                  <a:endParaRPr lang="el-GR" b="1" dirty="0">
                    <a:solidFill>
                      <a:schemeClr val="bg1"/>
                    </a:solidFill>
                  </a:endParaRPr>
                </a:p>
              </p:txBody>
            </p:sp>
          </p:grpSp>
          <p:grpSp>
            <p:nvGrpSpPr>
              <p:cNvPr id="91" name="Group 90">
                <a:extLst>
                  <a:ext uri="{FF2B5EF4-FFF2-40B4-BE49-F238E27FC236}">
                    <a16:creationId xmlns:a16="http://schemas.microsoft.com/office/drawing/2014/main" id="{0C22E64B-6F04-4C8E-A217-787393CF78F6}"/>
                  </a:ext>
                </a:extLst>
              </p:cNvPr>
              <p:cNvGrpSpPr/>
              <p:nvPr/>
            </p:nvGrpSpPr>
            <p:grpSpPr>
              <a:xfrm>
                <a:off x="6114891" y="1206"/>
                <a:ext cx="3049201" cy="900000"/>
                <a:chOff x="4837705" y="3395879"/>
                <a:chExt cx="3106054" cy="900000"/>
              </a:xfrm>
            </p:grpSpPr>
            <p:sp>
              <p:nvSpPr>
                <p:cNvPr id="95" name="Rectangle 94">
                  <a:extLst>
                    <a:ext uri="{FF2B5EF4-FFF2-40B4-BE49-F238E27FC236}">
                      <a16:creationId xmlns:a16="http://schemas.microsoft.com/office/drawing/2014/main" id="{0EB54D16-8FCF-4CB0-BDB5-94ABCBE0CEF2}"/>
                    </a:ext>
                  </a:extLst>
                </p:cNvPr>
                <p:cNvSpPr/>
                <p:nvPr/>
              </p:nvSpPr>
              <p:spPr>
                <a:xfrm>
                  <a:off x="4837705" y="3395879"/>
                  <a:ext cx="3106053"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6" name="Group 95">
                  <a:extLst>
                    <a:ext uri="{FF2B5EF4-FFF2-40B4-BE49-F238E27FC236}">
                      <a16:creationId xmlns:a16="http://schemas.microsoft.com/office/drawing/2014/main" id="{FA259E1B-C9D7-4BF4-B14E-6790652D12EF}"/>
                    </a:ext>
                  </a:extLst>
                </p:cNvPr>
                <p:cNvGrpSpPr/>
                <p:nvPr/>
              </p:nvGrpSpPr>
              <p:grpSpPr>
                <a:xfrm>
                  <a:off x="5229683" y="3522713"/>
                  <a:ext cx="2714076" cy="646331"/>
                  <a:chOff x="6395515" y="6102673"/>
                  <a:chExt cx="2728467" cy="646331"/>
                </a:xfrm>
              </p:grpSpPr>
              <p:pic>
                <p:nvPicPr>
                  <p:cNvPr id="97" name="Picture 96">
                    <a:extLst>
                      <a:ext uri="{FF2B5EF4-FFF2-40B4-BE49-F238E27FC236}">
                        <a16:creationId xmlns:a16="http://schemas.microsoft.com/office/drawing/2014/main" id="{3636188E-A4E8-49C0-8716-8F323B8F8F66}"/>
                      </a:ext>
                    </a:extLst>
                  </p:cNvPr>
                  <p:cNvPicPr preferRelativeResize="0">
                    <a:picLocks/>
                  </p:cNvPicPr>
                  <p:nvPr/>
                </p:nvPicPr>
                <p:blipFill rotWithShape="1">
                  <a:blip r:embed="rId7">
                    <a:extLst>
                      <a:ext uri="{28A0092B-C50C-407E-A947-70E740481C1C}">
                        <a14:useLocalDpi xmlns:a14="http://schemas.microsoft.com/office/drawing/2010/main" val="0"/>
                      </a:ext>
                    </a:extLst>
                  </a:blip>
                  <a:srcRect l="40956" t="39086" r="41205" b="38530"/>
                  <a:stretch/>
                </p:blipFill>
                <p:spPr>
                  <a:xfrm>
                    <a:off x="6395515" y="6118778"/>
                    <a:ext cx="722567" cy="612000"/>
                  </a:xfrm>
                  <a:prstGeom prst="rect">
                    <a:avLst/>
                  </a:prstGeom>
                </p:spPr>
              </p:pic>
              <p:sp>
                <p:nvSpPr>
                  <p:cNvPr id="98" name="Rectangle 97">
                    <a:extLst>
                      <a:ext uri="{FF2B5EF4-FFF2-40B4-BE49-F238E27FC236}">
                        <a16:creationId xmlns:a16="http://schemas.microsoft.com/office/drawing/2014/main" id="{47DE8D01-F87C-4CD4-A9A4-55B0DA6C1204}"/>
                      </a:ext>
                    </a:extLst>
                  </p:cNvPr>
                  <p:cNvSpPr/>
                  <p:nvPr/>
                </p:nvSpPr>
                <p:spPr>
                  <a:xfrm>
                    <a:off x="6919414" y="6102673"/>
                    <a:ext cx="2204568" cy="646331"/>
                  </a:xfrm>
                  <a:prstGeom prst="rect">
                    <a:avLst/>
                  </a:prstGeom>
                </p:spPr>
                <p:txBody>
                  <a:bodyPr wrap="square" anchor="ctr">
                    <a:spAutoFit/>
                  </a:bodyPr>
                  <a:lstStyle/>
                  <a:p>
                    <a:pPr lvl="0" algn="ctr">
                      <a:defRPr/>
                    </a:pPr>
                    <a:r>
                      <a:rPr lang="en-US" b="1" dirty="0">
                        <a:solidFill>
                          <a:schemeClr val="bg1"/>
                        </a:solidFill>
                      </a:rPr>
                      <a:t>Solid financial metrics</a:t>
                    </a:r>
                    <a:endParaRPr lang="el-GR" b="1" dirty="0">
                      <a:solidFill>
                        <a:schemeClr val="bg1"/>
                      </a:solidFill>
                    </a:endParaRPr>
                  </a:p>
                </p:txBody>
              </p:sp>
            </p:grpSp>
          </p:grpSp>
          <p:grpSp>
            <p:nvGrpSpPr>
              <p:cNvPr id="92" name="Group 91">
                <a:extLst>
                  <a:ext uri="{FF2B5EF4-FFF2-40B4-BE49-F238E27FC236}">
                    <a16:creationId xmlns:a16="http://schemas.microsoft.com/office/drawing/2014/main" id="{886DE282-320A-4F54-BD04-C3CB8055CB67}"/>
                  </a:ext>
                </a:extLst>
              </p:cNvPr>
              <p:cNvGrpSpPr/>
              <p:nvPr/>
            </p:nvGrpSpPr>
            <p:grpSpPr>
              <a:xfrm>
                <a:off x="9174966" y="1206"/>
                <a:ext cx="3049200" cy="900000"/>
                <a:chOff x="6146253" y="3726400"/>
                <a:chExt cx="3045600" cy="900000"/>
              </a:xfrm>
            </p:grpSpPr>
            <p:sp>
              <p:nvSpPr>
                <p:cNvPr id="93" name="Rectangle 92">
                  <a:extLst>
                    <a:ext uri="{FF2B5EF4-FFF2-40B4-BE49-F238E27FC236}">
                      <a16:creationId xmlns:a16="http://schemas.microsoft.com/office/drawing/2014/main" id="{53C7E9C1-4CF6-48B9-A697-6515B6A90D2F}"/>
                    </a:ext>
                  </a:extLst>
                </p:cNvPr>
                <p:cNvSpPr/>
                <p:nvPr/>
              </p:nvSpPr>
              <p:spPr>
                <a:xfrm>
                  <a:off x="6146253" y="3726400"/>
                  <a:ext cx="3045600" cy="900000"/>
                </a:xfrm>
                <a:prstGeom prst="rect">
                  <a:avLst/>
                </a:prstGeom>
                <a:solidFill>
                  <a:srgbClr val="3D5265"/>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4" name="Rectangle 93">
                  <a:extLst>
                    <a:ext uri="{FF2B5EF4-FFF2-40B4-BE49-F238E27FC236}">
                      <a16:creationId xmlns:a16="http://schemas.microsoft.com/office/drawing/2014/main" id="{96BD036B-83F1-46B4-899B-CF0AA6E354CA}"/>
                    </a:ext>
                  </a:extLst>
                </p:cNvPr>
                <p:cNvSpPr/>
                <p:nvPr/>
              </p:nvSpPr>
              <p:spPr>
                <a:xfrm>
                  <a:off x="6991647" y="3869793"/>
                  <a:ext cx="2150258" cy="646331"/>
                </a:xfrm>
                <a:prstGeom prst="rect">
                  <a:avLst/>
                </a:prstGeom>
              </p:spPr>
              <p:txBody>
                <a:bodyPr wrap="square" anchor="ctr">
                  <a:spAutoFit/>
                </a:bodyPr>
                <a:lstStyle/>
                <a:p>
                  <a:pPr algn="ctr">
                    <a:defRPr/>
                  </a:pPr>
                  <a:r>
                    <a:rPr lang="en-US" b="1" dirty="0">
                      <a:solidFill>
                        <a:schemeClr val="bg1"/>
                      </a:solidFill>
                    </a:rPr>
                    <a:t>Upside potential with limited risk</a:t>
                  </a:r>
                  <a:endParaRPr lang="el-GR" b="1" dirty="0">
                    <a:solidFill>
                      <a:schemeClr val="bg1"/>
                    </a:solidFill>
                  </a:endParaRPr>
                </a:p>
              </p:txBody>
            </p:sp>
          </p:grpSp>
        </p:grpSp>
        <p:pic>
          <p:nvPicPr>
            <p:cNvPr id="88" name="Picture 87">
              <a:extLst>
                <a:ext uri="{FF2B5EF4-FFF2-40B4-BE49-F238E27FC236}">
                  <a16:creationId xmlns:a16="http://schemas.microsoft.com/office/drawing/2014/main" id="{E8233BBD-A0B2-4942-A846-70C06E308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7588" y="64318"/>
              <a:ext cx="558932" cy="726612"/>
            </a:xfrm>
            <a:prstGeom prst="rect">
              <a:avLst/>
            </a:prstGeom>
          </p:spPr>
        </p:pic>
      </p:grpSp>
      <p:grpSp>
        <p:nvGrpSpPr>
          <p:cNvPr id="21" name="Group 20"/>
          <p:cNvGrpSpPr/>
          <p:nvPr/>
        </p:nvGrpSpPr>
        <p:grpSpPr>
          <a:xfrm>
            <a:off x="9352978" y="3473671"/>
            <a:ext cx="2058699" cy="2047196"/>
            <a:chOff x="9644547" y="4143613"/>
            <a:chExt cx="1765612" cy="1755746"/>
          </a:xfrm>
        </p:grpSpPr>
        <p:sp>
          <p:nvSpPr>
            <p:cNvPr id="13" name="Oval 12"/>
            <p:cNvSpPr/>
            <p:nvPr/>
          </p:nvSpPr>
          <p:spPr>
            <a:xfrm>
              <a:off x="9664784" y="4143613"/>
              <a:ext cx="1725138" cy="1755746"/>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solidFill>
                  <a:srgbClr val="3D5265"/>
                </a:solidFill>
              </a:endParaRPr>
            </a:p>
          </p:txBody>
        </p:sp>
        <p:sp>
          <p:nvSpPr>
            <p:cNvPr id="14" name="TextBox 13"/>
            <p:cNvSpPr txBox="1"/>
            <p:nvPr/>
          </p:nvSpPr>
          <p:spPr>
            <a:xfrm>
              <a:off x="9644547" y="4348389"/>
              <a:ext cx="1765612" cy="1346195"/>
            </a:xfrm>
            <a:prstGeom prst="rect">
              <a:avLst/>
            </a:prstGeom>
            <a:noFill/>
          </p:spPr>
          <p:txBody>
            <a:bodyPr wrap="square" rtlCol="0">
              <a:spAutoFit/>
            </a:bodyPr>
            <a:lstStyle/>
            <a:p>
              <a:pPr algn="ctr"/>
              <a:r>
                <a:rPr lang="el-GR" sz="2400" dirty="0">
                  <a:solidFill>
                    <a:srgbClr val="3D5265"/>
                  </a:solidFill>
                </a:rPr>
                <a:t>ΑΤΗΕΧ</a:t>
              </a:r>
              <a:endParaRPr lang="en-US" sz="2400" dirty="0">
                <a:solidFill>
                  <a:srgbClr val="3D5265"/>
                </a:solidFill>
              </a:endParaRPr>
            </a:p>
            <a:p>
              <a:pPr algn="ctr"/>
              <a:r>
                <a:rPr lang="en-US" sz="2400" dirty="0">
                  <a:solidFill>
                    <a:srgbClr val="3D5265"/>
                  </a:solidFill>
                </a:rPr>
                <a:t>FTSE 20 Average Score </a:t>
              </a:r>
              <a:r>
                <a:rPr lang="en-US" sz="2400" b="1" dirty="0">
                  <a:solidFill>
                    <a:srgbClr val="3D5265"/>
                  </a:solidFill>
                </a:rPr>
                <a:t>B-</a:t>
              </a:r>
              <a:endParaRPr lang="el-GR" sz="2400" b="1" dirty="0">
                <a:solidFill>
                  <a:srgbClr val="3D5265"/>
                </a:solidFill>
              </a:endParaRPr>
            </a:p>
          </p:txBody>
        </p:sp>
      </p:grpSp>
      <p:grpSp>
        <p:nvGrpSpPr>
          <p:cNvPr id="22" name="Group 21"/>
          <p:cNvGrpSpPr/>
          <p:nvPr/>
        </p:nvGrpSpPr>
        <p:grpSpPr>
          <a:xfrm>
            <a:off x="856580" y="5320432"/>
            <a:ext cx="3556038" cy="586332"/>
            <a:chOff x="5403060" y="5286429"/>
            <a:chExt cx="3556038" cy="586332"/>
          </a:xfrm>
        </p:grpSpPr>
        <p:sp>
          <p:nvSpPr>
            <p:cNvPr id="47" name="TextBox 46"/>
            <p:cNvSpPr txBox="1"/>
            <p:nvPr/>
          </p:nvSpPr>
          <p:spPr>
            <a:xfrm>
              <a:off x="8254046" y="5286429"/>
              <a:ext cx="705052" cy="369332"/>
            </a:xfrm>
            <a:prstGeom prst="rect">
              <a:avLst/>
            </a:prstGeom>
            <a:noFill/>
          </p:spPr>
          <p:txBody>
            <a:bodyPr wrap="square" rtlCol="0">
              <a:spAutoFit/>
            </a:bodyPr>
            <a:lstStyle/>
            <a:p>
              <a:r>
                <a:rPr lang="en-US" dirty="0">
                  <a:solidFill>
                    <a:srgbClr val="3D5265"/>
                  </a:solidFill>
                </a:rPr>
                <a:t>100%</a:t>
              </a:r>
              <a:endParaRPr lang="el-GR" dirty="0">
                <a:solidFill>
                  <a:srgbClr val="3D5265"/>
                </a:solidFill>
              </a:endParaRPr>
            </a:p>
          </p:txBody>
        </p:sp>
        <p:cxnSp>
          <p:nvCxnSpPr>
            <p:cNvPr id="10" name="Straight Connector 9"/>
            <p:cNvCxnSpPr/>
            <p:nvPr/>
          </p:nvCxnSpPr>
          <p:spPr>
            <a:xfrm flipH="1">
              <a:off x="6600486" y="5655761"/>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597311" y="5837314"/>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087950" y="5655761"/>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084775" y="5834932"/>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7572036" y="5652285"/>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568861" y="5833838"/>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8052946" y="5648909"/>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8049771" y="5832843"/>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8535646" y="5648909"/>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61323" y="5564984"/>
              <a:ext cx="379892" cy="307777"/>
            </a:xfrm>
            <a:prstGeom prst="rect">
              <a:avLst/>
            </a:prstGeom>
            <a:noFill/>
          </p:spPr>
          <p:txBody>
            <a:bodyPr wrap="square" rtlCol="0">
              <a:spAutoFit/>
            </a:bodyPr>
            <a:lstStyle/>
            <a:p>
              <a:r>
                <a:rPr lang="en-US" sz="1400" dirty="0">
                  <a:solidFill>
                    <a:srgbClr val="509E2F"/>
                  </a:solidFill>
                </a:rPr>
                <a:t>B+</a:t>
              </a:r>
              <a:endParaRPr lang="el-GR" sz="1400" dirty="0">
                <a:solidFill>
                  <a:srgbClr val="509E2F"/>
                </a:solidFill>
              </a:endParaRPr>
            </a:p>
          </p:txBody>
        </p:sp>
        <p:sp>
          <p:nvSpPr>
            <p:cNvPr id="83" name="TextBox 82"/>
            <p:cNvSpPr txBox="1"/>
            <p:nvPr/>
          </p:nvSpPr>
          <p:spPr>
            <a:xfrm>
              <a:off x="7162622" y="5564984"/>
              <a:ext cx="351430" cy="307777"/>
            </a:xfrm>
            <a:prstGeom prst="rect">
              <a:avLst/>
            </a:prstGeom>
            <a:noFill/>
          </p:spPr>
          <p:txBody>
            <a:bodyPr wrap="square" rtlCol="0">
              <a:spAutoFit/>
            </a:bodyPr>
            <a:lstStyle/>
            <a:p>
              <a:r>
                <a:rPr lang="en-US" sz="1400" dirty="0">
                  <a:solidFill>
                    <a:srgbClr val="509E2F"/>
                  </a:solidFill>
                </a:rPr>
                <a:t>A-</a:t>
              </a:r>
              <a:endParaRPr lang="el-GR" sz="1400" dirty="0">
                <a:solidFill>
                  <a:srgbClr val="509E2F"/>
                </a:solidFill>
              </a:endParaRPr>
            </a:p>
          </p:txBody>
        </p:sp>
        <p:sp>
          <p:nvSpPr>
            <p:cNvPr id="84" name="TextBox 83"/>
            <p:cNvSpPr txBox="1"/>
            <p:nvPr/>
          </p:nvSpPr>
          <p:spPr>
            <a:xfrm>
              <a:off x="7686089" y="5564984"/>
              <a:ext cx="289010" cy="307777"/>
            </a:xfrm>
            <a:prstGeom prst="rect">
              <a:avLst/>
            </a:prstGeom>
            <a:noFill/>
          </p:spPr>
          <p:txBody>
            <a:bodyPr wrap="square" rtlCol="0">
              <a:spAutoFit/>
            </a:bodyPr>
            <a:lstStyle/>
            <a:p>
              <a:r>
                <a:rPr lang="en-US" sz="1400" dirty="0">
                  <a:solidFill>
                    <a:srgbClr val="509E2F"/>
                  </a:solidFill>
                </a:rPr>
                <a:t>A</a:t>
              </a:r>
              <a:endParaRPr lang="el-GR" sz="1400" dirty="0">
                <a:solidFill>
                  <a:srgbClr val="509E2F"/>
                </a:solidFill>
              </a:endParaRPr>
            </a:p>
          </p:txBody>
        </p:sp>
        <p:sp>
          <p:nvSpPr>
            <p:cNvPr id="85" name="TextBox 84"/>
            <p:cNvSpPr txBox="1"/>
            <p:nvPr/>
          </p:nvSpPr>
          <p:spPr>
            <a:xfrm>
              <a:off x="8115469" y="5564984"/>
              <a:ext cx="380593" cy="307777"/>
            </a:xfrm>
            <a:prstGeom prst="rect">
              <a:avLst/>
            </a:prstGeom>
            <a:noFill/>
          </p:spPr>
          <p:txBody>
            <a:bodyPr wrap="square" rtlCol="0">
              <a:spAutoFit/>
            </a:bodyPr>
            <a:lstStyle/>
            <a:p>
              <a:r>
                <a:rPr lang="en-US" sz="1400" dirty="0">
                  <a:solidFill>
                    <a:srgbClr val="509E2F"/>
                  </a:solidFill>
                </a:rPr>
                <a:t>A+</a:t>
              </a:r>
              <a:endParaRPr lang="el-GR" sz="1400" dirty="0">
                <a:solidFill>
                  <a:srgbClr val="509E2F"/>
                </a:solidFill>
              </a:endParaRPr>
            </a:p>
          </p:txBody>
        </p:sp>
        <p:cxnSp>
          <p:nvCxnSpPr>
            <p:cNvPr id="69" name="Straight Connector 68"/>
            <p:cNvCxnSpPr/>
            <p:nvPr/>
          </p:nvCxnSpPr>
          <p:spPr>
            <a:xfrm flipH="1">
              <a:off x="6116806" y="5651290"/>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113631" y="5837605"/>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5630883" y="5655662"/>
              <a:ext cx="1" cy="184929"/>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27708" y="5837215"/>
              <a:ext cx="489052" cy="1094"/>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219214" y="5564984"/>
              <a:ext cx="258127" cy="307777"/>
            </a:xfrm>
            <a:prstGeom prst="rect">
              <a:avLst/>
            </a:prstGeom>
            <a:noFill/>
          </p:spPr>
          <p:txBody>
            <a:bodyPr wrap="square" rtlCol="0">
              <a:spAutoFit/>
            </a:bodyPr>
            <a:lstStyle/>
            <a:p>
              <a:r>
                <a:rPr lang="en-US" sz="1400" dirty="0">
                  <a:solidFill>
                    <a:srgbClr val="509E2F"/>
                  </a:solidFill>
                </a:rPr>
                <a:t>B</a:t>
              </a:r>
              <a:endParaRPr lang="el-GR" sz="1400" dirty="0">
                <a:solidFill>
                  <a:srgbClr val="509E2F"/>
                </a:solidFill>
              </a:endParaRPr>
            </a:p>
          </p:txBody>
        </p:sp>
        <p:sp>
          <p:nvSpPr>
            <p:cNvPr id="74" name="TextBox 73"/>
            <p:cNvSpPr txBox="1"/>
            <p:nvPr/>
          </p:nvSpPr>
          <p:spPr>
            <a:xfrm>
              <a:off x="5707594" y="5564984"/>
              <a:ext cx="379892" cy="307777"/>
            </a:xfrm>
            <a:prstGeom prst="rect">
              <a:avLst/>
            </a:prstGeom>
            <a:noFill/>
          </p:spPr>
          <p:txBody>
            <a:bodyPr wrap="square" rtlCol="0">
              <a:spAutoFit/>
            </a:bodyPr>
            <a:lstStyle/>
            <a:p>
              <a:r>
                <a:rPr lang="en-US" sz="1400" dirty="0">
                  <a:solidFill>
                    <a:srgbClr val="509E2F"/>
                  </a:solidFill>
                </a:rPr>
                <a:t>B-</a:t>
              </a:r>
              <a:endParaRPr lang="el-GR" sz="1400" dirty="0">
                <a:solidFill>
                  <a:srgbClr val="509E2F"/>
                </a:solidFill>
              </a:endParaRPr>
            </a:p>
          </p:txBody>
        </p:sp>
        <p:sp>
          <p:nvSpPr>
            <p:cNvPr id="107" name="TextBox 106"/>
            <p:cNvSpPr txBox="1"/>
            <p:nvPr/>
          </p:nvSpPr>
          <p:spPr>
            <a:xfrm>
              <a:off x="5403060" y="5286429"/>
              <a:ext cx="619125" cy="369332"/>
            </a:xfrm>
            <a:prstGeom prst="rect">
              <a:avLst/>
            </a:prstGeom>
            <a:noFill/>
          </p:spPr>
          <p:txBody>
            <a:bodyPr wrap="square" rtlCol="0">
              <a:spAutoFit/>
            </a:bodyPr>
            <a:lstStyle/>
            <a:p>
              <a:r>
                <a:rPr lang="en-US" dirty="0">
                  <a:solidFill>
                    <a:srgbClr val="3D5265"/>
                  </a:solidFill>
                </a:rPr>
                <a:t>51%</a:t>
              </a:r>
              <a:endParaRPr lang="el-GR" dirty="0">
                <a:solidFill>
                  <a:srgbClr val="3D5265"/>
                </a:solidFill>
              </a:endParaRPr>
            </a:p>
          </p:txBody>
        </p:sp>
      </p:grpSp>
      <p:sp>
        <p:nvSpPr>
          <p:cNvPr id="5" name="Plus 4"/>
          <p:cNvSpPr/>
          <p:nvPr/>
        </p:nvSpPr>
        <p:spPr>
          <a:xfrm>
            <a:off x="968584" y="1531342"/>
            <a:ext cx="286438" cy="264404"/>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Minus 8"/>
          <p:cNvSpPr/>
          <p:nvPr/>
        </p:nvSpPr>
        <p:spPr>
          <a:xfrm>
            <a:off x="968584" y="1763853"/>
            <a:ext cx="286438" cy="296297"/>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TextBox 17"/>
          <p:cNvSpPr txBox="1"/>
          <p:nvPr/>
        </p:nvSpPr>
        <p:spPr>
          <a:xfrm>
            <a:off x="1244905" y="1498291"/>
            <a:ext cx="7191724" cy="307777"/>
          </a:xfrm>
          <a:prstGeom prst="rect">
            <a:avLst/>
          </a:prstGeom>
          <a:noFill/>
        </p:spPr>
        <p:txBody>
          <a:bodyPr wrap="square" rtlCol="0">
            <a:spAutoFit/>
          </a:bodyPr>
          <a:lstStyle/>
          <a:p>
            <a:r>
              <a:rPr lang="en-US" sz="1400" dirty="0">
                <a:solidFill>
                  <a:srgbClr val="3D5265"/>
                </a:solidFill>
              </a:rPr>
              <a:t>The election of the </a:t>
            </a:r>
            <a:r>
              <a:rPr lang="en-US" sz="1400" dirty="0" err="1">
                <a:solidFill>
                  <a:srgbClr val="3D5265"/>
                </a:solidFill>
              </a:rPr>
              <a:t>BoD</a:t>
            </a:r>
            <a:r>
              <a:rPr lang="en-US" sz="1400" dirty="0">
                <a:solidFill>
                  <a:srgbClr val="3D5265"/>
                </a:solidFill>
              </a:rPr>
              <a:t> is conducted every 3 years, earlier than the 6 years indicated by the law</a:t>
            </a:r>
            <a:endParaRPr lang="el-GR" sz="1400" dirty="0">
              <a:solidFill>
                <a:srgbClr val="3D5265"/>
              </a:solidFill>
            </a:endParaRPr>
          </a:p>
        </p:txBody>
      </p:sp>
      <p:sp>
        <p:nvSpPr>
          <p:cNvPr id="108" name="TextBox 107"/>
          <p:cNvSpPr txBox="1"/>
          <p:nvPr/>
        </p:nvSpPr>
        <p:spPr>
          <a:xfrm>
            <a:off x="1244905" y="1740199"/>
            <a:ext cx="7191724" cy="307777"/>
          </a:xfrm>
          <a:prstGeom prst="rect">
            <a:avLst/>
          </a:prstGeom>
          <a:noFill/>
        </p:spPr>
        <p:txBody>
          <a:bodyPr wrap="square" rtlCol="0">
            <a:spAutoFit/>
          </a:bodyPr>
          <a:lstStyle/>
          <a:p>
            <a:r>
              <a:rPr lang="en-US" sz="1400" dirty="0">
                <a:solidFill>
                  <a:srgbClr val="3D5265"/>
                </a:solidFill>
              </a:rPr>
              <a:t>No clearly published status of remuneration to </a:t>
            </a:r>
            <a:r>
              <a:rPr lang="en-US" sz="1400" dirty="0" err="1">
                <a:solidFill>
                  <a:srgbClr val="3D5265"/>
                </a:solidFill>
              </a:rPr>
              <a:t>BoD</a:t>
            </a:r>
            <a:r>
              <a:rPr lang="en-US" sz="1400" dirty="0">
                <a:solidFill>
                  <a:srgbClr val="3D5265"/>
                </a:solidFill>
              </a:rPr>
              <a:t> members </a:t>
            </a:r>
            <a:endParaRPr lang="el-GR" sz="1400" dirty="0">
              <a:solidFill>
                <a:srgbClr val="3D5265"/>
              </a:solidFill>
            </a:endParaRPr>
          </a:p>
        </p:txBody>
      </p:sp>
      <p:sp>
        <p:nvSpPr>
          <p:cNvPr id="113" name="Plus 112"/>
          <p:cNvSpPr/>
          <p:nvPr/>
        </p:nvSpPr>
        <p:spPr>
          <a:xfrm>
            <a:off x="957567" y="2566603"/>
            <a:ext cx="286438" cy="264404"/>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4" name="Minus 113"/>
          <p:cNvSpPr/>
          <p:nvPr/>
        </p:nvSpPr>
        <p:spPr>
          <a:xfrm>
            <a:off x="957567" y="2799114"/>
            <a:ext cx="286438" cy="296297"/>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5" name="TextBox 114"/>
          <p:cNvSpPr txBox="1"/>
          <p:nvPr/>
        </p:nvSpPr>
        <p:spPr>
          <a:xfrm>
            <a:off x="1233888" y="2533552"/>
            <a:ext cx="7191724" cy="307777"/>
          </a:xfrm>
          <a:prstGeom prst="rect">
            <a:avLst/>
          </a:prstGeom>
          <a:noFill/>
        </p:spPr>
        <p:txBody>
          <a:bodyPr wrap="square" rtlCol="0">
            <a:spAutoFit/>
          </a:bodyPr>
          <a:lstStyle/>
          <a:p>
            <a:r>
              <a:rPr lang="en-US" sz="1400" dirty="0">
                <a:solidFill>
                  <a:srgbClr val="3D5265"/>
                </a:solidFill>
              </a:rPr>
              <a:t>66% of the Audit and 33% of the Compensation committee are independent directors</a:t>
            </a:r>
            <a:endParaRPr lang="el-GR" sz="1400" dirty="0">
              <a:solidFill>
                <a:srgbClr val="3D5265"/>
              </a:solidFill>
            </a:endParaRPr>
          </a:p>
        </p:txBody>
      </p:sp>
      <p:sp>
        <p:nvSpPr>
          <p:cNvPr id="116" name="TextBox 115"/>
          <p:cNvSpPr txBox="1"/>
          <p:nvPr/>
        </p:nvSpPr>
        <p:spPr>
          <a:xfrm>
            <a:off x="1233888" y="2775460"/>
            <a:ext cx="7191724" cy="307777"/>
          </a:xfrm>
          <a:prstGeom prst="rect">
            <a:avLst/>
          </a:prstGeom>
          <a:noFill/>
        </p:spPr>
        <p:txBody>
          <a:bodyPr wrap="square" rtlCol="0">
            <a:spAutoFit/>
          </a:bodyPr>
          <a:lstStyle/>
          <a:p>
            <a:r>
              <a:rPr lang="en-US" sz="1400" dirty="0">
                <a:solidFill>
                  <a:srgbClr val="3D5265"/>
                </a:solidFill>
              </a:rPr>
              <a:t>No Nomination Committee for the elections of candidates for </a:t>
            </a:r>
            <a:r>
              <a:rPr lang="en-US" sz="1400" dirty="0" err="1">
                <a:solidFill>
                  <a:srgbClr val="3D5265"/>
                </a:solidFill>
              </a:rPr>
              <a:t>BoD</a:t>
            </a:r>
            <a:r>
              <a:rPr lang="en-US" sz="1400" dirty="0">
                <a:solidFill>
                  <a:srgbClr val="3D5265"/>
                </a:solidFill>
              </a:rPr>
              <a:t> members </a:t>
            </a:r>
            <a:endParaRPr lang="el-GR" sz="1400" dirty="0">
              <a:solidFill>
                <a:srgbClr val="3D5265"/>
              </a:solidFill>
            </a:endParaRPr>
          </a:p>
        </p:txBody>
      </p:sp>
      <p:sp>
        <p:nvSpPr>
          <p:cNvPr id="117" name="Plus 116"/>
          <p:cNvSpPr/>
          <p:nvPr/>
        </p:nvSpPr>
        <p:spPr>
          <a:xfrm>
            <a:off x="968584" y="3515024"/>
            <a:ext cx="286438" cy="264404"/>
          </a:xfrm>
          <a:prstGeom prst="mathPlus">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8" name="Minus 117"/>
          <p:cNvSpPr/>
          <p:nvPr/>
        </p:nvSpPr>
        <p:spPr>
          <a:xfrm>
            <a:off x="968584" y="3747535"/>
            <a:ext cx="286438" cy="296297"/>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9" name="TextBox 118"/>
          <p:cNvSpPr txBox="1"/>
          <p:nvPr/>
        </p:nvSpPr>
        <p:spPr>
          <a:xfrm>
            <a:off x="1243105" y="3481973"/>
            <a:ext cx="7191724" cy="307777"/>
          </a:xfrm>
          <a:prstGeom prst="rect">
            <a:avLst/>
          </a:prstGeom>
          <a:noFill/>
        </p:spPr>
        <p:txBody>
          <a:bodyPr wrap="square" rtlCol="0">
            <a:spAutoFit/>
          </a:bodyPr>
          <a:lstStyle/>
          <a:p>
            <a:r>
              <a:rPr lang="en-US" sz="1400" dirty="0">
                <a:solidFill>
                  <a:srgbClr val="3D5265"/>
                </a:solidFill>
              </a:rPr>
              <a:t>Charters of </a:t>
            </a:r>
            <a:r>
              <a:rPr lang="en-US" sz="1400" dirty="0" err="1">
                <a:solidFill>
                  <a:srgbClr val="3D5265"/>
                </a:solidFill>
              </a:rPr>
              <a:t>BoD</a:t>
            </a:r>
            <a:r>
              <a:rPr lang="en-US" sz="1400" dirty="0">
                <a:solidFill>
                  <a:srgbClr val="3D5265"/>
                </a:solidFill>
              </a:rPr>
              <a:t> and Audit committee are published for everyone </a:t>
            </a:r>
            <a:endParaRPr lang="el-GR" sz="1400" dirty="0">
              <a:solidFill>
                <a:srgbClr val="3D5265"/>
              </a:solidFill>
            </a:endParaRPr>
          </a:p>
        </p:txBody>
      </p:sp>
      <p:sp>
        <p:nvSpPr>
          <p:cNvPr id="120" name="TextBox 119"/>
          <p:cNvSpPr txBox="1"/>
          <p:nvPr/>
        </p:nvSpPr>
        <p:spPr>
          <a:xfrm>
            <a:off x="1243105" y="3723881"/>
            <a:ext cx="7191724" cy="307777"/>
          </a:xfrm>
          <a:prstGeom prst="rect">
            <a:avLst/>
          </a:prstGeom>
          <a:noFill/>
        </p:spPr>
        <p:txBody>
          <a:bodyPr wrap="square" rtlCol="0">
            <a:spAutoFit/>
          </a:bodyPr>
          <a:lstStyle/>
          <a:p>
            <a:r>
              <a:rPr lang="en-US" sz="1400" dirty="0">
                <a:solidFill>
                  <a:srgbClr val="3D5265"/>
                </a:solidFill>
              </a:rPr>
              <a:t>The remuneration policy of </a:t>
            </a:r>
            <a:r>
              <a:rPr lang="en-US" sz="1400" dirty="0" err="1">
                <a:solidFill>
                  <a:srgbClr val="3D5265"/>
                </a:solidFill>
              </a:rPr>
              <a:t>BoD</a:t>
            </a:r>
            <a:r>
              <a:rPr lang="en-US" sz="1400" dirty="0">
                <a:solidFill>
                  <a:srgbClr val="3D5265"/>
                </a:solidFill>
              </a:rPr>
              <a:t> is not approved by the shareholders</a:t>
            </a:r>
            <a:endParaRPr lang="el-GR" sz="1400" dirty="0">
              <a:solidFill>
                <a:srgbClr val="3D5265"/>
              </a:solidFill>
            </a:endParaRPr>
          </a:p>
        </p:txBody>
      </p:sp>
      <p:grpSp>
        <p:nvGrpSpPr>
          <p:cNvPr id="121" name="Group 120"/>
          <p:cNvGrpSpPr/>
          <p:nvPr/>
        </p:nvGrpSpPr>
        <p:grpSpPr>
          <a:xfrm>
            <a:off x="9352978" y="1123531"/>
            <a:ext cx="2058699" cy="2047195"/>
            <a:chOff x="9644547" y="4143613"/>
            <a:chExt cx="1765612" cy="1755746"/>
          </a:xfrm>
        </p:grpSpPr>
        <p:sp>
          <p:nvSpPr>
            <p:cNvPr id="122" name="Oval 121"/>
            <p:cNvSpPr/>
            <p:nvPr/>
          </p:nvSpPr>
          <p:spPr>
            <a:xfrm>
              <a:off x="9664784" y="4143613"/>
              <a:ext cx="1725138" cy="1755746"/>
            </a:xfrm>
            <a:prstGeom prst="ellipse">
              <a:avLst/>
            </a:prstGeom>
            <a:no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solidFill>
                  <a:srgbClr val="3D5265"/>
                </a:solidFill>
              </a:endParaRPr>
            </a:p>
          </p:txBody>
        </p:sp>
        <p:sp>
          <p:nvSpPr>
            <p:cNvPr id="123" name="TextBox 122"/>
            <p:cNvSpPr txBox="1"/>
            <p:nvPr/>
          </p:nvSpPr>
          <p:spPr>
            <a:xfrm>
              <a:off x="9644547" y="4574193"/>
              <a:ext cx="1765612" cy="1029444"/>
            </a:xfrm>
            <a:prstGeom prst="rect">
              <a:avLst/>
            </a:prstGeom>
            <a:noFill/>
          </p:spPr>
          <p:txBody>
            <a:bodyPr wrap="square" rtlCol="0">
              <a:spAutoFit/>
            </a:bodyPr>
            <a:lstStyle/>
            <a:p>
              <a:pPr algn="ctr"/>
              <a:r>
                <a:rPr lang="en-US" sz="2400" dirty="0">
                  <a:solidFill>
                    <a:srgbClr val="3D5265"/>
                  </a:solidFill>
                </a:rPr>
                <a:t>Peer Group</a:t>
              </a:r>
            </a:p>
            <a:p>
              <a:pPr algn="ctr"/>
              <a:r>
                <a:rPr lang="en-US" sz="2400" dirty="0">
                  <a:solidFill>
                    <a:srgbClr val="3D5265"/>
                  </a:solidFill>
                </a:rPr>
                <a:t>Average Score </a:t>
              </a:r>
              <a:r>
                <a:rPr lang="en-US" sz="2400" b="1" dirty="0">
                  <a:solidFill>
                    <a:srgbClr val="3D5265"/>
                  </a:solidFill>
                </a:rPr>
                <a:t>B-</a:t>
              </a:r>
              <a:endParaRPr lang="el-GR" sz="2400" b="1" dirty="0">
                <a:solidFill>
                  <a:srgbClr val="3D5265"/>
                </a:solidFill>
              </a:endParaRPr>
            </a:p>
          </p:txBody>
        </p:sp>
      </p:grpSp>
      <p:cxnSp>
        <p:nvCxnSpPr>
          <p:cNvPr id="24" name="Straight Connector 23"/>
          <p:cNvCxnSpPr/>
          <p:nvPr/>
        </p:nvCxnSpPr>
        <p:spPr>
          <a:xfrm>
            <a:off x="-9576" y="4285816"/>
            <a:ext cx="8466439" cy="0"/>
          </a:xfrm>
          <a:prstGeom prst="line">
            <a:avLst/>
          </a:prstGeom>
          <a:ln>
            <a:solidFill>
              <a:srgbClr val="3D5265"/>
            </a:solidFill>
          </a:ln>
        </p:spPr>
        <p:style>
          <a:lnRef idx="1">
            <a:schemeClr val="accent1"/>
          </a:lnRef>
          <a:fillRef idx="0">
            <a:schemeClr val="accent1"/>
          </a:fillRef>
          <a:effectRef idx="0">
            <a:schemeClr val="accent1"/>
          </a:effectRef>
          <a:fontRef idx="minor">
            <a:schemeClr val="tx1"/>
          </a:fontRef>
        </p:style>
      </p:cxnSp>
      <p:pic>
        <p:nvPicPr>
          <p:cNvPr id="77" name="Γραφικό 54" descr="Μετρητής">
            <a:extLst>
              <a:ext uri="{FF2B5EF4-FFF2-40B4-BE49-F238E27FC236}">
                <a16:creationId xmlns:a16="http://schemas.microsoft.com/office/drawing/2014/main" id="{4096AE5F-7C69-4D16-9AEA-5E25C44CA0D3}"/>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5572" b="11164"/>
          <a:stretch/>
        </p:blipFill>
        <p:spPr>
          <a:xfrm>
            <a:off x="3140396" y="6060473"/>
            <a:ext cx="882185" cy="662866"/>
          </a:xfrm>
          <a:prstGeom prst="rect">
            <a:avLst/>
          </a:prstGeom>
        </p:spPr>
      </p:pic>
    </p:spTree>
    <p:extLst>
      <p:ext uri="{BB962C8B-B14F-4D97-AF65-F5344CB8AC3E}">
        <p14:creationId xmlns:p14="http://schemas.microsoft.com/office/powerpoint/2010/main" val="3690974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8366</TotalTime>
  <Words>2243</Words>
  <Application>Microsoft Office PowerPoint</Application>
  <PresentationFormat>Widescreen</PresentationFormat>
  <Paragraphs>618</Paragraphs>
  <Slides>44</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1" baseType="lpstr">
      <vt:lpstr>Arial</vt:lpstr>
      <vt:lpstr>Calibri</vt:lpstr>
      <vt:lpstr>Calibri Light</vt:lpstr>
      <vt:lpstr>Wingdings</vt:lpstr>
      <vt:lpstr>Office Theme</vt:lpstr>
      <vt:lpstr>Worksheet</vt:lpstr>
      <vt:lpstr>Φύλλο εργασίας του Microsoft Excel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ΕΥΘΥΜΙΟΣ ΔΡΑΓΑΤΣΗΣ</dc:creator>
  <cp:lastModifiedBy>Γιάννης Σταμάτης</cp:lastModifiedBy>
  <cp:revision>664</cp:revision>
  <dcterms:created xsi:type="dcterms:W3CDTF">2019-02-08T11:20:24Z</dcterms:created>
  <dcterms:modified xsi:type="dcterms:W3CDTF">2019-04-03T19:11:22Z</dcterms:modified>
</cp:coreProperties>
</file>