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1"/>
  </p:notesMasterIdLst>
  <p:sldIdLst>
    <p:sldId id="256" r:id="rId2"/>
    <p:sldId id="260" r:id="rId3"/>
    <p:sldId id="292" r:id="rId4"/>
    <p:sldId id="269" r:id="rId5"/>
    <p:sldId id="261" r:id="rId6"/>
    <p:sldId id="285" r:id="rId7"/>
    <p:sldId id="262" r:id="rId8"/>
    <p:sldId id="287" r:id="rId9"/>
    <p:sldId id="265" r:id="rId10"/>
    <p:sldId id="289" r:id="rId11"/>
    <p:sldId id="293" r:id="rId12"/>
    <p:sldId id="294" r:id="rId13"/>
    <p:sldId id="288" r:id="rId14"/>
    <p:sldId id="291" r:id="rId15"/>
    <p:sldId id="263" r:id="rId16"/>
    <p:sldId id="271" r:id="rId17"/>
    <p:sldId id="290" r:id="rId18"/>
    <p:sldId id="270" r:id="rId19"/>
    <p:sldId id="286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Sniglet" panose="020B0604020202020204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56A6A3-5CAE-41F2-94D7-460EE95BEBEE}">
  <a:tblStyle styleId="{A256A6A3-5CAE-41F2-94D7-460EE95BEB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53" autoAdjust="0"/>
  </p:normalViewPr>
  <p:slideViewPr>
    <p:cSldViewPr>
      <p:cViewPr varScale="1">
        <p:scale>
          <a:sx n="144" d="100"/>
          <a:sy n="144" d="100"/>
        </p:scale>
        <p:origin x="654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147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A28-68DE-4594-AC99-7662FA24042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6A19-A245-4C7F-987D-8E0D77A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655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A28-68DE-4594-AC99-7662FA24042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6A19-A245-4C7F-987D-8E0D77A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15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A28-68DE-4594-AC99-7662FA24042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6A19-A245-4C7F-987D-8E0D77A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958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77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573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67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218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34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A28-68DE-4594-AC99-7662FA24042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6A19-A245-4C7F-987D-8E0D77A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1050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A28-68DE-4594-AC99-7662FA24042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6A19-A245-4C7F-987D-8E0D77A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20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A28-68DE-4594-AC99-7662FA24042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6A19-A245-4C7F-987D-8E0D77A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423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A28-68DE-4594-AC99-7662FA24042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6A19-A245-4C7F-987D-8E0D77A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452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A28-68DE-4594-AC99-7662FA24042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6A19-A245-4C7F-987D-8E0D77A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993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A28-68DE-4594-AC99-7662FA24042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6A19-A245-4C7F-987D-8E0D77A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8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A28-68DE-4594-AC99-7662FA24042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6A19-A245-4C7F-987D-8E0D77A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218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2A28-68DE-4594-AC99-7662FA24042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6A19-A245-4C7F-987D-8E0D77A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224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02A28-68DE-4594-AC99-7662FA240429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D6A19-A245-4C7F-987D-8E0D77A52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52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cm-erasmus@unipi.g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2497627" y="2497075"/>
            <a:ext cx="1442481" cy="102978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74;p31"/>
          <p:cNvSpPr/>
          <p:nvPr/>
        </p:nvSpPr>
        <p:spPr>
          <a:xfrm>
            <a:off x="931257" y="17243"/>
            <a:ext cx="6318165" cy="504056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931257" y="2074835"/>
            <a:ext cx="6480204" cy="925376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GB" sz="4800" dirty="0" smtClean="0"/>
              <a:t>Erasmus+ </a:t>
            </a:r>
            <a:r>
              <a:rPr lang="el-GR" sz="4800" dirty="0" smtClean="0"/>
              <a:t>Διεθνής Κινητικότητα</a:t>
            </a:r>
            <a:endParaRPr sz="4800" dirty="0"/>
          </a:p>
        </p:txBody>
      </p:sp>
      <p:sp>
        <p:nvSpPr>
          <p:cNvPr id="12" name="Shape 356"/>
          <p:cNvSpPr/>
          <p:nvPr/>
        </p:nvSpPr>
        <p:spPr>
          <a:xfrm>
            <a:off x="2861356" y="793022"/>
            <a:ext cx="1310003" cy="832459"/>
          </a:xfrm>
          <a:custGeom>
            <a:avLst/>
            <a:gdLst/>
            <a:ahLst/>
            <a:cxnLst/>
            <a:rect l="0" t="0" r="0" b="0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1" name="Shape 91"/>
          <p:cNvSpPr txBox="1">
            <a:spLocks/>
          </p:cNvSpPr>
          <p:nvPr/>
        </p:nvSpPr>
        <p:spPr>
          <a:xfrm>
            <a:off x="1763688" y="3654562"/>
            <a:ext cx="5136000" cy="78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Πανεπιστήμιο</a:t>
            </a:r>
            <a:r>
              <a:rPr kumimoji="0" lang="el-GR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kumimoji="0" lang="el-GR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Πειραι</a:t>
            </a:r>
            <a:r>
              <a:rPr lang="el-GR" sz="2000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ώς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r>
              <a:rPr lang="el-GR" sz="1200" baseline="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Ακαδημαϊκό Έτος</a:t>
            </a:r>
            <a:r>
              <a:rPr lang="el-GR" sz="12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l-GR" sz="12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20</a:t>
            </a:r>
            <a:r>
              <a:rPr lang="en-US" sz="12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20</a:t>
            </a:r>
            <a:r>
              <a:rPr lang="el-GR" sz="12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- 20</a:t>
            </a:r>
            <a:r>
              <a:rPr lang="en-US" sz="12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21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42" name="Shape 42"/>
          <p:cNvGrpSpPr/>
          <p:nvPr/>
        </p:nvGrpSpPr>
        <p:grpSpPr>
          <a:xfrm rot="-9269861">
            <a:off x="5686543" y="1216855"/>
            <a:ext cx="750220" cy="664172"/>
            <a:chOff x="1113100" y="2199475"/>
            <a:chExt cx="801900" cy="709925"/>
          </a:xfrm>
        </p:grpSpPr>
        <p:sp>
          <p:nvSpPr>
            <p:cNvPr id="43" name="Shape 43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Shape 39"/>
          <p:cNvGrpSpPr/>
          <p:nvPr/>
        </p:nvGrpSpPr>
        <p:grpSpPr>
          <a:xfrm rot="2194107">
            <a:off x="1635864" y="3101108"/>
            <a:ext cx="1014485" cy="642684"/>
            <a:chOff x="238125" y="1918825"/>
            <a:chExt cx="1042450" cy="660400"/>
          </a:xfrm>
        </p:grpSpPr>
        <p:sp>
          <p:nvSpPr>
            <p:cNvPr id="40" name="Shape 40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Πως κάνω αίτηση και πως επιλέγομαι; </a:t>
            </a:r>
            <a:endParaRPr lang="el-G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hape 298"/>
          <p:cNvSpPr/>
          <p:nvPr/>
        </p:nvSpPr>
        <p:spPr>
          <a:xfrm rot="19259709">
            <a:off x="605583" y="3253773"/>
            <a:ext cx="844693" cy="1221925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hape 310"/>
          <p:cNvSpPr/>
          <p:nvPr/>
        </p:nvSpPr>
        <p:spPr>
          <a:xfrm rot="950936">
            <a:off x="1365662" y="3087890"/>
            <a:ext cx="750004" cy="963928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0" y="-452586"/>
            <a:ext cx="6231036" cy="49740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754" y="350594"/>
            <a:ext cx="3994500" cy="4442307"/>
          </a:xfrm>
        </p:spPr>
        <p:txBody>
          <a:bodyPr/>
          <a:lstStyle/>
          <a:p>
            <a:pPr marL="127000" indent="0">
              <a:buNone/>
            </a:pPr>
            <a:r>
              <a:rPr lang="el-GR" sz="2400" b="1" dirty="0" smtClean="0"/>
              <a:t>Απαραίτητα δικαιολογητικά</a:t>
            </a:r>
          </a:p>
          <a:p>
            <a:pPr eaLnBrk="1" hangingPunct="1"/>
            <a:r>
              <a:rPr lang="el-GR" altLang="el-GR" dirty="0"/>
              <a:t>Αίτηση- Δήλωση Συμμετοχής</a:t>
            </a:r>
          </a:p>
          <a:p>
            <a:pPr eaLnBrk="1" hangingPunct="1"/>
            <a:endParaRPr lang="el-GR" altLang="el-GR" dirty="0"/>
          </a:p>
          <a:p>
            <a:pPr eaLnBrk="1" hangingPunct="1"/>
            <a:r>
              <a:rPr lang="el-GR" altLang="el-GR" dirty="0"/>
              <a:t>Αναλυτική Βαθμολογία</a:t>
            </a:r>
          </a:p>
          <a:p>
            <a:pPr eaLnBrk="1" hangingPunct="1"/>
            <a:endParaRPr lang="el-GR" altLang="el-GR" dirty="0"/>
          </a:p>
          <a:p>
            <a:pPr eaLnBrk="1" hangingPunct="1"/>
            <a:r>
              <a:rPr lang="el-GR" altLang="el-GR" dirty="0"/>
              <a:t>Πιστοποιητικά Ξένων Γλωσσών</a:t>
            </a:r>
          </a:p>
          <a:p>
            <a:pPr eaLnBrk="1" hangingPunct="1"/>
            <a:endParaRPr lang="el-GR" altLang="el-GR" dirty="0"/>
          </a:p>
          <a:p>
            <a:pPr eaLnBrk="1" hangingPunct="1"/>
            <a:r>
              <a:rPr lang="el-GR" altLang="el-GR" dirty="0"/>
              <a:t>Βιογραφικό Σημείωμα </a:t>
            </a:r>
          </a:p>
          <a:p>
            <a:pPr marL="127000" indent="0">
              <a:buNone/>
            </a:pP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166694" y="206579"/>
            <a:ext cx="3994500" cy="4730339"/>
          </a:xfrm>
        </p:spPr>
        <p:txBody>
          <a:bodyPr/>
          <a:lstStyle/>
          <a:p>
            <a:pPr marL="127000" indent="0">
              <a:buNone/>
            </a:pPr>
            <a:r>
              <a:rPr lang="el-GR" sz="2400" b="1" dirty="0" smtClean="0"/>
              <a:t>Κριτήρια </a:t>
            </a:r>
            <a:r>
              <a:rPr lang="el-GR" sz="2400" b="1" dirty="0" err="1" smtClean="0"/>
              <a:t>Επιλεξιμότητας</a:t>
            </a:r>
            <a:endParaRPr lang="el-GR" sz="2400" b="1" dirty="0" smtClean="0"/>
          </a:p>
          <a:p>
            <a:pPr eaLnBrk="1" hangingPunct="1"/>
            <a:r>
              <a:rPr lang="el-GR" altLang="el-GR" dirty="0" smtClean="0"/>
              <a:t>Θα </a:t>
            </a:r>
            <a:r>
              <a:rPr lang="el-GR" altLang="el-GR" dirty="0"/>
              <a:t>πρέπει να είναι </a:t>
            </a:r>
            <a:r>
              <a:rPr lang="el-GR" altLang="el-GR" b="1" dirty="0"/>
              <a:t>υπήκοοι </a:t>
            </a:r>
            <a:r>
              <a:rPr lang="el-GR" altLang="el-GR" dirty="0"/>
              <a:t>χώρας που συμμετέχει στο πρόγραμμα ή να αναγνωρίζονται ως </a:t>
            </a:r>
            <a:r>
              <a:rPr lang="el-GR" altLang="el-GR" b="1" dirty="0"/>
              <a:t>πρόσφυγες</a:t>
            </a:r>
            <a:r>
              <a:rPr lang="el-GR" altLang="el-GR" dirty="0"/>
              <a:t>, </a:t>
            </a:r>
            <a:r>
              <a:rPr lang="el-GR" altLang="el-GR" b="1" dirty="0"/>
              <a:t>απάτριδες </a:t>
            </a:r>
            <a:r>
              <a:rPr lang="el-GR" altLang="el-GR" dirty="0"/>
              <a:t>ή </a:t>
            </a:r>
            <a:r>
              <a:rPr lang="el-GR" altLang="el-GR" b="1" dirty="0"/>
              <a:t>μόνιμοι κάτοικοι </a:t>
            </a:r>
            <a:r>
              <a:rPr lang="el-GR" altLang="el-GR" dirty="0"/>
              <a:t>της Ελλάδας </a:t>
            </a:r>
          </a:p>
          <a:p>
            <a:pPr eaLnBrk="1" hangingPunct="1"/>
            <a:r>
              <a:rPr lang="el-GR" altLang="el-GR" dirty="0" smtClean="0"/>
              <a:t>Δεν </a:t>
            </a:r>
            <a:r>
              <a:rPr lang="el-GR" altLang="el-GR" dirty="0"/>
              <a:t>πρέπει να είναι πρωτοετείς </a:t>
            </a:r>
            <a:r>
              <a:rPr lang="el-GR" altLang="el-GR" b="1" dirty="0"/>
              <a:t>κατά το ακαδημαϊκό έτος της αιτούμενης μετακίνησης </a:t>
            </a:r>
            <a:endParaRPr lang="el-GR" altLang="el-GR" dirty="0"/>
          </a:p>
          <a:p>
            <a:pPr eaLnBrk="1" hangingPunct="1"/>
            <a:r>
              <a:rPr lang="el-GR" altLang="el-GR" dirty="0" smtClean="0"/>
              <a:t>Δεν </a:t>
            </a:r>
            <a:r>
              <a:rPr lang="el-GR" altLang="el-GR" dirty="0"/>
              <a:t>πρέπει να έχουν ολοκληρώσει τον ελάχιστο απαιτούμενο αριθμό των διδακτικών μονάδων για τη λήψη του πτυχίου τους, δηλαδή </a:t>
            </a:r>
            <a:r>
              <a:rPr lang="el-GR" altLang="el-GR" b="1" dirty="0"/>
              <a:t>θα πρέπει να υπάρχει περίοδος σπουδών </a:t>
            </a:r>
            <a:r>
              <a:rPr lang="el-GR" altLang="el-GR" dirty="0"/>
              <a:t>που να μπορούν να αντικαταστήσουν σπουδάζοντας σε πανεπιστήμιο του εξωτερικού </a:t>
            </a:r>
            <a:r>
              <a:rPr lang="el-GR" altLang="el-GR" b="1" dirty="0"/>
              <a:t>κατά το ακαδημαϊκό έτος της αιτούμενης μετακίνησης</a:t>
            </a:r>
            <a:r>
              <a:rPr lang="el-GR" altLang="el-GR" sz="1800" dirty="0"/>
              <a:t> </a:t>
            </a:r>
          </a:p>
          <a:p>
            <a:pPr marL="12700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62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2" y="-596602"/>
            <a:ext cx="6316003" cy="5041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0" y="339502"/>
            <a:ext cx="9156000" cy="857400"/>
          </a:xfrm>
        </p:spPr>
        <p:txBody>
          <a:bodyPr/>
          <a:lstStyle/>
          <a:p>
            <a:r>
              <a:rPr lang="el-GR" dirty="0" smtClean="0"/>
              <a:t>Κριτήρια Επιλογής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050" y="987574"/>
            <a:ext cx="8229600" cy="2503200"/>
          </a:xfrm>
        </p:spPr>
        <p:txBody>
          <a:bodyPr>
            <a:normAutofit fontScale="77500" lnSpcReduction="20000"/>
          </a:bodyPr>
          <a:lstStyle/>
          <a:p>
            <a:pPr indent="-457200"/>
            <a:r>
              <a:rPr lang="el-GR" altLang="el-GR" dirty="0"/>
              <a:t>Η </a:t>
            </a:r>
            <a:r>
              <a:rPr lang="el-GR" altLang="el-GR" b="1" dirty="0"/>
              <a:t>επίδοση </a:t>
            </a:r>
            <a:r>
              <a:rPr lang="el-GR" altLang="el-GR" dirty="0"/>
              <a:t>του φοιτητή (μέσος όρος βαθμολογίας) </a:t>
            </a:r>
          </a:p>
          <a:p>
            <a:pPr indent="-457200"/>
            <a:r>
              <a:rPr lang="el-GR" altLang="el-GR" dirty="0"/>
              <a:t>Η γνώση </a:t>
            </a:r>
            <a:r>
              <a:rPr lang="el-GR" altLang="el-GR" b="1" dirty="0"/>
              <a:t>ξένων γλωσσών</a:t>
            </a:r>
            <a:r>
              <a:rPr lang="el-GR" altLang="el-GR" dirty="0"/>
              <a:t>, </a:t>
            </a:r>
            <a:endParaRPr lang="el-GR" altLang="el-GR" dirty="0" smtClean="0"/>
          </a:p>
          <a:p>
            <a:pPr indent="-457200"/>
            <a:r>
              <a:rPr lang="el-GR" altLang="el-GR" dirty="0" smtClean="0"/>
              <a:t>Οι </a:t>
            </a:r>
            <a:r>
              <a:rPr lang="el-GR" altLang="el-GR" b="1" dirty="0"/>
              <a:t>λόγοι συμμετοχής </a:t>
            </a:r>
            <a:r>
              <a:rPr lang="el-GR" altLang="el-GR" dirty="0"/>
              <a:t>στο πρόγραμμα </a:t>
            </a:r>
            <a:r>
              <a:rPr lang="el-GR" altLang="el-GR" dirty="0">
                <a:solidFill>
                  <a:srgbClr val="FF0000"/>
                </a:solidFill>
              </a:rPr>
              <a:t>(</a:t>
            </a:r>
            <a:r>
              <a:rPr lang="en-US" altLang="el-GR" dirty="0">
                <a:solidFill>
                  <a:srgbClr val="FF0000"/>
                </a:solidFill>
              </a:rPr>
              <a:t>motivation</a:t>
            </a:r>
            <a:r>
              <a:rPr lang="el-GR" altLang="el-GR" dirty="0">
                <a:solidFill>
                  <a:srgbClr val="FF0000"/>
                </a:solidFill>
              </a:rPr>
              <a:t>) </a:t>
            </a:r>
            <a:r>
              <a:rPr lang="el-GR" altLang="el-GR" dirty="0"/>
              <a:t>με αιτιολόγηση </a:t>
            </a:r>
          </a:p>
          <a:p>
            <a:pPr indent="-457200"/>
            <a:r>
              <a:rPr lang="el-GR" altLang="el-GR" dirty="0"/>
              <a:t>Η </a:t>
            </a:r>
            <a:r>
              <a:rPr lang="el-GR" altLang="el-GR" b="1" dirty="0"/>
              <a:t>συνέντευξη </a:t>
            </a:r>
            <a:r>
              <a:rPr lang="el-GR" altLang="el-GR" dirty="0"/>
              <a:t>με τον αρμόδιο ακαδημαϊκό υπεύθυνο </a:t>
            </a:r>
          </a:p>
          <a:p>
            <a:pPr indent="-457200"/>
            <a:r>
              <a:rPr lang="el-GR" altLang="el-GR" dirty="0"/>
              <a:t>Το </a:t>
            </a:r>
            <a:r>
              <a:rPr lang="el-GR" altLang="el-GR" b="1" dirty="0"/>
              <a:t>βιογραφικό σημείωμα </a:t>
            </a:r>
            <a:r>
              <a:rPr lang="el-GR" altLang="el-GR" dirty="0"/>
              <a:t>του φοιτητή </a:t>
            </a:r>
          </a:p>
          <a:p>
            <a:pPr indent="-457200"/>
            <a:r>
              <a:rPr lang="el-GR" altLang="el-GR" dirty="0"/>
              <a:t>Οι </a:t>
            </a:r>
            <a:r>
              <a:rPr lang="el-GR" altLang="el-GR" b="1" dirty="0"/>
              <a:t>επιστημονικές εργασίες </a:t>
            </a:r>
            <a:r>
              <a:rPr lang="el-GR" altLang="el-GR" dirty="0"/>
              <a:t>συναφούς γνωστικού αντικειμένου με το Τμήμα φοίτησης </a:t>
            </a:r>
          </a:p>
          <a:p>
            <a:pPr indent="-457200"/>
            <a:r>
              <a:rPr lang="el-GR" altLang="el-GR" dirty="0"/>
              <a:t>Η </a:t>
            </a:r>
            <a:r>
              <a:rPr lang="el-GR" altLang="el-GR" b="1" dirty="0"/>
              <a:t>γνώση χειρισμού Η/Υ </a:t>
            </a:r>
            <a:endParaRPr lang="el-GR" altLang="el-GR" dirty="0"/>
          </a:p>
          <a:p>
            <a:pPr indent="-457200"/>
            <a:r>
              <a:rPr lang="el-GR" altLang="el-GR" dirty="0"/>
              <a:t>Η </a:t>
            </a:r>
            <a:r>
              <a:rPr lang="el-GR" altLang="el-GR" b="1" dirty="0"/>
              <a:t>συμμετοχή σε σεμινάρια, συνέδρια, ημερίδες </a:t>
            </a:r>
            <a:r>
              <a:rPr lang="el-GR" altLang="el-GR" dirty="0"/>
              <a:t>κλπ. συναφούς γνωστικού αντικειμένου με το Τμήμα φοίτησης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38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500034" y="1285866"/>
            <a:ext cx="8229600" cy="300039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" dirty="0" smtClean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Shape 398"/>
          <p:cNvSpPr/>
          <p:nvPr/>
        </p:nvSpPr>
        <p:spPr>
          <a:xfrm>
            <a:off x="527011" y="508552"/>
            <a:ext cx="1629476" cy="1554628"/>
          </a:xfrm>
          <a:custGeom>
            <a:avLst/>
            <a:gdLst/>
            <a:ahLst/>
            <a:cxnLst/>
            <a:rect l="0" t="0" r="0" b="0"/>
            <a:pathLst>
              <a:path w="71886" h="68584" extrusionOk="0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398"/>
          <p:cNvSpPr/>
          <p:nvPr/>
        </p:nvSpPr>
        <p:spPr>
          <a:xfrm>
            <a:off x="2483750" y="607601"/>
            <a:ext cx="1629476" cy="1557665"/>
          </a:xfrm>
          <a:custGeom>
            <a:avLst/>
            <a:gdLst/>
            <a:ahLst/>
            <a:cxnLst/>
            <a:rect l="0" t="0" r="0" b="0"/>
            <a:pathLst>
              <a:path w="71886" h="68584" extrusionOk="0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398"/>
          <p:cNvSpPr/>
          <p:nvPr/>
        </p:nvSpPr>
        <p:spPr>
          <a:xfrm>
            <a:off x="4614834" y="985414"/>
            <a:ext cx="1629476" cy="1482620"/>
          </a:xfrm>
          <a:custGeom>
            <a:avLst/>
            <a:gdLst/>
            <a:ahLst/>
            <a:cxnLst/>
            <a:rect l="0" t="0" r="0" b="0"/>
            <a:pathLst>
              <a:path w="71886" h="68584" extrusionOk="0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71821" y="896982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Αίτηση στη γραμματεία σου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2240" y="808812"/>
            <a:ext cx="1192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Συνέντευξη με τον Ακαδημαϊκό Συντονιστή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2524" y="157283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Επιλογή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Shape 398"/>
          <p:cNvSpPr/>
          <p:nvPr/>
        </p:nvSpPr>
        <p:spPr>
          <a:xfrm>
            <a:off x="260780" y="3291830"/>
            <a:ext cx="1629476" cy="1554628"/>
          </a:xfrm>
          <a:custGeom>
            <a:avLst/>
            <a:gdLst/>
            <a:ahLst/>
            <a:cxnLst/>
            <a:rect l="0" t="0" r="0" b="0"/>
            <a:pathLst>
              <a:path w="71886" h="68584" extrusionOk="0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398"/>
          <p:cNvSpPr/>
          <p:nvPr/>
        </p:nvSpPr>
        <p:spPr>
          <a:xfrm>
            <a:off x="2303713" y="2942580"/>
            <a:ext cx="1629476" cy="1554628"/>
          </a:xfrm>
          <a:custGeom>
            <a:avLst/>
            <a:gdLst/>
            <a:ahLst/>
            <a:cxnLst/>
            <a:rect l="0" t="0" r="0" b="0"/>
            <a:pathLst>
              <a:path w="71886" h="68584" extrusionOk="0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398"/>
          <p:cNvSpPr/>
          <p:nvPr/>
        </p:nvSpPr>
        <p:spPr>
          <a:xfrm>
            <a:off x="4701935" y="2755003"/>
            <a:ext cx="1629476" cy="1554628"/>
          </a:xfrm>
          <a:custGeom>
            <a:avLst/>
            <a:gdLst/>
            <a:ahLst/>
            <a:cxnLst/>
            <a:rect l="0" t="0" r="0" b="0"/>
            <a:pathLst>
              <a:path w="71886" h="68584" extrusionOk="0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398"/>
          <p:cNvSpPr/>
          <p:nvPr/>
        </p:nvSpPr>
        <p:spPr>
          <a:xfrm>
            <a:off x="6876256" y="1726723"/>
            <a:ext cx="1629476" cy="1554628"/>
          </a:xfrm>
          <a:custGeom>
            <a:avLst/>
            <a:gdLst/>
            <a:ahLst/>
            <a:cxnLst/>
            <a:rect l="0" t="0" r="0" b="0"/>
            <a:pathLst>
              <a:path w="71886" h="68584" extrusionOk="0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74413" y="3543101"/>
            <a:ext cx="1544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Ενημερώνεσαι από το Πανεπιστήμιο Υποδοχής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50" y="3303531"/>
            <a:ext cx="1239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Φέρνεις τα απαραίτητά έγγραφα σε εμάς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4635" y="3063236"/>
            <a:ext cx="1169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Πληρωμή 80% υποτροφίας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971163">
            <a:off x="7101391" y="231414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Μετακίνηση</a:t>
            </a:r>
            <a:endParaRPr lang="el-G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9" name="Shape 392"/>
          <p:cNvGrpSpPr/>
          <p:nvPr/>
        </p:nvGrpSpPr>
        <p:grpSpPr>
          <a:xfrm rot="1070711">
            <a:off x="1986341" y="1095396"/>
            <a:ext cx="544841" cy="292500"/>
            <a:chOff x="271125" y="812725"/>
            <a:chExt cx="766525" cy="221725"/>
          </a:xfrm>
        </p:grpSpPr>
        <p:sp>
          <p:nvSpPr>
            <p:cNvPr id="20" name="Shape 393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394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392"/>
          <p:cNvGrpSpPr/>
          <p:nvPr/>
        </p:nvGrpSpPr>
        <p:grpSpPr>
          <a:xfrm rot="1070711">
            <a:off x="4104306" y="1318092"/>
            <a:ext cx="544841" cy="292500"/>
            <a:chOff x="271125" y="812725"/>
            <a:chExt cx="766525" cy="221725"/>
          </a:xfrm>
        </p:grpSpPr>
        <p:sp>
          <p:nvSpPr>
            <p:cNvPr id="23" name="Shape 393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394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Shape 392"/>
          <p:cNvGrpSpPr/>
          <p:nvPr/>
        </p:nvGrpSpPr>
        <p:grpSpPr>
          <a:xfrm rot="20774455">
            <a:off x="1771017" y="3702205"/>
            <a:ext cx="544841" cy="292500"/>
            <a:chOff x="271125" y="812725"/>
            <a:chExt cx="766525" cy="221725"/>
          </a:xfrm>
        </p:grpSpPr>
        <p:sp>
          <p:nvSpPr>
            <p:cNvPr id="26" name="Shape 393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394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Shape 392"/>
          <p:cNvGrpSpPr/>
          <p:nvPr/>
        </p:nvGrpSpPr>
        <p:grpSpPr>
          <a:xfrm rot="20919974">
            <a:off x="3950960" y="3231152"/>
            <a:ext cx="702558" cy="323960"/>
            <a:chOff x="271125" y="812725"/>
            <a:chExt cx="766525" cy="221725"/>
          </a:xfrm>
        </p:grpSpPr>
        <p:sp>
          <p:nvSpPr>
            <p:cNvPr id="29" name="Shape 393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94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Shape 392"/>
          <p:cNvGrpSpPr/>
          <p:nvPr/>
        </p:nvGrpSpPr>
        <p:grpSpPr>
          <a:xfrm rot="20215880">
            <a:off x="6312887" y="2761947"/>
            <a:ext cx="544841" cy="292500"/>
            <a:chOff x="271125" y="812725"/>
            <a:chExt cx="766525" cy="221725"/>
          </a:xfrm>
        </p:grpSpPr>
        <p:sp>
          <p:nvSpPr>
            <p:cNvPr id="32" name="Shape 393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94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Έγγραφα που θα χρειαστώ για να μετακινηθώ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318" y="0"/>
            <a:ext cx="6614386" cy="5280017"/>
          </a:xfrm>
          <a:prstGeom prst="rect">
            <a:avLst/>
          </a:prstGeom>
        </p:spPr>
      </p:pic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416318" y="1386200"/>
            <a:ext cx="3994500" cy="275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altLang="el-GR" dirty="0"/>
              <a:t>Αίτηση- Δήλωση για συμμετοχή στο Πρόγραμμα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dirty="0"/>
              <a:t>Βιογραφικό Σημείωμα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dirty="0"/>
              <a:t>Αντιστοιχήσεις μαθημάτων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dirty="0"/>
              <a:t>Learning Agreement 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dirty="0"/>
              <a:t>Σύμβαση Κινητικότητας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930444" y="1316856"/>
            <a:ext cx="3829023" cy="254524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altLang="el-GR" dirty="0"/>
              <a:t>Ασφάλεια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l-GR" dirty="0"/>
              <a:t>Visa </a:t>
            </a:r>
            <a:r>
              <a:rPr lang="el-GR" altLang="el-GR" dirty="0"/>
              <a:t>και διαβατήριο 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dirty="0"/>
              <a:t>Αντίγραφο τραπεζικού λογαριασμού </a:t>
            </a:r>
            <a:endParaRPr lang="en-US" altLang="el-GR" dirty="0"/>
          </a:p>
          <a:p>
            <a:pPr eaLnBrk="1" hangingPunct="1">
              <a:lnSpc>
                <a:spcPct val="150000"/>
              </a:lnSpc>
            </a:pPr>
            <a:r>
              <a:rPr lang="el-GR" altLang="el-GR" dirty="0"/>
              <a:t>Έγγραφα για Τράπεζα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Shape 109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333"/>
          <p:cNvSpPr/>
          <p:nvPr/>
        </p:nvSpPr>
        <p:spPr>
          <a:xfrm>
            <a:off x="4385311" y="529867"/>
            <a:ext cx="373327" cy="376518"/>
          </a:xfrm>
          <a:custGeom>
            <a:avLst/>
            <a:gdLst/>
            <a:ahLst/>
            <a:cxnLst/>
            <a:rect l="0" t="0" r="0" b="0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ctrTitle" idx="4294967295"/>
          </p:nvPr>
        </p:nvSpPr>
        <p:spPr>
          <a:xfrm>
            <a:off x="0" y="342900"/>
            <a:ext cx="7772400" cy="8953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 dirty="0" smtClean="0"/>
              <a:t>700€/ το μήνα</a:t>
            </a:r>
            <a:endParaRPr sz="7200" dirty="0"/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4294967295"/>
          </p:nvPr>
        </p:nvSpPr>
        <p:spPr>
          <a:xfrm>
            <a:off x="0" y="1374775"/>
            <a:ext cx="7772400" cy="4635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dirty="0" smtClean="0"/>
              <a:t>Για την κάλυψη προσωπικών δαπανών</a:t>
            </a:r>
            <a:endParaRPr sz="2400" dirty="0"/>
          </a:p>
        </p:txBody>
      </p:sp>
      <p:sp>
        <p:nvSpPr>
          <p:cNvPr id="192" name="Shape 192"/>
          <p:cNvSpPr txBox="1">
            <a:spLocks noGrp="1"/>
          </p:cNvSpPr>
          <p:nvPr>
            <p:ph type="ctrTitle" idx="4294967295"/>
          </p:nvPr>
        </p:nvSpPr>
        <p:spPr>
          <a:xfrm>
            <a:off x="0" y="3429000"/>
            <a:ext cx="7772400" cy="8953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 dirty="0" smtClean="0"/>
              <a:t>80% - 20</a:t>
            </a:r>
            <a:r>
              <a:rPr lang="en" sz="7200" dirty="0" smtClean="0"/>
              <a:t>%</a:t>
            </a:r>
            <a:endParaRPr sz="7200" dirty="0"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4294967295"/>
          </p:nvPr>
        </p:nvSpPr>
        <p:spPr>
          <a:xfrm>
            <a:off x="0" y="4268788"/>
            <a:ext cx="7772400" cy="4635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dirty="0" smtClean="0"/>
              <a:t>Πριν μετακινηθείς</a:t>
            </a:r>
            <a:r>
              <a:rPr lang="el-GR" sz="2400" dirty="0"/>
              <a:t> </a:t>
            </a:r>
            <a:r>
              <a:rPr lang="el-GR" sz="2400" dirty="0" smtClean="0"/>
              <a:t>– Αφού επιστρέψεις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ctrTitle" idx="4294967295"/>
          </p:nvPr>
        </p:nvSpPr>
        <p:spPr>
          <a:xfrm>
            <a:off x="0" y="1885950"/>
            <a:ext cx="7772400" cy="8953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 dirty="0" smtClean="0"/>
              <a:t>275- 820 €</a:t>
            </a:r>
            <a:endParaRPr sz="4800" dirty="0"/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4294967295"/>
          </p:nvPr>
        </p:nvSpPr>
        <p:spPr>
          <a:xfrm>
            <a:off x="0" y="2809875"/>
            <a:ext cx="7772400" cy="4635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dirty="0" smtClean="0"/>
              <a:t>Για έξοδα μετακίνησης</a:t>
            </a:r>
            <a:endParaRPr sz="2400" dirty="0"/>
          </a:p>
        </p:txBody>
      </p:sp>
      <p:sp>
        <p:nvSpPr>
          <p:cNvPr id="197" name="Shape 197"/>
          <p:cNvSpPr/>
          <p:nvPr/>
        </p:nvSpPr>
        <p:spPr>
          <a:xfrm>
            <a:off x="5569828" y="2905850"/>
            <a:ext cx="1668121" cy="102978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1499059"/>
            <a:ext cx="2108830" cy="201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97"/>
          <p:cNvSpPr/>
          <p:nvPr/>
        </p:nvSpPr>
        <p:spPr>
          <a:xfrm rot="21403917">
            <a:off x="1331640" y="1100361"/>
            <a:ext cx="6469400" cy="3256304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5049">
            <a:off x="1537244" y="1563638"/>
            <a:ext cx="6058191" cy="2329750"/>
          </a:xfrm>
          <a:prstGeom prst="rect">
            <a:avLst/>
          </a:prstGeom>
        </p:spPr>
      </p:pic>
      <p:grpSp>
        <p:nvGrpSpPr>
          <p:cNvPr id="7" name="Shape 386"/>
          <p:cNvGrpSpPr/>
          <p:nvPr/>
        </p:nvGrpSpPr>
        <p:grpSpPr>
          <a:xfrm rot="18332300">
            <a:off x="7430131" y="3767763"/>
            <a:ext cx="1375200" cy="871200"/>
            <a:chOff x="238125" y="1918825"/>
            <a:chExt cx="1042450" cy="660400"/>
          </a:xfrm>
        </p:grpSpPr>
        <p:sp>
          <p:nvSpPr>
            <p:cNvPr id="8" name="Shape 387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388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Shape 392"/>
          <p:cNvGrpSpPr/>
          <p:nvPr/>
        </p:nvGrpSpPr>
        <p:grpSpPr>
          <a:xfrm rot="1977599">
            <a:off x="910662" y="578682"/>
            <a:ext cx="544841" cy="292500"/>
            <a:chOff x="271125" y="812725"/>
            <a:chExt cx="766525" cy="221725"/>
          </a:xfrm>
        </p:grpSpPr>
        <p:sp>
          <p:nvSpPr>
            <p:cNvPr id="11" name="Shape 393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394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 idx="4294967295"/>
          </p:nvPr>
        </p:nvSpPr>
        <p:spPr>
          <a:xfrm>
            <a:off x="0" y="1582738"/>
            <a:ext cx="7772400" cy="11604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600" dirty="0" smtClean="0"/>
              <a:t>ΕΡΩΤΗΣΕΙΣ</a:t>
            </a:r>
            <a:r>
              <a:rPr lang="en-US" sz="9600" dirty="0" smtClean="0"/>
              <a:t> ?</a:t>
            </a:r>
            <a:endParaRPr sz="9600" dirty="0"/>
          </a:p>
        </p:txBody>
      </p:sp>
      <p:sp>
        <p:nvSpPr>
          <p:cNvPr id="179" name="Shape 179"/>
          <p:cNvSpPr/>
          <p:nvPr/>
        </p:nvSpPr>
        <p:spPr>
          <a:xfrm rot="231374">
            <a:off x="2662148" y="2994784"/>
            <a:ext cx="3491296" cy="326027"/>
          </a:xfrm>
          <a:custGeom>
            <a:avLst/>
            <a:gdLst/>
            <a:ahLst/>
            <a:cxnLst/>
            <a:rect l="0" t="0" r="0" b="0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" name="Shape 180"/>
          <p:cNvGrpSpPr/>
          <p:nvPr/>
        </p:nvGrpSpPr>
        <p:grpSpPr>
          <a:xfrm rot="-8273672">
            <a:off x="7095801" y="1108847"/>
            <a:ext cx="1166676" cy="1032863"/>
            <a:chOff x="1113100" y="2199475"/>
            <a:chExt cx="801900" cy="709925"/>
          </a:xfrm>
        </p:grpSpPr>
        <p:sp>
          <p:nvSpPr>
            <p:cNvPr id="181" name="Shape 18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Shape 183"/>
          <p:cNvGrpSpPr/>
          <p:nvPr/>
        </p:nvGrpSpPr>
        <p:grpSpPr>
          <a:xfrm rot="2272541">
            <a:off x="1155376" y="1159396"/>
            <a:ext cx="1115297" cy="322611"/>
            <a:chOff x="271125" y="812725"/>
            <a:chExt cx="766525" cy="221725"/>
          </a:xfrm>
        </p:grpSpPr>
        <p:sp>
          <p:nvSpPr>
            <p:cNvPr id="184" name="Shape 184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326340" y="918336"/>
            <a:ext cx="8229600" cy="25032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Ευχαριστούμε για την προσοχή σας!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 smtClean="0"/>
              <a:t>Περισσότερες πληροφορίες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icm-erasmus@unipi.gr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+30 210 4142589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8 - Θέση κειμένου"/>
          <p:cNvSpPr txBox="1">
            <a:spLocks/>
          </p:cNvSpPr>
          <p:nvPr/>
        </p:nvSpPr>
        <p:spPr>
          <a:xfrm>
            <a:off x="3131840" y="2219109"/>
            <a:ext cx="6604766" cy="22016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" name="8 - Θέση κειμένου"/>
          <p:cNvSpPr txBox="1">
            <a:spLocks/>
          </p:cNvSpPr>
          <p:nvPr/>
        </p:nvSpPr>
        <p:spPr>
          <a:xfrm>
            <a:off x="1281753" y="3539024"/>
            <a:ext cx="7143800" cy="6429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  International Relations Office- University of Piraeus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4" y="3304048"/>
            <a:ext cx="893241" cy="893241"/>
          </a:xfrm>
          <a:prstGeom prst="rect">
            <a:avLst/>
          </a:prstGeom>
        </p:spPr>
      </p:pic>
      <p:sp>
        <p:nvSpPr>
          <p:cNvPr id="11" name="8 - Θέση κειμένου"/>
          <p:cNvSpPr txBox="1">
            <a:spLocks/>
          </p:cNvSpPr>
          <p:nvPr/>
        </p:nvSpPr>
        <p:spPr>
          <a:xfrm>
            <a:off x="1385076" y="4379534"/>
            <a:ext cx="7143800" cy="6429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r>
              <a:rPr lang="en-GB" sz="2000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iro</a:t>
            </a:r>
            <a:r>
              <a:rPr lang="en-GB" sz="2000" dirty="0" err="1" smtClean="0">
                <a:solidFill>
                  <a:srgbClr val="FFFFFF"/>
                </a:solidFill>
                <a:latin typeface="+mn-lt"/>
                <a:ea typeface="Sniglet"/>
                <a:cs typeface="Sniglet"/>
                <a:sym typeface="Sniglet"/>
              </a:rPr>
              <a:t>_</a:t>
            </a:r>
            <a:r>
              <a:rPr lang="en-GB" sz="2000" dirty="0" err="1" smtClean="0">
                <a:solidFill>
                  <a:srgbClr val="FFFFFF"/>
                </a:solidFill>
                <a:latin typeface="Sniglet" panose="020B0604020202020204" charset="0"/>
                <a:ea typeface="Sniglet"/>
                <a:cs typeface="Sniglet"/>
                <a:sym typeface="Sniglet"/>
              </a:rPr>
              <a:t>unipi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64" y="4319485"/>
            <a:ext cx="627534" cy="627534"/>
          </a:xfrm>
          <a:prstGeom prst="rect">
            <a:avLst/>
          </a:prstGeom>
        </p:spPr>
      </p:pic>
      <p:sp>
        <p:nvSpPr>
          <p:cNvPr id="12" name="Shape 397"/>
          <p:cNvSpPr/>
          <p:nvPr/>
        </p:nvSpPr>
        <p:spPr>
          <a:xfrm rot="1029790">
            <a:off x="5646940" y="1118854"/>
            <a:ext cx="3143834" cy="2000858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8920">
            <a:off x="5940424" y="1306440"/>
            <a:ext cx="2572227" cy="171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3"/>
          <p:cNvSpPr txBox="1">
            <a:spLocks/>
          </p:cNvSpPr>
          <p:nvPr/>
        </p:nvSpPr>
        <p:spPr>
          <a:xfrm>
            <a:off x="928662" y="1928808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Τί</a:t>
            </a:r>
            <a:r>
              <a:rPr kumimoji="0" lang="el-GR" sz="36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 είναι το Πρόγραμμα 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Erasmus+ </a:t>
            </a:r>
            <a:r>
              <a:rPr kumimoji="0" lang="el-GR" sz="36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Διεθνής Κινητικότητα;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" name="Shape 64"/>
          <p:cNvSpPr/>
          <p:nvPr/>
        </p:nvSpPr>
        <p:spPr>
          <a:xfrm>
            <a:off x="1500166" y="1643056"/>
            <a:ext cx="1442481" cy="102978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346"/>
          <p:cNvSpPr/>
          <p:nvPr/>
        </p:nvSpPr>
        <p:spPr>
          <a:xfrm>
            <a:off x="2155516" y="648068"/>
            <a:ext cx="785818" cy="785818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 algn="ctr">
              <a:buNone/>
            </a:pPr>
            <a:endParaRPr lang="el-GR" dirty="0" smtClean="0"/>
          </a:p>
          <a:p>
            <a:pPr marL="101600" indent="0" algn="ctr">
              <a:buNone/>
            </a:pPr>
            <a:endParaRPr lang="el-GR" dirty="0"/>
          </a:p>
          <a:p>
            <a:pPr marL="101600" indent="0" algn="ctr">
              <a:buNone/>
            </a:pPr>
            <a:r>
              <a:rPr lang="el-GR" dirty="0" smtClean="0"/>
              <a:t>Το πρόγραμμα </a:t>
            </a:r>
            <a:r>
              <a:rPr lang="en-US" dirty="0" smtClean="0"/>
              <a:t>Erasmus+</a:t>
            </a:r>
            <a:r>
              <a:rPr lang="el-GR" dirty="0" smtClean="0"/>
              <a:t> Διεθνής Κινητικότητα αφορά την ανταλλαγή φοιτητών του Πανεπιστημίου Πειραιώς και Πανεπιστημίων εκτός Ευρωπαϊκής Ένωσης</a:t>
            </a:r>
            <a:endParaRPr lang="el-GR" dirty="0"/>
          </a:p>
        </p:txBody>
      </p:sp>
      <p:sp>
        <p:nvSpPr>
          <p:cNvPr id="5" name="Shape 395"/>
          <p:cNvSpPr/>
          <p:nvPr/>
        </p:nvSpPr>
        <p:spPr>
          <a:xfrm>
            <a:off x="287524" y="1707654"/>
            <a:ext cx="8568952" cy="1912614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Shape 392"/>
          <p:cNvGrpSpPr/>
          <p:nvPr/>
        </p:nvGrpSpPr>
        <p:grpSpPr>
          <a:xfrm rot="2609534">
            <a:off x="1524593" y="1067662"/>
            <a:ext cx="770342" cy="292500"/>
            <a:chOff x="271125" y="812725"/>
            <a:chExt cx="766525" cy="221725"/>
          </a:xfrm>
        </p:grpSpPr>
        <p:sp>
          <p:nvSpPr>
            <p:cNvPr id="7" name="Shape 393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94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Shape 392"/>
          <p:cNvGrpSpPr/>
          <p:nvPr/>
        </p:nvGrpSpPr>
        <p:grpSpPr>
          <a:xfrm rot="1832884">
            <a:off x="1186484" y="1349272"/>
            <a:ext cx="544841" cy="292500"/>
            <a:chOff x="271125" y="812725"/>
            <a:chExt cx="766525" cy="221725"/>
          </a:xfrm>
        </p:grpSpPr>
        <p:sp>
          <p:nvSpPr>
            <p:cNvPr id="10" name="Shape 393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394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982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219743" y="1146540"/>
            <a:ext cx="5154940" cy="2419885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19743" y="102522"/>
            <a:ext cx="788694" cy="805193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406675" y="321909"/>
            <a:ext cx="414830" cy="366421"/>
          </a:xfrm>
          <a:custGeom>
            <a:avLst/>
            <a:gdLst/>
            <a:ahLst/>
            <a:cxnLst/>
            <a:rect l="0" t="0" r="0" b="0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267"/>
          <p:cNvSpPr txBox="1">
            <a:spLocks/>
          </p:cNvSpPr>
          <p:nvPr/>
        </p:nvSpPr>
        <p:spPr>
          <a:xfrm>
            <a:off x="5004048" y="114714"/>
            <a:ext cx="2167900" cy="47319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Το </a:t>
            </a:r>
            <a:r>
              <a:rPr kumimoji="0" lang="el-G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Πανε</a:t>
            </a:r>
            <a:r>
              <a:rPr lang="el-GR" sz="1800" dirty="0" err="1" smtClean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πιστήμιο</a:t>
            </a:r>
            <a:r>
              <a:rPr lang="el-GR" sz="1800" dirty="0" smtClean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 Πειραιώς συνεργάζεται με τις εξής χώρες: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lang="el-GR" sz="1800" dirty="0" smtClean="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 smtClean="0">
                <a:solidFill>
                  <a:srgbClr val="00B0F0"/>
                </a:solidFill>
                <a:latin typeface="Sniglet" panose="020B0604020202020204" charset="0"/>
              </a:rPr>
              <a:t>Ισραήλ</a:t>
            </a:r>
            <a:endParaRPr lang="el-GR" sz="2000" b="1" dirty="0">
              <a:solidFill>
                <a:srgbClr val="00B0F0"/>
              </a:solidFill>
              <a:latin typeface="Sniglet" panose="020B0604020202020204" charset="0"/>
            </a:endParaRP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rgbClr val="00B0F0"/>
                </a:solidFill>
                <a:latin typeface="Sniglet" panose="020B0604020202020204" charset="0"/>
              </a:rPr>
              <a:t>Αίγυπτος</a:t>
            </a: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rgbClr val="00B0F0"/>
                </a:solidFill>
                <a:latin typeface="Sniglet" panose="020B0604020202020204" charset="0"/>
              </a:rPr>
              <a:t>Ιορδανία</a:t>
            </a: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/>
                </a:solidFill>
                <a:latin typeface="Sniglet" panose="020B0604020202020204" charset="0"/>
              </a:rPr>
              <a:t>Λίβανος</a:t>
            </a: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rgbClr val="00B0F0"/>
                </a:solidFill>
                <a:latin typeface="Sniglet" panose="020B0604020202020204" charset="0"/>
              </a:rPr>
              <a:t>Μαρόκο</a:t>
            </a: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 smtClean="0">
                <a:solidFill>
                  <a:srgbClr val="00B0F0"/>
                </a:solidFill>
                <a:latin typeface="Sniglet" panose="020B0604020202020204" charset="0"/>
              </a:rPr>
              <a:t>Τυνησία</a:t>
            </a: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 smtClean="0">
                <a:solidFill>
                  <a:srgbClr val="00B0F0"/>
                </a:solidFill>
                <a:latin typeface="Sniglet" panose="020B0604020202020204" charset="0"/>
              </a:rPr>
              <a:t>Ρωσική Ομοσπονδία</a:t>
            </a:r>
            <a:endParaRPr lang="el-GR" sz="2000" b="1" dirty="0">
              <a:solidFill>
                <a:srgbClr val="00B0F0"/>
              </a:solidFill>
              <a:latin typeface="Sniglet" panose="020B0604020202020204" charset="0"/>
            </a:endParaRPr>
          </a:p>
          <a:p>
            <a:pPr algn="ctr" eaLnBrk="0" fontAlgn="base" hangingPunct="0"/>
            <a:endParaRPr lang="el-GR" dirty="0">
              <a:solidFill>
                <a:schemeClr val="bg1"/>
              </a:solidFill>
              <a:latin typeface="Sniglet" panose="020B0604020202020204" charset="0"/>
            </a:endParaRP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endParaRPr lang="en-US" dirty="0" smtClean="0">
              <a:solidFill>
                <a:schemeClr val="bg1"/>
              </a:solidFill>
              <a:latin typeface="Sniglet" panose="020B0604020202020204" charset="0"/>
            </a:endParaRPr>
          </a:p>
          <a:p>
            <a:pPr algn="ctr" eaLnBrk="0" fontAlgn="base" hangingPunct="0"/>
            <a:endParaRPr lang="el-GR" dirty="0" smtClean="0">
              <a:solidFill>
                <a:schemeClr val="bg1"/>
              </a:solidFill>
              <a:latin typeface="Sniglet" panose="020B0604020202020204" charset="0"/>
            </a:endParaRPr>
          </a:p>
          <a:p>
            <a:pPr eaLnBrk="0" fontAlgn="base" hangingPunct="0"/>
            <a:endParaRPr lang="el-GR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lang="en-US" sz="1800" dirty="0" smtClean="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lang="en-US" sz="1800" dirty="0" smtClean="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lang="en-US" sz="1800" dirty="0" smtClean="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lang="en-US" sz="1800" dirty="0" smtClean="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lang="en-US" sz="1800" dirty="0" smtClean="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lang="en-US" sz="1800" dirty="0" smtClean="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lang="en-US" sz="1800" dirty="0" smtClean="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lang="en-US" sz="1800" dirty="0" smtClean="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lang="en-US" sz="1800" dirty="0" smtClean="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876256" y="1131590"/>
            <a:ext cx="2152580" cy="3824275"/>
          </a:xfrm>
        </p:spPr>
        <p:txBody>
          <a:bodyPr>
            <a:normAutofit lnSpcReduction="10000"/>
          </a:bodyPr>
          <a:lstStyle/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/>
                </a:solidFill>
                <a:latin typeface="Sniglet" panose="020B0604020202020204" charset="0"/>
              </a:rPr>
              <a:t>Αλβανία</a:t>
            </a: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rgbClr val="00B0F0"/>
                </a:solidFill>
                <a:latin typeface="Sniglet" panose="020B0604020202020204" charset="0"/>
              </a:rPr>
              <a:t>Αρμενία</a:t>
            </a: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/>
                </a:solidFill>
                <a:latin typeface="Sniglet" panose="020B0604020202020204" charset="0"/>
              </a:rPr>
              <a:t>Αλγερία</a:t>
            </a: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rgbClr val="00B0F0"/>
                </a:solidFill>
                <a:latin typeface="Sniglet" panose="020B0604020202020204" charset="0"/>
              </a:rPr>
              <a:t>Κίνα</a:t>
            </a: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/>
                </a:solidFill>
                <a:latin typeface="Sniglet" panose="020B0604020202020204" charset="0"/>
              </a:rPr>
              <a:t>Κένυα</a:t>
            </a: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/>
                </a:solidFill>
                <a:latin typeface="Sniglet" panose="020B0604020202020204" charset="0"/>
              </a:rPr>
              <a:t>Ουγκάντα</a:t>
            </a: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/>
                </a:solidFill>
                <a:latin typeface="Sniglet" panose="020B0604020202020204" charset="0"/>
              </a:rPr>
              <a:t>Τανζανία </a:t>
            </a: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rgbClr val="00B0F0"/>
                </a:solidFill>
                <a:latin typeface="Sniglet" panose="020B0604020202020204" charset="0"/>
              </a:rPr>
              <a:t>Αλβανία</a:t>
            </a: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/>
                </a:solidFill>
                <a:latin typeface="Sniglet" panose="020B0604020202020204" charset="0"/>
              </a:rPr>
              <a:t>Αιθιοπία</a:t>
            </a: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/>
                </a:solidFill>
                <a:latin typeface="Sniglet" panose="020B0604020202020204" charset="0"/>
              </a:rPr>
              <a:t>Γκάνα</a:t>
            </a:r>
          </a:p>
          <a:p>
            <a:pPr marL="285750" indent="-285750" algn="ctr" eaLnBrk="0" fontAlgn="base" hangingPunct="0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6"/>
                </a:solidFill>
                <a:latin typeface="Sniglet" panose="020B0604020202020204" charset="0"/>
              </a:rPr>
              <a:t>Νιγηρία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-596602"/>
            <a:ext cx="6840760" cy="6840760"/>
          </a:xfrm>
          <a:prstGeom prst="rect">
            <a:avLst/>
          </a:prstGeom>
        </p:spPr>
      </p:pic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37987" y="1614478"/>
            <a:ext cx="5422245" cy="22842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None/>
              <a:defRPr/>
            </a:pPr>
            <a:endParaRPr lang="el-GR" dirty="0" smtClean="0"/>
          </a:p>
          <a:p>
            <a:pPr marL="0" indent="0">
              <a:buNone/>
              <a:defRPr/>
            </a:pPr>
            <a:endParaRPr lang="el-GR" dirty="0"/>
          </a:p>
          <a:p>
            <a:pPr marL="0" indent="0">
              <a:buNone/>
              <a:defRPr/>
            </a:pPr>
            <a:endParaRPr lang="el-GR" dirty="0" smtClean="0"/>
          </a:p>
          <a:p>
            <a:pPr marL="0" indent="0">
              <a:buNone/>
              <a:defRPr/>
            </a:pPr>
            <a:r>
              <a:rPr lang="el-GR" sz="2400" dirty="0" smtClean="0"/>
              <a:t>Για περισσότερες Πληροφορίες:</a:t>
            </a:r>
            <a:endParaRPr lang="el-GR" sz="2400" dirty="0"/>
          </a:p>
          <a:p>
            <a:pPr marL="0" indent="0">
              <a:buNone/>
              <a:defRPr/>
            </a:pPr>
            <a:r>
              <a:rPr lang="en-US" dirty="0" smtClean="0"/>
              <a:t>https</a:t>
            </a:r>
            <a:r>
              <a:rPr lang="en-US" dirty="0"/>
              <a:t>://www.unipi.gr/unipi/el/erasmus-plus/diethnhs-kinhtikothta.html</a:t>
            </a:r>
            <a:endParaRPr lang="en-US" dirty="0" smtClean="0"/>
          </a:p>
          <a:p>
            <a:pPr marL="0" indent="0">
              <a:buNone/>
              <a:defRPr/>
            </a:pPr>
            <a:endParaRPr lang="el-GR" dirty="0" smtClean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endParaRPr lang="en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Shape 84"/>
          <p:cNvSpPr/>
          <p:nvPr/>
        </p:nvSpPr>
        <p:spPr>
          <a:xfrm>
            <a:off x="4067944" y="552111"/>
            <a:ext cx="788694" cy="805193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4226319" y="809286"/>
            <a:ext cx="345681" cy="414830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737;p36"/>
          <p:cNvGrpSpPr/>
          <p:nvPr/>
        </p:nvGrpSpPr>
        <p:grpSpPr>
          <a:xfrm rot="19760444">
            <a:off x="4480328" y="1880995"/>
            <a:ext cx="4359808" cy="2651413"/>
            <a:chOff x="238125" y="613775"/>
            <a:chExt cx="7378250" cy="4487075"/>
          </a:xfrm>
        </p:grpSpPr>
        <p:sp>
          <p:nvSpPr>
            <p:cNvPr id="7" name="Google Shape;738;p36"/>
            <p:cNvSpPr/>
            <p:nvPr/>
          </p:nvSpPr>
          <p:spPr>
            <a:xfrm>
              <a:off x="258350" y="3193375"/>
              <a:ext cx="2825375" cy="1907475"/>
            </a:xfrm>
            <a:custGeom>
              <a:avLst/>
              <a:gdLst/>
              <a:ahLst/>
              <a:cxnLst/>
              <a:rect l="l" t="t" r="r" b="b"/>
              <a:pathLst>
                <a:path w="113015" h="76299" extrusionOk="0">
                  <a:moveTo>
                    <a:pt x="100831" y="0"/>
                  </a:moveTo>
                  <a:cubicBezTo>
                    <a:pt x="100020" y="0"/>
                    <a:pt x="99284" y="190"/>
                    <a:pt x="98648" y="553"/>
                  </a:cubicBezTo>
                  <a:lnTo>
                    <a:pt x="98646" y="551"/>
                  </a:lnTo>
                  <a:lnTo>
                    <a:pt x="98632" y="559"/>
                  </a:lnTo>
                  <a:lnTo>
                    <a:pt x="5960" y="54064"/>
                  </a:lnTo>
                  <a:lnTo>
                    <a:pt x="5956" y="54066"/>
                  </a:lnTo>
                  <a:lnTo>
                    <a:pt x="5913" y="54092"/>
                  </a:lnTo>
                  <a:lnTo>
                    <a:pt x="5917" y="54100"/>
                  </a:lnTo>
                  <a:cubicBezTo>
                    <a:pt x="5913" y="54100"/>
                    <a:pt x="5911" y="54103"/>
                    <a:pt x="5908" y="54107"/>
                  </a:cubicBezTo>
                  <a:cubicBezTo>
                    <a:pt x="2379" y="56174"/>
                    <a:pt x="1" y="59997"/>
                    <a:pt x="1" y="64384"/>
                  </a:cubicBezTo>
                  <a:cubicBezTo>
                    <a:pt x="1" y="70963"/>
                    <a:pt x="5336" y="76298"/>
                    <a:pt x="11915" y="76298"/>
                  </a:cubicBezTo>
                  <a:cubicBezTo>
                    <a:pt x="13989" y="76298"/>
                    <a:pt x="16028" y="75754"/>
                    <a:pt x="17826" y="74720"/>
                  </a:cubicBezTo>
                  <a:cubicBezTo>
                    <a:pt x="17846" y="74709"/>
                    <a:pt x="17869" y="74699"/>
                    <a:pt x="17889" y="74688"/>
                  </a:cubicBezTo>
                  <a:lnTo>
                    <a:pt x="17891" y="74690"/>
                  </a:lnTo>
                  <a:lnTo>
                    <a:pt x="110529" y="21205"/>
                  </a:lnTo>
                  <a:lnTo>
                    <a:pt x="110529" y="21203"/>
                  </a:lnTo>
                  <a:cubicBezTo>
                    <a:pt x="112063" y="20328"/>
                    <a:pt x="113014" y="18438"/>
                    <a:pt x="113014" y="15742"/>
                  </a:cubicBezTo>
                  <a:cubicBezTo>
                    <a:pt x="113014" y="10369"/>
                    <a:pt x="109243" y="3836"/>
                    <a:pt x="104591" y="1149"/>
                  </a:cubicBezTo>
                  <a:cubicBezTo>
                    <a:pt x="103240" y="369"/>
                    <a:pt x="101963" y="0"/>
                    <a:pt x="100831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39;p36"/>
            <p:cNvSpPr/>
            <p:nvPr/>
          </p:nvSpPr>
          <p:spPr>
            <a:xfrm>
              <a:off x="2301650" y="1018650"/>
              <a:ext cx="5314725" cy="2795550"/>
            </a:xfrm>
            <a:custGeom>
              <a:avLst/>
              <a:gdLst/>
              <a:ahLst/>
              <a:cxnLst/>
              <a:rect l="l" t="t" r="r" b="b"/>
              <a:pathLst>
                <a:path w="212589" h="111822" extrusionOk="0">
                  <a:moveTo>
                    <a:pt x="106294" y="1"/>
                  </a:moveTo>
                  <a:cubicBezTo>
                    <a:pt x="81511" y="1"/>
                    <a:pt x="56728" y="5459"/>
                    <a:pt x="37819" y="16377"/>
                  </a:cubicBezTo>
                  <a:cubicBezTo>
                    <a:pt x="1" y="38211"/>
                    <a:pt x="1" y="73611"/>
                    <a:pt x="37819" y="95446"/>
                  </a:cubicBezTo>
                  <a:cubicBezTo>
                    <a:pt x="56728" y="106363"/>
                    <a:pt x="81511" y="111822"/>
                    <a:pt x="106294" y="111822"/>
                  </a:cubicBezTo>
                  <a:cubicBezTo>
                    <a:pt x="131077" y="111822"/>
                    <a:pt x="155861" y="106363"/>
                    <a:pt x="174771" y="95446"/>
                  </a:cubicBezTo>
                  <a:cubicBezTo>
                    <a:pt x="212587" y="73611"/>
                    <a:pt x="212589" y="38211"/>
                    <a:pt x="174771" y="16377"/>
                  </a:cubicBezTo>
                  <a:cubicBezTo>
                    <a:pt x="155861" y="5459"/>
                    <a:pt x="131077" y="1"/>
                    <a:pt x="106294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40;p36"/>
            <p:cNvSpPr/>
            <p:nvPr/>
          </p:nvSpPr>
          <p:spPr>
            <a:xfrm>
              <a:off x="2784100" y="3200600"/>
              <a:ext cx="456625" cy="309675"/>
            </a:xfrm>
            <a:custGeom>
              <a:avLst/>
              <a:gdLst/>
              <a:ahLst/>
              <a:cxnLst/>
              <a:rect l="l" t="t" r="r" b="b"/>
              <a:pathLst>
                <a:path w="18265" h="12387" extrusionOk="0">
                  <a:moveTo>
                    <a:pt x="12162" y="1"/>
                  </a:moveTo>
                  <a:lnTo>
                    <a:pt x="1" y="7022"/>
                  </a:lnTo>
                  <a:lnTo>
                    <a:pt x="7941" y="12387"/>
                  </a:lnTo>
                  <a:lnTo>
                    <a:pt x="18265" y="6205"/>
                  </a:lnTo>
                  <a:lnTo>
                    <a:pt x="12162" y="1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41;p36"/>
            <p:cNvSpPr/>
            <p:nvPr/>
          </p:nvSpPr>
          <p:spPr>
            <a:xfrm>
              <a:off x="2725050" y="1327775"/>
              <a:ext cx="4468025" cy="2278250"/>
            </a:xfrm>
            <a:custGeom>
              <a:avLst/>
              <a:gdLst/>
              <a:ahLst/>
              <a:cxnLst/>
              <a:rect l="l" t="t" r="r" b="b"/>
              <a:pathLst>
                <a:path w="178721" h="91130" extrusionOk="0">
                  <a:moveTo>
                    <a:pt x="31982" y="1"/>
                  </a:moveTo>
                  <a:cubicBezTo>
                    <a:pt x="29991" y="966"/>
                    <a:pt x="28045" y="1976"/>
                    <a:pt x="26173" y="3057"/>
                  </a:cubicBezTo>
                  <a:cubicBezTo>
                    <a:pt x="16101" y="8873"/>
                    <a:pt x="8953" y="15735"/>
                    <a:pt x="4695" y="23035"/>
                  </a:cubicBezTo>
                  <a:lnTo>
                    <a:pt x="1" y="23035"/>
                  </a:lnTo>
                  <a:lnTo>
                    <a:pt x="1" y="39538"/>
                  </a:lnTo>
                  <a:cubicBezTo>
                    <a:pt x="1" y="52741"/>
                    <a:pt x="8725" y="65946"/>
                    <a:pt x="26175" y="76018"/>
                  </a:cubicBezTo>
                  <a:cubicBezTo>
                    <a:pt x="43624" y="86093"/>
                    <a:pt x="66493" y="91130"/>
                    <a:pt x="89362" y="91130"/>
                  </a:cubicBezTo>
                  <a:cubicBezTo>
                    <a:pt x="112231" y="91130"/>
                    <a:pt x="135100" y="86093"/>
                    <a:pt x="152548" y="76018"/>
                  </a:cubicBezTo>
                  <a:cubicBezTo>
                    <a:pt x="169996" y="65944"/>
                    <a:pt x="178721" y="52741"/>
                    <a:pt x="178721" y="39538"/>
                  </a:cubicBezTo>
                  <a:lnTo>
                    <a:pt x="178721" y="23035"/>
                  </a:lnTo>
                  <a:lnTo>
                    <a:pt x="174026" y="23035"/>
                  </a:lnTo>
                  <a:cubicBezTo>
                    <a:pt x="169768" y="15735"/>
                    <a:pt x="162620" y="8875"/>
                    <a:pt x="152548" y="3059"/>
                  </a:cubicBezTo>
                  <a:cubicBezTo>
                    <a:pt x="150678" y="1978"/>
                    <a:pt x="148732" y="970"/>
                    <a:pt x="146745" y="4"/>
                  </a:cubicBezTo>
                  <a:lnTo>
                    <a:pt x="146745" y="4"/>
                  </a:lnTo>
                  <a:cubicBezTo>
                    <a:pt x="157855" y="6793"/>
                    <a:pt x="164203" y="15124"/>
                    <a:pt x="164203" y="23037"/>
                  </a:cubicBezTo>
                  <a:cubicBezTo>
                    <a:pt x="164203" y="31289"/>
                    <a:pt x="157307" y="40004"/>
                    <a:pt x="145289" y="46942"/>
                  </a:cubicBezTo>
                  <a:cubicBezTo>
                    <a:pt x="130797" y="55309"/>
                    <a:pt x="110413" y="60108"/>
                    <a:pt x="89362" y="60108"/>
                  </a:cubicBezTo>
                  <a:cubicBezTo>
                    <a:pt x="68311" y="60108"/>
                    <a:pt x="47926" y="55309"/>
                    <a:pt x="33434" y="46942"/>
                  </a:cubicBezTo>
                  <a:cubicBezTo>
                    <a:pt x="21414" y="40004"/>
                    <a:pt x="14519" y="31287"/>
                    <a:pt x="14519" y="23033"/>
                  </a:cubicBezTo>
                  <a:cubicBezTo>
                    <a:pt x="14519" y="15120"/>
                    <a:pt x="20868" y="6790"/>
                    <a:pt x="31982" y="1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42;p36"/>
            <p:cNvSpPr/>
            <p:nvPr/>
          </p:nvSpPr>
          <p:spPr>
            <a:xfrm>
              <a:off x="2506850" y="613775"/>
              <a:ext cx="4904200" cy="2579625"/>
            </a:xfrm>
            <a:custGeom>
              <a:avLst/>
              <a:gdLst/>
              <a:ahLst/>
              <a:cxnLst/>
              <a:rect l="l" t="t" r="r" b="b"/>
              <a:pathLst>
                <a:path w="196168" h="103185" extrusionOk="0">
                  <a:moveTo>
                    <a:pt x="98084" y="14524"/>
                  </a:moveTo>
                  <a:cubicBezTo>
                    <a:pt x="119137" y="14524"/>
                    <a:pt x="139525" y="19315"/>
                    <a:pt x="154023" y="27693"/>
                  </a:cubicBezTo>
                  <a:cubicBezTo>
                    <a:pt x="166032" y="34622"/>
                    <a:pt x="172938" y="43333"/>
                    <a:pt x="172938" y="51587"/>
                  </a:cubicBezTo>
                  <a:cubicBezTo>
                    <a:pt x="172938" y="54324"/>
                    <a:pt x="172191" y="57104"/>
                    <a:pt x="170719" y="59842"/>
                  </a:cubicBezTo>
                  <a:cubicBezTo>
                    <a:pt x="167814" y="65400"/>
                    <a:pt x="162069" y="70855"/>
                    <a:pt x="154023" y="75502"/>
                  </a:cubicBezTo>
                  <a:cubicBezTo>
                    <a:pt x="139525" y="83860"/>
                    <a:pt x="119137" y="88671"/>
                    <a:pt x="98084" y="88671"/>
                  </a:cubicBezTo>
                  <a:cubicBezTo>
                    <a:pt x="77033" y="88671"/>
                    <a:pt x="56645" y="83860"/>
                    <a:pt x="42168" y="75502"/>
                  </a:cubicBezTo>
                  <a:cubicBezTo>
                    <a:pt x="34120" y="70855"/>
                    <a:pt x="28376" y="65400"/>
                    <a:pt x="25472" y="59842"/>
                  </a:cubicBezTo>
                  <a:cubicBezTo>
                    <a:pt x="23999" y="57104"/>
                    <a:pt x="23252" y="54324"/>
                    <a:pt x="23252" y="51587"/>
                  </a:cubicBezTo>
                  <a:cubicBezTo>
                    <a:pt x="23252" y="43333"/>
                    <a:pt x="30138" y="34622"/>
                    <a:pt x="42168" y="27693"/>
                  </a:cubicBezTo>
                  <a:cubicBezTo>
                    <a:pt x="56645" y="19315"/>
                    <a:pt x="77033" y="14524"/>
                    <a:pt x="98084" y="14524"/>
                  </a:cubicBezTo>
                  <a:close/>
                  <a:moveTo>
                    <a:pt x="98088" y="0"/>
                  </a:moveTo>
                  <a:cubicBezTo>
                    <a:pt x="75218" y="0"/>
                    <a:pt x="52352" y="5035"/>
                    <a:pt x="34909" y="15105"/>
                  </a:cubicBezTo>
                  <a:cubicBezTo>
                    <a:pt x="1" y="35264"/>
                    <a:pt x="1" y="67931"/>
                    <a:pt x="34909" y="88070"/>
                  </a:cubicBezTo>
                  <a:cubicBezTo>
                    <a:pt x="36775" y="89149"/>
                    <a:pt x="38705" y="90164"/>
                    <a:pt x="40675" y="91099"/>
                  </a:cubicBezTo>
                  <a:cubicBezTo>
                    <a:pt x="57236" y="99156"/>
                    <a:pt x="77665" y="103185"/>
                    <a:pt x="98094" y="103185"/>
                  </a:cubicBezTo>
                  <a:cubicBezTo>
                    <a:pt x="118524" y="103185"/>
                    <a:pt x="138954" y="99156"/>
                    <a:pt x="155516" y="91099"/>
                  </a:cubicBezTo>
                  <a:cubicBezTo>
                    <a:pt x="157506" y="90164"/>
                    <a:pt x="159415" y="89149"/>
                    <a:pt x="161282" y="88070"/>
                  </a:cubicBezTo>
                  <a:cubicBezTo>
                    <a:pt x="196167" y="67931"/>
                    <a:pt x="196167" y="35264"/>
                    <a:pt x="161282" y="15105"/>
                  </a:cubicBezTo>
                  <a:cubicBezTo>
                    <a:pt x="143829" y="5035"/>
                    <a:pt x="120957" y="0"/>
                    <a:pt x="98088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43;p36"/>
            <p:cNvSpPr/>
            <p:nvPr/>
          </p:nvSpPr>
          <p:spPr>
            <a:xfrm>
              <a:off x="3088150" y="976850"/>
              <a:ext cx="3742150" cy="1132975"/>
            </a:xfrm>
            <a:custGeom>
              <a:avLst/>
              <a:gdLst/>
              <a:ahLst/>
              <a:cxnLst/>
              <a:rect l="l" t="t" r="r" b="b"/>
              <a:pathLst>
                <a:path w="149686" h="45319" extrusionOk="0">
                  <a:moveTo>
                    <a:pt x="74832" y="1"/>
                  </a:moveTo>
                  <a:cubicBezTo>
                    <a:pt x="53781" y="1"/>
                    <a:pt x="33393" y="4792"/>
                    <a:pt x="18916" y="13170"/>
                  </a:cubicBezTo>
                  <a:cubicBezTo>
                    <a:pt x="6886" y="20099"/>
                    <a:pt x="0" y="28810"/>
                    <a:pt x="0" y="37064"/>
                  </a:cubicBezTo>
                  <a:cubicBezTo>
                    <a:pt x="0" y="39801"/>
                    <a:pt x="747" y="42581"/>
                    <a:pt x="2220" y="45319"/>
                  </a:cubicBezTo>
                  <a:cubicBezTo>
                    <a:pt x="5124" y="39761"/>
                    <a:pt x="10868" y="34305"/>
                    <a:pt x="18916" y="29659"/>
                  </a:cubicBezTo>
                  <a:cubicBezTo>
                    <a:pt x="33393" y="21300"/>
                    <a:pt x="53781" y="16509"/>
                    <a:pt x="74832" y="16509"/>
                  </a:cubicBezTo>
                  <a:cubicBezTo>
                    <a:pt x="95885" y="16509"/>
                    <a:pt x="116273" y="21300"/>
                    <a:pt x="130771" y="29659"/>
                  </a:cubicBezTo>
                  <a:cubicBezTo>
                    <a:pt x="138817" y="34305"/>
                    <a:pt x="144562" y="39761"/>
                    <a:pt x="147467" y="45319"/>
                  </a:cubicBezTo>
                  <a:cubicBezTo>
                    <a:pt x="148939" y="42581"/>
                    <a:pt x="149686" y="39801"/>
                    <a:pt x="149686" y="37064"/>
                  </a:cubicBezTo>
                  <a:cubicBezTo>
                    <a:pt x="149686" y="28810"/>
                    <a:pt x="142780" y="20099"/>
                    <a:pt x="130771" y="13170"/>
                  </a:cubicBezTo>
                  <a:cubicBezTo>
                    <a:pt x="116273" y="4792"/>
                    <a:pt x="95885" y="1"/>
                    <a:pt x="74832" y="1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44;p36"/>
            <p:cNvSpPr/>
            <p:nvPr/>
          </p:nvSpPr>
          <p:spPr>
            <a:xfrm>
              <a:off x="3095378" y="1264084"/>
              <a:ext cx="3631200" cy="1440849"/>
            </a:xfrm>
            <a:custGeom>
              <a:avLst/>
              <a:gdLst/>
              <a:ahLst/>
              <a:cxnLst/>
              <a:rect l="l" t="t" r="r" b="b"/>
              <a:pathLst>
                <a:path w="145248" h="57634" extrusionOk="0">
                  <a:moveTo>
                    <a:pt x="72613" y="0"/>
                  </a:moveTo>
                  <a:cubicBezTo>
                    <a:pt x="51562" y="0"/>
                    <a:pt x="31174" y="4791"/>
                    <a:pt x="16697" y="13151"/>
                  </a:cubicBezTo>
                  <a:cubicBezTo>
                    <a:pt x="8649" y="17796"/>
                    <a:pt x="2905" y="23252"/>
                    <a:pt x="1" y="28810"/>
                  </a:cubicBezTo>
                  <a:cubicBezTo>
                    <a:pt x="2905" y="34368"/>
                    <a:pt x="8649" y="39823"/>
                    <a:pt x="16697" y="44470"/>
                  </a:cubicBezTo>
                  <a:cubicBezTo>
                    <a:pt x="24797" y="49146"/>
                    <a:pt x="34747" y="52713"/>
                    <a:pt x="45631" y="54947"/>
                  </a:cubicBezTo>
                  <a:lnTo>
                    <a:pt x="45635" y="54947"/>
                  </a:lnTo>
                  <a:lnTo>
                    <a:pt x="45642" y="54949"/>
                  </a:lnTo>
                  <a:cubicBezTo>
                    <a:pt x="54208" y="56704"/>
                    <a:pt x="63348" y="57634"/>
                    <a:pt x="72619" y="57634"/>
                  </a:cubicBezTo>
                  <a:cubicBezTo>
                    <a:pt x="79319" y="57634"/>
                    <a:pt x="85954" y="57149"/>
                    <a:pt x="92349" y="56215"/>
                  </a:cubicBezTo>
                  <a:cubicBezTo>
                    <a:pt x="105177" y="54341"/>
                    <a:pt x="117059" y="50672"/>
                    <a:pt x="126631" y="45536"/>
                  </a:cubicBezTo>
                  <a:cubicBezTo>
                    <a:pt x="127281" y="45186"/>
                    <a:pt x="127918" y="44832"/>
                    <a:pt x="128546" y="44470"/>
                  </a:cubicBezTo>
                  <a:cubicBezTo>
                    <a:pt x="130494" y="43344"/>
                    <a:pt x="132305" y="42176"/>
                    <a:pt x="133978" y="40966"/>
                  </a:cubicBezTo>
                  <a:cubicBezTo>
                    <a:pt x="139211" y="37177"/>
                    <a:pt x="143045" y="33023"/>
                    <a:pt x="145248" y="28808"/>
                  </a:cubicBezTo>
                  <a:cubicBezTo>
                    <a:pt x="142343" y="23250"/>
                    <a:pt x="136598" y="17796"/>
                    <a:pt x="128552" y="13150"/>
                  </a:cubicBezTo>
                  <a:cubicBezTo>
                    <a:pt x="114054" y="4791"/>
                    <a:pt x="93666" y="0"/>
                    <a:pt x="72613" y="0"/>
                  </a:cubicBezTo>
                  <a:close/>
                </a:path>
              </a:pathLst>
            </a:custGeom>
            <a:solidFill>
              <a:srgbClr val="B3CD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5;p36"/>
            <p:cNvSpPr/>
            <p:nvPr/>
          </p:nvSpPr>
          <p:spPr>
            <a:xfrm>
              <a:off x="4284650" y="2413700"/>
              <a:ext cx="2208425" cy="416875"/>
            </a:xfrm>
            <a:custGeom>
              <a:avLst/>
              <a:gdLst/>
              <a:ahLst/>
              <a:cxnLst/>
              <a:rect l="l" t="t" r="r" b="b"/>
              <a:pathLst>
                <a:path w="88337" h="16675" extrusionOk="0">
                  <a:moveTo>
                    <a:pt x="88337" y="1"/>
                  </a:moveTo>
                  <a:lnTo>
                    <a:pt x="88337" y="1"/>
                  </a:lnTo>
                  <a:cubicBezTo>
                    <a:pt x="86665" y="1209"/>
                    <a:pt x="84855" y="2377"/>
                    <a:pt x="82905" y="3505"/>
                  </a:cubicBezTo>
                  <a:cubicBezTo>
                    <a:pt x="82452" y="3766"/>
                    <a:pt x="81994" y="4024"/>
                    <a:pt x="81530" y="4279"/>
                  </a:cubicBezTo>
                  <a:lnTo>
                    <a:pt x="81530" y="4279"/>
                  </a:lnTo>
                  <a:cubicBezTo>
                    <a:pt x="81996" y="4024"/>
                    <a:pt x="82456" y="3766"/>
                    <a:pt x="82911" y="3503"/>
                  </a:cubicBezTo>
                  <a:cubicBezTo>
                    <a:pt x="84857" y="2379"/>
                    <a:pt x="86665" y="1211"/>
                    <a:pt x="88337" y="1"/>
                  </a:cubicBezTo>
                  <a:close/>
                  <a:moveTo>
                    <a:pt x="81530" y="4279"/>
                  </a:moveTo>
                  <a:cubicBezTo>
                    <a:pt x="81351" y="4376"/>
                    <a:pt x="81171" y="4474"/>
                    <a:pt x="80990" y="4571"/>
                  </a:cubicBezTo>
                  <a:cubicBezTo>
                    <a:pt x="81171" y="4474"/>
                    <a:pt x="81351" y="4377"/>
                    <a:pt x="81530" y="4279"/>
                  </a:cubicBezTo>
                  <a:close/>
                  <a:moveTo>
                    <a:pt x="1" y="13984"/>
                  </a:moveTo>
                  <a:cubicBezTo>
                    <a:pt x="8565" y="15742"/>
                    <a:pt x="17704" y="16674"/>
                    <a:pt x="26972" y="16674"/>
                  </a:cubicBezTo>
                  <a:cubicBezTo>
                    <a:pt x="33674" y="16674"/>
                    <a:pt x="40309" y="16186"/>
                    <a:pt x="46708" y="15252"/>
                  </a:cubicBezTo>
                  <a:lnTo>
                    <a:pt x="46708" y="15252"/>
                  </a:lnTo>
                  <a:cubicBezTo>
                    <a:pt x="40313" y="16184"/>
                    <a:pt x="33678" y="16671"/>
                    <a:pt x="26978" y="16671"/>
                  </a:cubicBezTo>
                  <a:cubicBezTo>
                    <a:pt x="17707" y="16671"/>
                    <a:pt x="8567" y="15740"/>
                    <a:pt x="1" y="13984"/>
                  </a:cubicBezTo>
                  <a:close/>
                </a:path>
              </a:pathLst>
            </a:custGeom>
            <a:solidFill>
              <a:srgbClr val="8B9D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6;p36"/>
            <p:cNvSpPr/>
            <p:nvPr/>
          </p:nvSpPr>
          <p:spPr>
            <a:xfrm>
              <a:off x="3101150" y="1173975"/>
              <a:ext cx="3716175" cy="935850"/>
            </a:xfrm>
            <a:custGeom>
              <a:avLst/>
              <a:gdLst/>
              <a:ahLst/>
              <a:cxnLst/>
              <a:rect l="l" t="t" r="r" b="b"/>
              <a:pathLst>
                <a:path w="148647" h="37434" extrusionOk="0">
                  <a:moveTo>
                    <a:pt x="74312" y="0"/>
                  </a:moveTo>
                  <a:cubicBezTo>
                    <a:pt x="53261" y="0"/>
                    <a:pt x="32873" y="4791"/>
                    <a:pt x="18396" y="13152"/>
                  </a:cubicBezTo>
                  <a:cubicBezTo>
                    <a:pt x="10348" y="17796"/>
                    <a:pt x="4604" y="23252"/>
                    <a:pt x="1700" y="28810"/>
                  </a:cubicBezTo>
                  <a:cubicBezTo>
                    <a:pt x="931" y="30240"/>
                    <a:pt x="370" y="31681"/>
                    <a:pt x="0" y="33122"/>
                  </a:cubicBezTo>
                  <a:cubicBezTo>
                    <a:pt x="370" y="34563"/>
                    <a:pt x="931" y="36004"/>
                    <a:pt x="1700" y="37434"/>
                  </a:cubicBezTo>
                  <a:cubicBezTo>
                    <a:pt x="4604" y="31876"/>
                    <a:pt x="10348" y="26420"/>
                    <a:pt x="18396" y="21775"/>
                  </a:cubicBezTo>
                  <a:cubicBezTo>
                    <a:pt x="32873" y="13417"/>
                    <a:pt x="53261" y="8626"/>
                    <a:pt x="74312" y="8626"/>
                  </a:cubicBezTo>
                  <a:cubicBezTo>
                    <a:pt x="95365" y="8626"/>
                    <a:pt x="115753" y="13417"/>
                    <a:pt x="130251" y="21775"/>
                  </a:cubicBezTo>
                  <a:cubicBezTo>
                    <a:pt x="138297" y="26420"/>
                    <a:pt x="144042" y="31876"/>
                    <a:pt x="146947" y="37434"/>
                  </a:cubicBezTo>
                  <a:cubicBezTo>
                    <a:pt x="147716" y="36004"/>
                    <a:pt x="148275" y="34563"/>
                    <a:pt x="148646" y="33122"/>
                  </a:cubicBezTo>
                  <a:cubicBezTo>
                    <a:pt x="148275" y="31681"/>
                    <a:pt x="147716" y="30240"/>
                    <a:pt x="146947" y="28810"/>
                  </a:cubicBezTo>
                  <a:cubicBezTo>
                    <a:pt x="144042" y="23252"/>
                    <a:pt x="138297" y="17796"/>
                    <a:pt x="130251" y="13152"/>
                  </a:cubicBezTo>
                  <a:cubicBezTo>
                    <a:pt x="115753" y="4791"/>
                    <a:pt x="95365" y="2"/>
                    <a:pt x="74312" y="2"/>
                  </a:cubicBezTo>
                  <a:lnTo>
                    <a:pt x="74312" y="0"/>
                  </a:lnTo>
                  <a:close/>
                </a:path>
              </a:pathLst>
            </a:custGeom>
            <a:solidFill>
              <a:srgbClr val="819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7;p36"/>
            <p:cNvSpPr/>
            <p:nvPr/>
          </p:nvSpPr>
          <p:spPr>
            <a:xfrm>
              <a:off x="2494175" y="2868350"/>
              <a:ext cx="928025" cy="624200"/>
            </a:xfrm>
            <a:custGeom>
              <a:avLst/>
              <a:gdLst/>
              <a:ahLst/>
              <a:cxnLst/>
              <a:rect l="l" t="t" r="r" b="b"/>
              <a:pathLst>
                <a:path w="37121" h="24968" extrusionOk="0">
                  <a:moveTo>
                    <a:pt x="31193" y="0"/>
                  </a:moveTo>
                  <a:cubicBezTo>
                    <a:pt x="30313" y="0"/>
                    <a:pt x="29421" y="225"/>
                    <a:pt x="28604" y="698"/>
                  </a:cubicBezTo>
                  <a:lnTo>
                    <a:pt x="3329" y="15291"/>
                  </a:lnTo>
                  <a:cubicBezTo>
                    <a:pt x="850" y="16722"/>
                    <a:pt x="1" y="19894"/>
                    <a:pt x="1433" y="22373"/>
                  </a:cubicBezTo>
                  <a:cubicBezTo>
                    <a:pt x="2357" y="23980"/>
                    <a:pt x="4070" y="24967"/>
                    <a:pt x="5921" y="24967"/>
                  </a:cubicBezTo>
                  <a:cubicBezTo>
                    <a:pt x="5923" y="24967"/>
                    <a:pt x="5925" y="24967"/>
                    <a:pt x="5927" y="24967"/>
                  </a:cubicBezTo>
                  <a:cubicBezTo>
                    <a:pt x="6837" y="24967"/>
                    <a:pt x="7728" y="24728"/>
                    <a:pt x="8515" y="24271"/>
                  </a:cubicBezTo>
                  <a:lnTo>
                    <a:pt x="33791" y="9679"/>
                  </a:lnTo>
                  <a:cubicBezTo>
                    <a:pt x="36270" y="8247"/>
                    <a:pt x="37121" y="5077"/>
                    <a:pt x="35687" y="2596"/>
                  </a:cubicBezTo>
                  <a:cubicBezTo>
                    <a:pt x="34727" y="932"/>
                    <a:pt x="32985" y="0"/>
                    <a:pt x="31193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8;p36"/>
            <p:cNvSpPr/>
            <p:nvPr/>
          </p:nvSpPr>
          <p:spPr>
            <a:xfrm>
              <a:off x="238125" y="2969325"/>
              <a:ext cx="2825400" cy="1907475"/>
            </a:xfrm>
            <a:custGeom>
              <a:avLst/>
              <a:gdLst/>
              <a:ahLst/>
              <a:cxnLst/>
              <a:rect l="l" t="t" r="r" b="b"/>
              <a:pathLst>
                <a:path w="113016" h="76299" extrusionOk="0">
                  <a:moveTo>
                    <a:pt x="100829" y="0"/>
                  </a:moveTo>
                  <a:cubicBezTo>
                    <a:pt x="100019" y="0"/>
                    <a:pt x="99282" y="190"/>
                    <a:pt x="98646" y="553"/>
                  </a:cubicBezTo>
                  <a:lnTo>
                    <a:pt x="98646" y="552"/>
                  </a:lnTo>
                  <a:lnTo>
                    <a:pt x="98633" y="559"/>
                  </a:lnTo>
                  <a:lnTo>
                    <a:pt x="5961" y="54065"/>
                  </a:lnTo>
                  <a:lnTo>
                    <a:pt x="5955" y="54066"/>
                  </a:lnTo>
                  <a:lnTo>
                    <a:pt x="5913" y="54092"/>
                  </a:lnTo>
                  <a:lnTo>
                    <a:pt x="5916" y="54100"/>
                  </a:lnTo>
                  <a:cubicBezTo>
                    <a:pt x="5913" y="54102"/>
                    <a:pt x="5911" y="54105"/>
                    <a:pt x="5907" y="54107"/>
                  </a:cubicBezTo>
                  <a:cubicBezTo>
                    <a:pt x="2377" y="56174"/>
                    <a:pt x="0" y="59998"/>
                    <a:pt x="0" y="64384"/>
                  </a:cubicBezTo>
                  <a:cubicBezTo>
                    <a:pt x="0" y="70963"/>
                    <a:pt x="5335" y="76298"/>
                    <a:pt x="11915" y="76298"/>
                  </a:cubicBezTo>
                  <a:cubicBezTo>
                    <a:pt x="13989" y="76298"/>
                    <a:pt x="16028" y="75754"/>
                    <a:pt x="17825" y="74720"/>
                  </a:cubicBezTo>
                  <a:cubicBezTo>
                    <a:pt x="17846" y="74709"/>
                    <a:pt x="17868" y="74699"/>
                    <a:pt x="17890" y="74688"/>
                  </a:cubicBezTo>
                  <a:lnTo>
                    <a:pt x="17892" y="74690"/>
                  </a:lnTo>
                  <a:lnTo>
                    <a:pt x="110529" y="21205"/>
                  </a:lnTo>
                  <a:lnTo>
                    <a:pt x="110529" y="21203"/>
                  </a:lnTo>
                  <a:cubicBezTo>
                    <a:pt x="112063" y="20329"/>
                    <a:pt x="113015" y="18438"/>
                    <a:pt x="113015" y="15742"/>
                  </a:cubicBezTo>
                  <a:cubicBezTo>
                    <a:pt x="113015" y="10369"/>
                    <a:pt x="109242" y="3837"/>
                    <a:pt x="104588" y="1149"/>
                  </a:cubicBezTo>
                  <a:cubicBezTo>
                    <a:pt x="103237" y="369"/>
                    <a:pt x="101961" y="0"/>
                    <a:pt x="100829" y="0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9;p36"/>
            <p:cNvSpPr/>
            <p:nvPr/>
          </p:nvSpPr>
          <p:spPr>
            <a:xfrm>
              <a:off x="2017225" y="3298175"/>
              <a:ext cx="477275" cy="601375"/>
            </a:xfrm>
            <a:custGeom>
              <a:avLst/>
              <a:gdLst/>
              <a:ahLst/>
              <a:cxnLst/>
              <a:rect l="l" t="t" r="r" b="b"/>
              <a:pathLst>
                <a:path w="19091" h="24055" extrusionOk="0">
                  <a:moveTo>
                    <a:pt x="6903" y="1"/>
                  </a:moveTo>
                  <a:cubicBezTo>
                    <a:pt x="6098" y="1"/>
                    <a:pt x="5368" y="186"/>
                    <a:pt x="4737" y="539"/>
                  </a:cubicBezTo>
                  <a:lnTo>
                    <a:pt x="0" y="3251"/>
                  </a:lnTo>
                  <a:cubicBezTo>
                    <a:pt x="559" y="2999"/>
                    <a:pt x="1194" y="2861"/>
                    <a:pt x="1878" y="2861"/>
                  </a:cubicBezTo>
                  <a:cubicBezTo>
                    <a:pt x="2209" y="2861"/>
                    <a:pt x="2552" y="2894"/>
                    <a:pt x="2904" y="2961"/>
                  </a:cubicBezTo>
                  <a:cubicBezTo>
                    <a:pt x="3775" y="3106"/>
                    <a:pt x="4687" y="3459"/>
                    <a:pt x="5662" y="4019"/>
                  </a:cubicBezTo>
                  <a:cubicBezTo>
                    <a:pt x="6305" y="4372"/>
                    <a:pt x="6906" y="4809"/>
                    <a:pt x="7508" y="5305"/>
                  </a:cubicBezTo>
                  <a:cubicBezTo>
                    <a:pt x="10682" y="7960"/>
                    <a:pt x="13190" y="12315"/>
                    <a:pt x="13896" y="16400"/>
                  </a:cubicBezTo>
                  <a:cubicBezTo>
                    <a:pt x="14019" y="17126"/>
                    <a:pt x="14080" y="17862"/>
                    <a:pt x="14082" y="18599"/>
                  </a:cubicBezTo>
                  <a:cubicBezTo>
                    <a:pt x="14082" y="19822"/>
                    <a:pt x="13876" y="20901"/>
                    <a:pt x="13523" y="21772"/>
                  </a:cubicBezTo>
                  <a:cubicBezTo>
                    <a:pt x="13107" y="22788"/>
                    <a:pt x="12444" y="23577"/>
                    <a:pt x="11634" y="24055"/>
                  </a:cubicBezTo>
                  <a:lnTo>
                    <a:pt x="16269" y="21384"/>
                  </a:lnTo>
                  <a:lnTo>
                    <a:pt x="16622" y="21199"/>
                  </a:lnTo>
                  <a:cubicBezTo>
                    <a:pt x="18156" y="20328"/>
                    <a:pt x="19090" y="18441"/>
                    <a:pt x="19090" y="15745"/>
                  </a:cubicBezTo>
                  <a:cubicBezTo>
                    <a:pt x="19090" y="10370"/>
                    <a:pt x="15337" y="3837"/>
                    <a:pt x="10670" y="1141"/>
                  </a:cubicBezTo>
                  <a:cubicBezTo>
                    <a:pt x="9314" y="366"/>
                    <a:pt x="8035" y="1"/>
                    <a:pt x="690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23528" y="1203598"/>
            <a:ext cx="8229600" cy="367240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l-GR" dirty="0" smtClean="0"/>
              <a:t>Σχολή Οικονομικών, Επιχειρηματικών και Διεθνών Σπουδών</a:t>
            </a:r>
          </a:p>
          <a:p>
            <a:pPr marL="101600" lvl="0" indent="0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Κίνα</a:t>
            </a:r>
            <a:r>
              <a:rPr lang="el-GR" dirty="0" smtClean="0"/>
              <a:t>, 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Ρωσία</a:t>
            </a:r>
            <a:r>
              <a:rPr lang="el-GR" dirty="0" smtClean="0"/>
              <a:t>, 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Ισραήλ, Αρμενία</a:t>
            </a:r>
            <a:r>
              <a:rPr lang="el-GR" dirty="0" smtClean="0"/>
              <a:t>, 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Κένυα, Μαρόκο, Αίγυπτος, Τυνησία, Ουγκάντα</a:t>
            </a:r>
          </a:p>
          <a:p>
            <a:pPr marL="101600" lvl="0" indent="0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l-GR" dirty="0"/>
          </a:p>
          <a:p>
            <a:pPr marL="101600" lvl="0" indent="0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l-GR" dirty="0" smtClean="0"/>
              <a:t>Σχολή Ναυτιλίας και Βιομηχανίας</a:t>
            </a:r>
          </a:p>
          <a:p>
            <a:pPr marL="101600" lvl="0" indent="0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l-GR" dirty="0" smtClean="0">
                <a:solidFill>
                  <a:schemeClr val="accent1"/>
                </a:solidFill>
              </a:rPr>
              <a:t>Ισραήλ, Ρωσία</a:t>
            </a:r>
          </a:p>
          <a:p>
            <a:pPr marL="101600" lvl="0" indent="0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l-GR" dirty="0"/>
          </a:p>
          <a:p>
            <a:pPr marL="101600" lvl="0" indent="0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l-GR" dirty="0" smtClean="0"/>
              <a:t>Σχολή Χρηματοοικονομικής και Στατιστικής</a:t>
            </a:r>
          </a:p>
          <a:p>
            <a:pPr marL="101600" lvl="0" indent="0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l-G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Κένυα, Ουγκάντα, Ρωσία, Μαρόκο, Τυνησία</a:t>
            </a:r>
          </a:p>
          <a:p>
            <a:pPr marL="101600" lvl="0" indent="0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l-GR" dirty="0"/>
          </a:p>
          <a:p>
            <a:pPr marL="101600" lvl="0" indent="0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l-GR" dirty="0" smtClean="0"/>
              <a:t>Σχολή Τεχνολογιών Πληροφορικής και Επικοινωνιών</a:t>
            </a:r>
          </a:p>
          <a:p>
            <a:pPr marL="101600" lvl="0" indent="0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Ιορδανία</a:t>
            </a:r>
            <a:r>
              <a:rPr lang="el-GR" dirty="0" smtClean="0"/>
              <a:t>, </a:t>
            </a:r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Κένυα, Ουγκάντα, Ρωσία, Ισραήλ</a:t>
            </a:r>
          </a:p>
        </p:txBody>
      </p:sp>
      <p:sp>
        <p:nvSpPr>
          <p:cNvPr id="84" name="Shape 84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352"/>
          <p:cNvSpPr/>
          <p:nvPr/>
        </p:nvSpPr>
        <p:spPr>
          <a:xfrm>
            <a:off x="4355017" y="548442"/>
            <a:ext cx="362159" cy="270804"/>
          </a:xfrm>
          <a:custGeom>
            <a:avLst/>
            <a:gdLst/>
            <a:ahLst/>
            <a:cxnLst/>
            <a:rect l="0" t="0" r="0" b="0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0" y="2497138"/>
            <a:ext cx="7772400" cy="11604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dirty="0" smtClean="0"/>
              <a:t>Γιατί να λάβεις μέρος</a:t>
            </a:r>
            <a:endParaRPr sz="6000" dirty="0"/>
          </a:p>
        </p:txBody>
      </p:sp>
      <p:grpSp>
        <p:nvGrpSpPr>
          <p:cNvPr id="92" name="Shape 92"/>
          <p:cNvGrpSpPr/>
          <p:nvPr/>
        </p:nvGrpSpPr>
        <p:grpSpPr>
          <a:xfrm rot="-7230029">
            <a:off x="7541016" y="1839285"/>
            <a:ext cx="1516808" cy="960909"/>
            <a:chOff x="238125" y="1918825"/>
            <a:chExt cx="1042450" cy="660400"/>
          </a:xfrm>
        </p:grpSpPr>
        <p:sp>
          <p:nvSpPr>
            <p:cNvPr id="93" name="Shape 93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Shape 95"/>
          <p:cNvGrpSpPr/>
          <p:nvPr/>
        </p:nvGrpSpPr>
        <p:grpSpPr>
          <a:xfrm rot="5400000" flipH="1">
            <a:off x="973310" y="1381242"/>
            <a:ext cx="1242481" cy="688690"/>
            <a:chOff x="1113100" y="2199475"/>
            <a:chExt cx="801900" cy="709925"/>
          </a:xfrm>
        </p:grpSpPr>
        <p:sp>
          <p:nvSpPr>
            <p:cNvPr id="96" name="Shape 96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Shape 98"/>
          <p:cNvGrpSpPr/>
          <p:nvPr/>
        </p:nvGrpSpPr>
        <p:grpSpPr>
          <a:xfrm rot="2011211">
            <a:off x="2656279" y="880731"/>
            <a:ext cx="1046869" cy="269659"/>
            <a:chOff x="271125" y="812725"/>
            <a:chExt cx="766525" cy="221725"/>
          </a:xfrm>
        </p:grpSpPr>
        <p:sp>
          <p:nvSpPr>
            <p:cNvPr id="99" name="Shape 99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348"/>
          <p:cNvSpPr/>
          <p:nvPr/>
        </p:nvSpPr>
        <p:spPr>
          <a:xfrm>
            <a:off x="3898025" y="1154068"/>
            <a:ext cx="1480279" cy="1361422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01" y="-1316682"/>
            <a:ext cx="7833591" cy="7833591"/>
          </a:xfrm>
          <a:prstGeom prst="rect">
            <a:avLst/>
          </a:prstGeom>
        </p:spPr>
      </p:pic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330374" y="1303319"/>
            <a:ext cx="6912768" cy="576064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l-GR" sz="2400" b="1" dirty="0" smtClean="0">
                <a:solidFill>
                  <a:srgbClr val="FFFF00"/>
                </a:solidFill>
                <a:latin typeface="+mn-lt"/>
              </a:rPr>
              <a:t>Θα γνωρίσεις καλύτερα το εκπαιδευτικό σύστημα χωρών εκτός της Ε.Ε.</a:t>
            </a:r>
            <a:endParaRPr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1545344" y="-74379"/>
            <a:ext cx="5978984" cy="71145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 smtClean="0">
                <a:solidFill>
                  <a:srgbClr val="FFFF00"/>
                </a:solidFill>
              </a:rPr>
              <a:t>Είναι μια μοναδική εμπειρία να γνωρίσεις νέους πολιτισμούς  και διαφορετικές κουλτούρες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8" name="Shape 83"/>
          <p:cNvSpPr txBox="1">
            <a:spLocks/>
          </p:cNvSpPr>
          <p:nvPr/>
        </p:nvSpPr>
        <p:spPr>
          <a:xfrm>
            <a:off x="266801" y="2140032"/>
            <a:ext cx="8352929" cy="7711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Θα </a:t>
            </a:r>
            <a:r>
              <a:rPr lang="el-GR" sz="2000" b="1" kern="0" dirty="0" smtClean="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κερδίσεις πολύτιμες εμπειρίες που θα οξύνουν τα </a:t>
            </a:r>
            <a:r>
              <a:rPr lang="en-US" sz="2400" b="1" kern="0" dirty="0" smtClean="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hard</a:t>
            </a:r>
            <a:endParaRPr lang="el-GR" sz="2400" b="1" kern="0" dirty="0">
              <a:solidFill>
                <a:srgbClr val="FFFF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r>
              <a:rPr lang="el-GR" sz="2400" b="1" kern="0" dirty="0" smtClean="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Και τα  </a:t>
            </a:r>
            <a:r>
              <a:rPr lang="en-US" sz="3200" b="1" kern="0" dirty="0" smtClean="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soft</a:t>
            </a:r>
            <a:r>
              <a:rPr lang="en-US" sz="2800" b="1" kern="0" dirty="0" smtClean="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 skills </a:t>
            </a:r>
            <a:r>
              <a:rPr lang="el-GR" sz="2400" b="1" kern="0" dirty="0" smtClean="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σου </a:t>
            </a:r>
            <a:r>
              <a:rPr lang="en-US" sz="2400" b="1" kern="0" dirty="0" smtClean="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  </a:t>
            </a:r>
            <a:r>
              <a:rPr lang="el-GR" sz="2400" b="1" kern="0" dirty="0" smtClean="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niglet"/>
              <a:ea typeface="Sniglet"/>
              <a:cs typeface="Sniglet"/>
              <a:sym typeface="Sniglet"/>
            </a:endParaRPr>
          </a:p>
          <a:p>
            <a:pPr marL="4572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10" name="Shape 386"/>
          <p:cNvGrpSpPr/>
          <p:nvPr/>
        </p:nvGrpSpPr>
        <p:grpSpPr>
          <a:xfrm rot="20700398">
            <a:off x="357158" y="785800"/>
            <a:ext cx="357189" cy="214314"/>
            <a:chOff x="238125" y="1918825"/>
            <a:chExt cx="1042450" cy="660400"/>
          </a:xfrm>
        </p:grpSpPr>
        <p:sp>
          <p:nvSpPr>
            <p:cNvPr id="11" name="Shape 387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388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Shape 346"/>
          <p:cNvSpPr/>
          <p:nvPr/>
        </p:nvSpPr>
        <p:spPr>
          <a:xfrm>
            <a:off x="428596" y="214296"/>
            <a:ext cx="419616" cy="422785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83"/>
          <p:cNvSpPr txBox="1">
            <a:spLocks/>
          </p:cNvSpPr>
          <p:nvPr/>
        </p:nvSpPr>
        <p:spPr>
          <a:xfrm>
            <a:off x="327726" y="3237848"/>
            <a:ext cx="7352303" cy="18328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Θα αποκτήσει 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προστιθέμενη</a:t>
            </a:r>
            <a:r>
              <a:rPr kumimoji="0" lang="el-GR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 αξία </a:t>
            </a:r>
            <a:r>
              <a:rPr kumimoji="0" lang="el-GR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η ακαδημαϊκή σου καριέρα</a:t>
            </a:r>
          </a:p>
          <a:p>
            <a:pPr marL="4572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endParaRPr lang="el-GR" sz="2000" b="1" kern="0" dirty="0">
              <a:solidFill>
                <a:srgbClr val="FFFF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tabLst/>
              <a:defRPr/>
            </a:pPr>
            <a:r>
              <a:rPr kumimoji="0" lang="el-GR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 θα πλουτίσεις σε εμπειρία και γνώση και που θα χρησιμεύσουν στην ε</a:t>
            </a:r>
            <a:r>
              <a:rPr kumimoji="0" lang="el-GR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παγγελματική</a:t>
            </a:r>
            <a:r>
              <a:rPr kumimoji="0" lang="el-GR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 σου </a:t>
            </a:r>
            <a:r>
              <a:rPr kumimoji="0" lang="el-GR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iglet"/>
                <a:ea typeface="Sniglet"/>
                <a:cs typeface="Sniglet"/>
                <a:sym typeface="Sniglet"/>
              </a:rPr>
              <a:t>εξέλιξη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630">
            <a:off x="835878" y="1939762"/>
            <a:ext cx="3639734" cy="201476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4342533" y="512867"/>
            <a:ext cx="387139" cy="341965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 rot="20507915">
            <a:off x="717360" y="1919048"/>
            <a:ext cx="3926679" cy="2137554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130"/>
          <p:cNvSpPr/>
          <p:nvPr/>
        </p:nvSpPr>
        <p:spPr>
          <a:xfrm>
            <a:off x="5364088" y="1359259"/>
            <a:ext cx="2861797" cy="3008618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28" y="1491630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469</Words>
  <Application>Microsoft Office PowerPoint</Application>
  <PresentationFormat>On-screen Show (16:9)</PresentationFormat>
  <Paragraphs>120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Arial</vt:lpstr>
      <vt:lpstr>Courier New</vt:lpstr>
      <vt:lpstr>Sniglet</vt:lpstr>
      <vt:lpstr>Office Theme</vt:lpstr>
      <vt:lpstr>Erasmus+ Διεθνής Κινητικότητα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Γιατί να λάβεις μέρος</vt:lpstr>
      <vt:lpstr>Θα γνωρίσεις καλύτερα το εκπαιδευτικό σύστημα χωρών εκτός της Ε.Ε.</vt:lpstr>
      <vt:lpstr>PowerPoint Presentation</vt:lpstr>
      <vt:lpstr>Πως κάνω αίτηση και πως επιλέγομαι; </vt:lpstr>
      <vt:lpstr>PowerPoint Presentation</vt:lpstr>
      <vt:lpstr>Κριτήρια Επιλογής</vt:lpstr>
      <vt:lpstr>PowerPoint Presentation</vt:lpstr>
      <vt:lpstr>Έγγραφα που θα χρειαστώ για να μετακινηθώ</vt:lpstr>
      <vt:lpstr>PowerPoint Presentation</vt:lpstr>
      <vt:lpstr>700€/ το μήνα</vt:lpstr>
      <vt:lpstr>PowerPoint Presentation</vt:lpstr>
      <vt:lpstr>ΕΡΩΤΗΣΕΙΣ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 for the outgoing students</dc:title>
  <dc:creator>Georgia</dc:creator>
  <cp:lastModifiedBy>Χριστίνα Κοντογουλίδου</cp:lastModifiedBy>
  <cp:revision>42</cp:revision>
  <dcterms:modified xsi:type="dcterms:W3CDTF">2020-11-04T07:14:57Z</dcterms:modified>
</cp:coreProperties>
</file>