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16"/>
  </p:notesMasterIdLst>
  <p:sldIdLst>
    <p:sldId id="260" r:id="rId2"/>
    <p:sldId id="275" r:id="rId3"/>
    <p:sldId id="450" r:id="rId4"/>
    <p:sldId id="256" r:id="rId5"/>
    <p:sldId id="457" r:id="rId6"/>
    <p:sldId id="458" r:id="rId7"/>
    <p:sldId id="459" r:id="rId8"/>
    <p:sldId id="460" r:id="rId9"/>
    <p:sldId id="259" r:id="rId10"/>
    <p:sldId id="281" r:id="rId11"/>
    <p:sldId id="461" r:id="rId12"/>
    <p:sldId id="462" r:id="rId13"/>
    <p:sldId id="463" r:id="rId14"/>
    <p:sldId id="337" r:id="rId15"/>
  </p:sldIdLst>
  <p:sldSz cx="12192000" cy="6858000"/>
  <p:notesSz cx="6781800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B0A2231-77B9-4438-8529-4B57DA77A3C5}">
          <p14:sldIdLst>
            <p14:sldId id="260"/>
          </p14:sldIdLst>
        </p14:section>
        <p14:section name="Untitled Section" id="{61E0AFC8-18D7-4D74-815C-0EE70F20866F}">
          <p14:sldIdLst>
            <p14:sldId id="275"/>
            <p14:sldId id="450"/>
            <p14:sldId id="256"/>
            <p14:sldId id="457"/>
            <p14:sldId id="458"/>
            <p14:sldId id="459"/>
            <p14:sldId id="460"/>
            <p14:sldId id="259"/>
            <p14:sldId id="281"/>
            <p14:sldId id="461"/>
            <p14:sldId id="462"/>
            <p14:sldId id="463"/>
            <p14:sldId id="3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5FAA"/>
    <a:srgbClr val="3366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2" autoAdjust="0"/>
    <p:restoredTop sz="94660"/>
  </p:normalViewPr>
  <p:slideViewPr>
    <p:cSldViewPr showGuides="1">
      <p:cViewPr varScale="1">
        <p:scale>
          <a:sx n="93" d="100"/>
          <a:sy n="93" d="100"/>
        </p:scale>
        <p:origin x="984" y="30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THISSEUS\DISK\Research\STAMATIS\Teaching\Alba\Index%20members%20retur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THISSEUS\DISK\Research\STAMATIS\Teaching\Alba\Index%20members%20retur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THISSEUS\DISK\Research\STAMATIS\FOLLI%20FOLLIE%20GROUP\models\FFG%20mode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Thisseus\disk\Research\STAMATIS\Teaching\Alba\intralot%20mode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Winners</a:t>
            </a:r>
          </a:p>
        </c:rich>
      </c:tx>
      <c:layout>
        <c:manualLayout>
          <c:xMode val="edge"/>
          <c:yMode val="edge"/>
          <c:x val="0.4338263342082239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>
        <c:manualLayout>
          <c:layoutTarget val="inner"/>
          <c:xMode val="edge"/>
          <c:yMode val="edge"/>
          <c:x val="0.11282051282051282"/>
          <c:y val="6.0085836909871244E-2"/>
          <c:w val="0.82564107611548554"/>
          <c:h val="0.5686103786680244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Leaders!$C$2:$C$11</c:f>
              <c:strCache>
                <c:ptCount val="10"/>
                <c:pt idx="0">
                  <c:v>SARANTIS</c:v>
                </c:pt>
                <c:pt idx="1">
                  <c:v>OPAP SA</c:v>
                </c:pt>
                <c:pt idx="2">
                  <c:v>AEGEAN AIRLINES</c:v>
                </c:pt>
                <c:pt idx="3">
                  <c:v>JUMBO SA</c:v>
                </c:pt>
                <c:pt idx="4">
                  <c:v>THRACE PLASTICS</c:v>
                </c:pt>
                <c:pt idx="5">
                  <c:v>METLEN ENERGY &amp;</c:v>
                </c:pt>
                <c:pt idx="6">
                  <c:v>AUTOHELLAS SA</c:v>
                </c:pt>
                <c:pt idx="7">
                  <c:v>KRI-KRI MILK</c:v>
                </c:pt>
                <c:pt idx="8">
                  <c:v>PROFILE SYSTEMS</c:v>
                </c:pt>
                <c:pt idx="9">
                  <c:v>QUEST HOLDINGS</c:v>
                </c:pt>
              </c:strCache>
            </c:strRef>
          </c:cat>
          <c:val>
            <c:numRef>
              <c:f>Leaders!$D$2:$D$11</c:f>
              <c:numCache>
                <c:formatCode>0</c:formatCode>
                <c:ptCount val="10"/>
                <c:pt idx="0">
                  <c:v>685.73170000000005</c:v>
                </c:pt>
                <c:pt idx="1">
                  <c:v>693.30600000000004</c:v>
                </c:pt>
                <c:pt idx="2">
                  <c:v>986.24749999999995</c:v>
                </c:pt>
                <c:pt idx="3">
                  <c:v>1107.3720000000001</c:v>
                </c:pt>
                <c:pt idx="4">
                  <c:v>1154.626</c:v>
                </c:pt>
                <c:pt idx="5">
                  <c:v>1543.1569999999999</c:v>
                </c:pt>
                <c:pt idx="6">
                  <c:v>2001.0329999999999</c:v>
                </c:pt>
                <c:pt idx="7">
                  <c:v>2879.5540000000001</c:v>
                </c:pt>
                <c:pt idx="8">
                  <c:v>3573.9569999999999</c:v>
                </c:pt>
                <c:pt idx="9">
                  <c:v>5470.683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E7-4EC6-AD20-D13DAE8D2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4118168"/>
        <c:axId val="804111896"/>
      </c:barChart>
      <c:catAx>
        <c:axId val="80411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804111896"/>
        <c:crosses val="autoZero"/>
        <c:auto val="1"/>
        <c:lblAlgn val="ctr"/>
        <c:lblOffset val="100"/>
        <c:tickLblSkip val="1"/>
        <c:noMultiLvlLbl val="0"/>
      </c:catAx>
      <c:valAx>
        <c:axId val="80411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804118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Losers</a:t>
            </a:r>
          </a:p>
        </c:rich>
      </c:tx>
      <c:layout>
        <c:manualLayout>
          <c:xMode val="edge"/>
          <c:yMode val="edge"/>
          <c:x val="0.45964542966096561"/>
          <c:y val="2.1558335424904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>
        <c:manualLayout>
          <c:layoutTarget val="inner"/>
          <c:xMode val="edge"/>
          <c:yMode val="edge"/>
          <c:x val="0.12759643916913982"/>
          <c:y val="8.4604562586854351E-2"/>
          <c:w val="0.83452578506256847"/>
          <c:h val="0.5185048845756051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Leaders!$C$14:$C$23</c:f>
              <c:strCache>
                <c:ptCount val="10"/>
                <c:pt idx="0">
                  <c:v>ATTICA BANK SA</c:v>
                </c:pt>
                <c:pt idx="1">
                  <c:v>PIRAEUS FINANCIA</c:v>
                </c:pt>
                <c:pt idx="2">
                  <c:v>EUROBANK ERGASIA</c:v>
                </c:pt>
                <c:pt idx="3">
                  <c:v>NATL BANK GREECE</c:v>
                </c:pt>
                <c:pt idx="4">
                  <c:v>ALPHA BANK SA</c:v>
                </c:pt>
                <c:pt idx="5">
                  <c:v>MIG HOLDINGS SA</c:v>
                </c:pt>
                <c:pt idx="6">
                  <c:v>FOURLIS SA</c:v>
                </c:pt>
                <c:pt idx="7">
                  <c:v>KEKROPS</c:v>
                </c:pt>
                <c:pt idx="8">
                  <c:v>ELLAKTOR SA</c:v>
                </c:pt>
                <c:pt idx="9">
                  <c:v>FLEXOPACK SA</c:v>
                </c:pt>
              </c:strCache>
            </c:strRef>
          </c:cat>
          <c:val>
            <c:numRef>
              <c:f>Leaders!$D$14:$D$23</c:f>
              <c:numCache>
                <c:formatCode>0</c:formatCode>
                <c:ptCount val="10"/>
                <c:pt idx="0">
                  <c:v>-99.999979999999994</c:v>
                </c:pt>
                <c:pt idx="1">
                  <c:v>-99.998850000000004</c:v>
                </c:pt>
                <c:pt idx="2">
                  <c:v>-99.917640000000006</c:v>
                </c:pt>
                <c:pt idx="3">
                  <c:v>-99.893559999999994</c:v>
                </c:pt>
                <c:pt idx="4">
                  <c:v>-95.834850000000003</c:v>
                </c:pt>
                <c:pt idx="5">
                  <c:v>-88.207920000000001</c:v>
                </c:pt>
                <c:pt idx="6">
                  <c:v>-34.158349999999999</c:v>
                </c:pt>
                <c:pt idx="7">
                  <c:v>-23.66779</c:v>
                </c:pt>
                <c:pt idx="8">
                  <c:v>4.8842489999999996</c:v>
                </c:pt>
                <c:pt idx="9">
                  <c:v>24.582920000000001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A3-4C9E-9F7C-C1B69A864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4122872"/>
        <c:axId val="804117384"/>
      </c:barChart>
      <c:catAx>
        <c:axId val="80412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804117384"/>
        <c:crosses val="autoZero"/>
        <c:auto val="1"/>
        <c:lblAlgn val="ctr"/>
        <c:lblOffset val="100"/>
        <c:tickLblSkip val="1"/>
        <c:noMultiLvlLbl val="0"/>
      </c:catAx>
      <c:valAx>
        <c:axId val="804117384"/>
        <c:scaling>
          <c:orientation val="minMax"/>
          <c:min val="-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804122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srgbClr val="002060"/>
                </a:solidFill>
              </a:rPr>
              <a:t>Company 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Preso!$A$310</c:f>
              <c:strCache>
                <c:ptCount val="1"/>
                <c:pt idx="0">
                  <c:v>CFO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Preso!$B$309:$K$309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Preso!$B$310:$K$310</c:f>
              <c:numCache>
                <c:formatCode>0.0</c:formatCode>
                <c:ptCount val="10"/>
                <c:pt idx="0">
                  <c:v>32.83621127</c:v>
                </c:pt>
                <c:pt idx="1">
                  <c:v>55.34146149</c:v>
                </c:pt>
                <c:pt idx="2">
                  <c:v>29.945</c:v>
                </c:pt>
                <c:pt idx="3">
                  <c:v>0.13600000000000001</c:v>
                </c:pt>
                <c:pt idx="4">
                  <c:v>23.648776999999999</c:v>
                </c:pt>
                <c:pt idx="5">
                  <c:v>11.870391999999999</c:v>
                </c:pt>
                <c:pt idx="6">
                  <c:v>56.234000000000002</c:v>
                </c:pt>
                <c:pt idx="7">
                  <c:v>57.86</c:v>
                </c:pt>
                <c:pt idx="8">
                  <c:v>140.10599999999999</c:v>
                </c:pt>
                <c:pt idx="9">
                  <c:v>-21.007000000000001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0D-43E4-BC1B-0E72FC0BD5B6}"/>
            </c:ext>
          </c:extLst>
        </c:ser>
        <c:ser>
          <c:idx val="1"/>
          <c:order val="1"/>
          <c:tx>
            <c:strRef>
              <c:f>Preso!$A$311</c:f>
              <c:strCache>
                <c:ptCount val="1"/>
                <c:pt idx="0">
                  <c:v>EBITDA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Preso!$B$309:$K$309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Preso!$B$311:$K$311</c:f>
              <c:numCache>
                <c:formatCode>0.0</c:formatCode>
                <c:ptCount val="10"/>
                <c:pt idx="0">
                  <c:v>191.02760000000001</c:v>
                </c:pt>
                <c:pt idx="1">
                  <c:v>199.37599999999998</c:v>
                </c:pt>
                <c:pt idx="2">
                  <c:v>193.34612400000003</c:v>
                </c:pt>
                <c:pt idx="3">
                  <c:v>198.74714800000004</c:v>
                </c:pt>
                <c:pt idx="4">
                  <c:v>212.81939999999992</c:v>
                </c:pt>
                <c:pt idx="5">
                  <c:v>194.68886499999996</c:v>
                </c:pt>
                <c:pt idx="6">
                  <c:v>223.00359200000005</c:v>
                </c:pt>
                <c:pt idx="7">
                  <c:v>265.00599999999997</c:v>
                </c:pt>
                <c:pt idx="8">
                  <c:v>291.86</c:v>
                </c:pt>
                <c:pt idx="9">
                  <c:v>294.86799999999999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0D-43E4-BC1B-0E72FC0BD5B6}"/>
            </c:ext>
          </c:extLst>
        </c:ser>
        <c:ser>
          <c:idx val="2"/>
          <c:order val="2"/>
          <c:tx>
            <c:strRef>
              <c:f>Preso!$A$312</c:f>
              <c:strCache>
                <c:ptCount val="1"/>
                <c:pt idx="0">
                  <c:v>Adj. FCF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Preso!$B$309:$K$309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Preso!$B$312:$K$312</c:f>
              <c:numCache>
                <c:formatCode>0.0</c:formatCode>
                <c:ptCount val="10"/>
                <c:pt idx="0">
                  <c:v>-15.057099370000003</c:v>
                </c:pt>
                <c:pt idx="1">
                  <c:v>26.074038059999999</c:v>
                </c:pt>
                <c:pt idx="2">
                  <c:v>6.746106000000001</c:v>
                </c:pt>
                <c:pt idx="3">
                  <c:v>-22.901400000000002</c:v>
                </c:pt>
                <c:pt idx="4">
                  <c:v>-0.27022300000000143</c:v>
                </c:pt>
                <c:pt idx="5">
                  <c:v>-3.4696080000000009</c:v>
                </c:pt>
                <c:pt idx="6">
                  <c:v>20.127000000000002</c:v>
                </c:pt>
                <c:pt idx="7">
                  <c:v>-8.171999999999997</c:v>
                </c:pt>
                <c:pt idx="8">
                  <c:v>41.750999999999991</c:v>
                </c:pt>
                <c:pt idx="9">
                  <c:v>-54.019999999999996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0D-43E4-BC1B-0E72FC0BD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4899432"/>
        <c:axId val="444900088"/>
      </c:barChart>
      <c:catAx>
        <c:axId val="44489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44900088"/>
        <c:crosses val="autoZero"/>
        <c:auto val="1"/>
        <c:lblAlgn val="ctr"/>
        <c:lblOffset val="100"/>
        <c:noMultiLvlLbl val="0"/>
      </c:catAx>
      <c:valAx>
        <c:axId val="444900088"/>
        <c:scaling>
          <c:orientation val="minMax"/>
          <c:max val="300"/>
          <c:min val="-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4489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rgbClr val="002060"/>
                </a:solidFill>
              </a:rPr>
              <a:t>Company 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'Spare 1'!$B$411</c:f>
              <c:strCache>
                <c:ptCount val="1"/>
                <c:pt idx="0">
                  <c:v>OCF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'Spare 1'!$C$410:$K$410</c:f>
              <c:numCache>
                <c:formatCode>#,##0</c:formatCode>
                <c:ptCount val="9"/>
                <c:pt idx="0" formatCode="General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'Spare 1'!$C$411:$K$411</c:f>
              <c:numCache>
                <c:formatCode>#,##0.0</c:formatCode>
                <c:ptCount val="9"/>
                <c:pt idx="0">
                  <c:v>22.741999999999997</c:v>
                </c:pt>
                <c:pt idx="1">
                  <c:v>41.542000000000009</c:v>
                </c:pt>
                <c:pt idx="2">
                  <c:v>75.631322348999987</c:v>
                </c:pt>
                <c:pt idx="3">
                  <c:v>105.45892544527001</c:v>
                </c:pt>
                <c:pt idx="4">
                  <c:v>73.636953449206004</c:v>
                </c:pt>
                <c:pt idx="5">
                  <c:v>85.283000000000001</c:v>
                </c:pt>
                <c:pt idx="6">
                  <c:v>-6.4219999999999828</c:v>
                </c:pt>
                <c:pt idx="7">
                  <c:v>50.190000000000012</c:v>
                </c:pt>
                <c:pt idx="8">
                  <c:v>70.411000000000001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5E-4E64-9B7E-9B6D6C0CD08D}"/>
            </c:ext>
          </c:extLst>
        </c:ser>
        <c:ser>
          <c:idx val="1"/>
          <c:order val="1"/>
          <c:tx>
            <c:strRef>
              <c:f>'Spare 1'!$B$412</c:f>
              <c:strCache>
                <c:ptCount val="1"/>
                <c:pt idx="0">
                  <c:v>EBITDA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'Spare 1'!$C$410:$K$410</c:f>
              <c:numCache>
                <c:formatCode>#,##0</c:formatCode>
                <c:ptCount val="9"/>
                <c:pt idx="0" formatCode="General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'Spare 1'!$C$412:$K$412</c:f>
              <c:numCache>
                <c:formatCode>#,##0.0</c:formatCode>
                <c:ptCount val="9"/>
                <c:pt idx="0">
                  <c:v>154.47500000000002</c:v>
                </c:pt>
                <c:pt idx="1">
                  <c:v>152.66200000000001</c:v>
                </c:pt>
                <c:pt idx="2">
                  <c:v>153.80600000000001</c:v>
                </c:pt>
                <c:pt idx="3">
                  <c:v>177.53599999999994</c:v>
                </c:pt>
                <c:pt idx="4">
                  <c:v>194.83099999999999</c:v>
                </c:pt>
                <c:pt idx="5">
                  <c:v>175.44499999999999</c:v>
                </c:pt>
                <c:pt idx="6">
                  <c:v>177.202</c:v>
                </c:pt>
                <c:pt idx="7">
                  <c:v>175.839</c:v>
                </c:pt>
                <c:pt idx="8">
                  <c:v>171.46600000000001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5E-4E64-9B7E-9B6D6C0CD08D}"/>
            </c:ext>
          </c:extLst>
        </c:ser>
        <c:ser>
          <c:idx val="2"/>
          <c:order val="2"/>
          <c:tx>
            <c:strRef>
              <c:f>'Spare 1'!$B$413</c:f>
              <c:strCache>
                <c:ptCount val="1"/>
                <c:pt idx="0">
                  <c:v>Adj. FCF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'Spare 1'!$C$410:$K$410</c:f>
              <c:numCache>
                <c:formatCode>#,##0</c:formatCode>
                <c:ptCount val="9"/>
                <c:pt idx="0" formatCode="General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'Spare 1'!$C$413:$K$413</c:f>
              <c:numCache>
                <c:formatCode>#,##0.0</c:formatCode>
                <c:ptCount val="9"/>
                <c:pt idx="0">
                  <c:v>-151.416</c:v>
                </c:pt>
                <c:pt idx="1">
                  <c:v>-57.579000000000001</c:v>
                </c:pt>
                <c:pt idx="2">
                  <c:v>1.0603223489999962</c:v>
                </c:pt>
                <c:pt idx="3">
                  <c:v>-10.906074554729997</c:v>
                </c:pt>
                <c:pt idx="4">
                  <c:v>-22.263046550794009</c:v>
                </c:pt>
                <c:pt idx="5">
                  <c:v>25.826000000000004</c:v>
                </c:pt>
                <c:pt idx="6">
                  <c:v>-80.440999999999988</c:v>
                </c:pt>
                <c:pt idx="7">
                  <c:v>-8.164999999999992</c:v>
                </c:pt>
                <c:pt idx="8">
                  <c:v>14.985000000000007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5E-4E64-9B7E-9B6D6C0CD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136000"/>
        <c:axId val="292136328"/>
      </c:barChart>
      <c:catAx>
        <c:axId val="29213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92136328"/>
        <c:crosses val="autoZero"/>
        <c:auto val="1"/>
        <c:lblAlgn val="ctr"/>
        <c:lblOffset val="100"/>
        <c:noMultiLvlLbl val="0"/>
      </c:catAx>
      <c:valAx>
        <c:axId val="292136328"/>
        <c:scaling>
          <c:orientation val="minMax"/>
          <c:max val="200"/>
          <c:min val="-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9213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739438-549A-4A9E-B211-E79537A1D90B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58233E67-097E-43BF-9E5F-ABC5593A92FC}">
      <dgm:prSet phldrT="[Text]"/>
      <dgm:spPr>
        <a:solidFill>
          <a:srgbClr val="002060"/>
        </a:solidFill>
      </dgm:spPr>
      <dgm:t>
        <a:bodyPr/>
        <a:lstStyle/>
        <a:p>
          <a:pPr>
            <a:buAutoNum type="arabicParenR"/>
          </a:pPr>
          <a:r>
            <a:rPr lang="en-US" dirty="0"/>
            <a:t>Provide information and sector/market insight</a:t>
          </a:r>
          <a:endParaRPr lang="el-GR" dirty="0"/>
        </a:p>
      </dgm:t>
    </dgm:pt>
    <dgm:pt modelId="{D45B82DE-839F-4A09-8DC6-7C7ACBA12A26}" type="parTrans" cxnId="{9E77A211-6605-4678-B7DA-6ED367B19DEF}">
      <dgm:prSet/>
      <dgm:spPr/>
      <dgm:t>
        <a:bodyPr/>
        <a:lstStyle/>
        <a:p>
          <a:endParaRPr lang="el-GR"/>
        </a:p>
      </dgm:t>
    </dgm:pt>
    <dgm:pt modelId="{900F4DB7-DDC6-43E9-9365-1B73BA508C2E}" type="sibTrans" cxnId="{9E77A211-6605-4678-B7DA-6ED367B19DEF}">
      <dgm:prSet/>
      <dgm:spPr/>
      <dgm:t>
        <a:bodyPr/>
        <a:lstStyle/>
        <a:p>
          <a:endParaRPr lang="el-GR"/>
        </a:p>
      </dgm:t>
    </dgm:pt>
    <dgm:pt modelId="{32D9C7BE-EC64-49B5-915E-F7C06B7F9236}">
      <dgm:prSet phldrT="[Text]"/>
      <dgm:spPr>
        <a:solidFill>
          <a:srgbClr val="002060"/>
        </a:solidFill>
      </dgm:spPr>
      <dgm:t>
        <a:bodyPr/>
        <a:lstStyle/>
        <a:p>
          <a:pPr>
            <a:buAutoNum type="arabicParenR"/>
          </a:pPr>
          <a:r>
            <a:rPr lang="en-US" dirty="0"/>
            <a:t>Stimulate ideas</a:t>
          </a:r>
          <a:endParaRPr lang="el-GR" dirty="0"/>
        </a:p>
      </dgm:t>
    </dgm:pt>
    <dgm:pt modelId="{80C2B5EC-C897-4B39-A885-AD91C76E4CF8}" type="parTrans" cxnId="{A9A19B29-368C-401D-B3D7-E11829EB318C}">
      <dgm:prSet/>
      <dgm:spPr/>
      <dgm:t>
        <a:bodyPr/>
        <a:lstStyle/>
        <a:p>
          <a:endParaRPr lang="el-GR"/>
        </a:p>
      </dgm:t>
    </dgm:pt>
    <dgm:pt modelId="{95F38066-A213-480E-9BE7-AAB55EC6DA14}" type="sibTrans" cxnId="{A9A19B29-368C-401D-B3D7-E11829EB318C}">
      <dgm:prSet/>
      <dgm:spPr/>
      <dgm:t>
        <a:bodyPr/>
        <a:lstStyle/>
        <a:p>
          <a:endParaRPr lang="el-GR"/>
        </a:p>
      </dgm:t>
    </dgm:pt>
    <dgm:pt modelId="{2A27BFEC-170C-4C2A-B0DF-143172D5DBD2}">
      <dgm:prSet phldrT="[Text]"/>
      <dgm:spPr>
        <a:solidFill>
          <a:srgbClr val="002060"/>
        </a:solidFill>
      </dgm:spPr>
      <dgm:t>
        <a:bodyPr/>
        <a:lstStyle/>
        <a:p>
          <a:pPr>
            <a:buAutoNum type="arabicParenR"/>
          </a:pPr>
          <a:r>
            <a:rPr lang="en-US" dirty="0"/>
            <a:t>Stock picking and safeguarding alpha for buy side investors</a:t>
          </a:r>
          <a:endParaRPr lang="el-GR" dirty="0"/>
        </a:p>
      </dgm:t>
    </dgm:pt>
    <dgm:pt modelId="{B2A43AFF-216D-4503-9557-BFBD2D87A480}" type="parTrans" cxnId="{EE768BE4-E83D-4FBA-A54D-AAD3406D8EA0}">
      <dgm:prSet/>
      <dgm:spPr/>
      <dgm:t>
        <a:bodyPr/>
        <a:lstStyle/>
        <a:p>
          <a:endParaRPr lang="el-GR"/>
        </a:p>
      </dgm:t>
    </dgm:pt>
    <dgm:pt modelId="{8351E095-DC1F-46B9-B86F-CF64ADD01E54}" type="sibTrans" cxnId="{EE768BE4-E83D-4FBA-A54D-AAD3406D8EA0}">
      <dgm:prSet/>
      <dgm:spPr/>
      <dgm:t>
        <a:bodyPr/>
        <a:lstStyle/>
        <a:p>
          <a:endParaRPr lang="el-GR"/>
        </a:p>
      </dgm:t>
    </dgm:pt>
    <dgm:pt modelId="{71F7A913-CEE8-4CD2-BDAB-F338708199E0}">
      <dgm:prSet phldrT="[Text]"/>
      <dgm:spPr>
        <a:solidFill>
          <a:srgbClr val="002060"/>
        </a:solidFill>
      </dgm:spPr>
      <dgm:t>
        <a:bodyPr/>
        <a:lstStyle/>
        <a:p>
          <a:pPr>
            <a:buAutoNum type="arabicParenR"/>
          </a:pPr>
          <a:r>
            <a:rPr lang="en-US" dirty="0"/>
            <a:t>Communication with clients</a:t>
          </a:r>
          <a:endParaRPr lang="el-GR" dirty="0"/>
        </a:p>
      </dgm:t>
    </dgm:pt>
    <dgm:pt modelId="{D27E9FFE-59F3-4A84-814E-9CD8A5B4E506}" type="parTrans" cxnId="{60597B80-1CA1-4986-8A04-E4826AE13AE9}">
      <dgm:prSet/>
      <dgm:spPr/>
      <dgm:t>
        <a:bodyPr/>
        <a:lstStyle/>
        <a:p>
          <a:endParaRPr lang="el-GR"/>
        </a:p>
      </dgm:t>
    </dgm:pt>
    <dgm:pt modelId="{1103126C-2FA6-43E4-9056-170720E11AED}" type="sibTrans" cxnId="{60597B80-1CA1-4986-8A04-E4826AE13AE9}">
      <dgm:prSet/>
      <dgm:spPr/>
      <dgm:t>
        <a:bodyPr/>
        <a:lstStyle/>
        <a:p>
          <a:endParaRPr lang="el-GR"/>
        </a:p>
      </dgm:t>
    </dgm:pt>
    <dgm:pt modelId="{5558825C-93E5-43D2-9BA2-5A0D994FB2AD}">
      <dgm:prSet phldrT="[Text]"/>
      <dgm:spPr>
        <a:solidFill>
          <a:srgbClr val="002060"/>
        </a:solidFill>
      </dgm:spPr>
      <dgm:t>
        <a:bodyPr/>
        <a:lstStyle/>
        <a:p>
          <a:pPr>
            <a:buAutoNum type="arabicParenR"/>
          </a:pPr>
          <a:r>
            <a:rPr lang="en-US" dirty="0"/>
            <a:t>Marketing of ideas</a:t>
          </a:r>
          <a:endParaRPr lang="el-GR" dirty="0"/>
        </a:p>
      </dgm:t>
    </dgm:pt>
    <dgm:pt modelId="{323F6DD6-BFC4-4E1D-9C45-93CFC2B75B7A}" type="parTrans" cxnId="{9C692780-F203-40C8-BC6A-92D62C2E8744}">
      <dgm:prSet/>
      <dgm:spPr/>
      <dgm:t>
        <a:bodyPr/>
        <a:lstStyle/>
        <a:p>
          <a:endParaRPr lang="el-GR"/>
        </a:p>
      </dgm:t>
    </dgm:pt>
    <dgm:pt modelId="{FF1814BC-483F-4611-BFFF-5AE6FCACF0C3}" type="sibTrans" cxnId="{9C692780-F203-40C8-BC6A-92D62C2E8744}">
      <dgm:prSet/>
      <dgm:spPr/>
      <dgm:t>
        <a:bodyPr/>
        <a:lstStyle/>
        <a:p>
          <a:endParaRPr lang="el-GR"/>
        </a:p>
      </dgm:t>
    </dgm:pt>
    <dgm:pt modelId="{0BDBC5C8-7FA1-4926-9451-CD22155C5716}" type="pres">
      <dgm:prSet presAssocID="{41739438-549A-4A9E-B211-E79537A1D90B}" presName="diagram" presStyleCnt="0">
        <dgm:presLayoutVars>
          <dgm:dir/>
          <dgm:resizeHandles val="exact"/>
        </dgm:presLayoutVars>
      </dgm:prSet>
      <dgm:spPr/>
    </dgm:pt>
    <dgm:pt modelId="{B9CC19CF-C293-434D-979E-06D1A0FEC626}" type="pres">
      <dgm:prSet presAssocID="{58233E67-097E-43BF-9E5F-ABC5593A92FC}" presName="node" presStyleLbl="node1" presStyleIdx="0" presStyleCnt="5">
        <dgm:presLayoutVars>
          <dgm:bulletEnabled val="1"/>
        </dgm:presLayoutVars>
      </dgm:prSet>
      <dgm:spPr/>
    </dgm:pt>
    <dgm:pt modelId="{BBCD7C47-1A3F-441E-8FAD-E63F9F5ACD05}" type="pres">
      <dgm:prSet presAssocID="{900F4DB7-DDC6-43E9-9365-1B73BA508C2E}" presName="sibTrans" presStyleCnt="0"/>
      <dgm:spPr/>
    </dgm:pt>
    <dgm:pt modelId="{8F3BCEC3-10E5-435E-8E24-BB638E44E3A2}" type="pres">
      <dgm:prSet presAssocID="{32D9C7BE-EC64-49B5-915E-F7C06B7F9236}" presName="node" presStyleLbl="node1" presStyleIdx="1" presStyleCnt="5">
        <dgm:presLayoutVars>
          <dgm:bulletEnabled val="1"/>
        </dgm:presLayoutVars>
      </dgm:prSet>
      <dgm:spPr/>
    </dgm:pt>
    <dgm:pt modelId="{5A54D212-62D2-43B0-8744-A765863E5792}" type="pres">
      <dgm:prSet presAssocID="{95F38066-A213-480E-9BE7-AAB55EC6DA14}" presName="sibTrans" presStyleCnt="0"/>
      <dgm:spPr/>
    </dgm:pt>
    <dgm:pt modelId="{F872E1E6-657F-4884-A74F-34E0B393E72A}" type="pres">
      <dgm:prSet presAssocID="{2A27BFEC-170C-4C2A-B0DF-143172D5DBD2}" presName="node" presStyleLbl="node1" presStyleIdx="2" presStyleCnt="5">
        <dgm:presLayoutVars>
          <dgm:bulletEnabled val="1"/>
        </dgm:presLayoutVars>
      </dgm:prSet>
      <dgm:spPr/>
    </dgm:pt>
    <dgm:pt modelId="{BFF8A1E1-824B-437D-B3BD-037248B6EC34}" type="pres">
      <dgm:prSet presAssocID="{8351E095-DC1F-46B9-B86F-CF64ADD01E54}" presName="sibTrans" presStyleCnt="0"/>
      <dgm:spPr/>
    </dgm:pt>
    <dgm:pt modelId="{049EDA3E-98BC-42A9-959A-AE445271025C}" type="pres">
      <dgm:prSet presAssocID="{71F7A913-CEE8-4CD2-BDAB-F338708199E0}" presName="node" presStyleLbl="node1" presStyleIdx="3" presStyleCnt="5">
        <dgm:presLayoutVars>
          <dgm:bulletEnabled val="1"/>
        </dgm:presLayoutVars>
      </dgm:prSet>
      <dgm:spPr/>
    </dgm:pt>
    <dgm:pt modelId="{18476946-D781-4048-B0B0-3C0D6472FA7B}" type="pres">
      <dgm:prSet presAssocID="{1103126C-2FA6-43E4-9056-170720E11AED}" presName="sibTrans" presStyleCnt="0"/>
      <dgm:spPr/>
    </dgm:pt>
    <dgm:pt modelId="{70B373D2-0408-4DD4-8A05-1C6360AE9283}" type="pres">
      <dgm:prSet presAssocID="{5558825C-93E5-43D2-9BA2-5A0D994FB2AD}" presName="node" presStyleLbl="node1" presStyleIdx="4" presStyleCnt="5">
        <dgm:presLayoutVars>
          <dgm:bulletEnabled val="1"/>
        </dgm:presLayoutVars>
      </dgm:prSet>
      <dgm:spPr/>
    </dgm:pt>
  </dgm:ptLst>
  <dgm:cxnLst>
    <dgm:cxn modelId="{83DD150F-ACF1-46F0-B238-A0FA877114A5}" type="presOf" srcId="{41739438-549A-4A9E-B211-E79537A1D90B}" destId="{0BDBC5C8-7FA1-4926-9451-CD22155C5716}" srcOrd="0" destOrd="0" presId="urn:microsoft.com/office/officeart/2005/8/layout/default"/>
    <dgm:cxn modelId="{9E77A211-6605-4678-B7DA-6ED367B19DEF}" srcId="{41739438-549A-4A9E-B211-E79537A1D90B}" destId="{58233E67-097E-43BF-9E5F-ABC5593A92FC}" srcOrd="0" destOrd="0" parTransId="{D45B82DE-839F-4A09-8DC6-7C7ACBA12A26}" sibTransId="{900F4DB7-DDC6-43E9-9365-1B73BA508C2E}"/>
    <dgm:cxn modelId="{A8FA4F27-63FF-4E8B-A072-23E0EF54399D}" type="presOf" srcId="{32D9C7BE-EC64-49B5-915E-F7C06B7F9236}" destId="{8F3BCEC3-10E5-435E-8E24-BB638E44E3A2}" srcOrd="0" destOrd="0" presId="urn:microsoft.com/office/officeart/2005/8/layout/default"/>
    <dgm:cxn modelId="{A9A19B29-368C-401D-B3D7-E11829EB318C}" srcId="{41739438-549A-4A9E-B211-E79537A1D90B}" destId="{32D9C7BE-EC64-49B5-915E-F7C06B7F9236}" srcOrd="1" destOrd="0" parTransId="{80C2B5EC-C897-4B39-A885-AD91C76E4CF8}" sibTransId="{95F38066-A213-480E-9BE7-AAB55EC6DA14}"/>
    <dgm:cxn modelId="{2EF52373-F4BF-4E49-93B6-FF3C09EF3612}" type="presOf" srcId="{5558825C-93E5-43D2-9BA2-5A0D994FB2AD}" destId="{70B373D2-0408-4DD4-8A05-1C6360AE9283}" srcOrd="0" destOrd="0" presId="urn:microsoft.com/office/officeart/2005/8/layout/default"/>
    <dgm:cxn modelId="{9C692780-F203-40C8-BC6A-92D62C2E8744}" srcId="{41739438-549A-4A9E-B211-E79537A1D90B}" destId="{5558825C-93E5-43D2-9BA2-5A0D994FB2AD}" srcOrd="4" destOrd="0" parTransId="{323F6DD6-BFC4-4E1D-9C45-93CFC2B75B7A}" sibTransId="{FF1814BC-483F-4611-BFFF-5AE6FCACF0C3}"/>
    <dgm:cxn modelId="{60597B80-1CA1-4986-8A04-E4826AE13AE9}" srcId="{41739438-549A-4A9E-B211-E79537A1D90B}" destId="{71F7A913-CEE8-4CD2-BDAB-F338708199E0}" srcOrd="3" destOrd="0" parTransId="{D27E9FFE-59F3-4A84-814E-9CD8A5B4E506}" sibTransId="{1103126C-2FA6-43E4-9056-170720E11AED}"/>
    <dgm:cxn modelId="{82780085-DA62-4397-9426-C3D77A3F94BA}" type="presOf" srcId="{58233E67-097E-43BF-9E5F-ABC5593A92FC}" destId="{B9CC19CF-C293-434D-979E-06D1A0FEC626}" srcOrd="0" destOrd="0" presId="urn:microsoft.com/office/officeart/2005/8/layout/default"/>
    <dgm:cxn modelId="{6334A9BE-44C5-417E-A512-D16D449709CF}" type="presOf" srcId="{2A27BFEC-170C-4C2A-B0DF-143172D5DBD2}" destId="{F872E1E6-657F-4884-A74F-34E0B393E72A}" srcOrd="0" destOrd="0" presId="urn:microsoft.com/office/officeart/2005/8/layout/default"/>
    <dgm:cxn modelId="{EE768BE4-E83D-4FBA-A54D-AAD3406D8EA0}" srcId="{41739438-549A-4A9E-B211-E79537A1D90B}" destId="{2A27BFEC-170C-4C2A-B0DF-143172D5DBD2}" srcOrd="2" destOrd="0" parTransId="{B2A43AFF-216D-4503-9557-BFBD2D87A480}" sibTransId="{8351E095-DC1F-46B9-B86F-CF64ADD01E54}"/>
    <dgm:cxn modelId="{6E4E76FD-EB37-4BC3-B2D3-8FF5E281D9CF}" type="presOf" srcId="{71F7A913-CEE8-4CD2-BDAB-F338708199E0}" destId="{049EDA3E-98BC-42A9-959A-AE445271025C}" srcOrd="0" destOrd="0" presId="urn:microsoft.com/office/officeart/2005/8/layout/default"/>
    <dgm:cxn modelId="{0F8639F7-0587-4927-B38A-FD7A21F85099}" type="presParOf" srcId="{0BDBC5C8-7FA1-4926-9451-CD22155C5716}" destId="{B9CC19CF-C293-434D-979E-06D1A0FEC626}" srcOrd="0" destOrd="0" presId="urn:microsoft.com/office/officeart/2005/8/layout/default"/>
    <dgm:cxn modelId="{CA30B7FE-DEE7-4F54-8B08-5E48EAEA2C09}" type="presParOf" srcId="{0BDBC5C8-7FA1-4926-9451-CD22155C5716}" destId="{BBCD7C47-1A3F-441E-8FAD-E63F9F5ACD05}" srcOrd="1" destOrd="0" presId="urn:microsoft.com/office/officeart/2005/8/layout/default"/>
    <dgm:cxn modelId="{200AB297-B656-4A20-9E97-BB1B5673758E}" type="presParOf" srcId="{0BDBC5C8-7FA1-4926-9451-CD22155C5716}" destId="{8F3BCEC3-10E5-435E-8E24-BB638E44E3A2}" srcOrd="2" destOrd="0" presId="urn:microsoft.com/office/officeart/2005/8/layout/default"/>
    <dgm:cxn modelId="{CDF45759-DE52-4ACA-A94F-FF2FDA4DB31D}" type="presParOf" srcId="{0BDBC5C8-7FA1-4926-9451-CD22155C5716}" destId="{5A54D212-62D2-43B0-8744-A765863E5792}" srcOrd="3" destOrd="0" presId="urn:microsoft.com/office/officeart/2005/8/layout/default"/>
    <dgm:cxn modelId="{702DF47F-6ACF-4068-8680-B925325F7687}" type="presParOf" srcId="{0BDBC5C8-7FA1-4926-9451-CD22155C5716}" destId="{F872E1E6-657F-4884-A74F-34E0B393E72A}" srcOrd="4" destOrd="0" presId="urn:microsoft.com/office/officeart/2005/8/layout/default"/>
    <dgm:cxn modelId="{70EC6604-0502-4649-9042-3A8AB77AFC03}" type="presParOf" srcId="{0BDBC5C8-7FA1-4926-9451-CD22155C5716}" destId="{BFF8A1E1-824B-437D-B3BD-037248B6EC34}" srcOrd="5" destOrd="0" presId="urn:microsoft.com/office/officeart/2005/8/layout/default"/>
    <dgm:cxn modelId="{46D7A715-EF19-499D-9BA7-82AC2ED4ADFA}" type="presParOf" srcId="{0BDBC5C8-7FA1-4926-9451-CD22155C5716}" destId="{049EDA3E-98BC-42A9-959A-AE445271025C}" srcOrd="6" destOrd="0" presId="urn:microsoft.com/office/officeart/2005/8/layout/default"/>
    <dgm:cxn modelId="{AD748C65-A86E-43D2-8566-377CD82AF8D6}" type="presParOf" srcId="{0BDBC5C8-7FA1-4926-9451-CD22155C5716}" destId="{18476946-D781-4048-B0B0-3C0D6472FA7B}" srcOrd="7" destOrd="0" presId="urn:microsoft.com/office/officeart/2005/8/layout/default"/>
    <dgm:cxn modelId="{50ACB06C-B510-4EE9-A961-6D1CAA91F5EB}" type="presParOf" srcId="{0BDBC5C8-7FA1-4926-9451-CD22155C5716}" destId="{70B373D2-0408-4DD4-8A05-1C6360AE928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932E9B-72B2-4B0D-BB69-F4B668381572}" type="doc">
      <dgm:prSet loTypeId="urn:microsoft.com/office/officeart/2005/8/layout/architecture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03B2169-AED6-42E5-A97C-487C1E784498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>
              <a:ea typeface="Verdana" panose="020B0604030504040204" pitchFamily="34" charset="0"/>
            </a:rPr>
            <a:t>Research</a:t>
          </a:r>
          <a:endParaRPr lang="el-GR" dirty="0"/>
        </a:p>
      </dgm:t>
    </dgm:pt>
    <dgm:pt modelId="{B2B04880-BA1A-4D43-9EC7-DA6563686CE5}" type="parTrans" cxnId="{58F5C731-A5E9-4219-8CF5-1A18F529C689}">
      <dgm:prSet/>
      <dgm:spPr/>
      <dgm:t>
        <a:bodyPr/>
        <a:lstStyle/>
        <a:p>
          <a:endParaRPr lang="el-GR"/>
        </a:p>
      </dgm:t>
    </dgm:pt>
    <dgm:pt modelId="{8456E2CE-5061-4FAE-B0CD-0D4DC0514129}" type="sibTrans" cxnId="{58F5C731-A5E9-4219-8CF5-1A18F529C689}">
      <dgm:prSet/>
      <dgm:spPr/>
      <dgm:t>
        <a:bodyPr/>
        <a:lstStyle/>
        <a:p>
          <a:endParaRPr lang="el-GR"/>
        </a:p>
      </dgm:t>
    </dgm:pt>
    <dgm:pt modelId="{2B88AE15-7EB7-40BF-9013-51961E51012A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>
              <a:ea typeface="Verdana" panose="020B0604030504040204" pitchFamily="34" charset="0"/>
            </a:rPr>
            <a:t>Modelling, numerical exercises</a:t>
          </a:r>
          <a:endParaRPr lang="el-GR" dirty="0"/>
        </a:p>
      </dgm:t>
    </dgm:pt>
    <dgm:pt modelId="{0A82D557-1BEE-4569-AF73-E2A23ED2D7FF}" type="parTrans" cxnId="{3AD6B316-7B49-4170-BFA6-14FC1C80B329}">
      <dgm:prSet/>
      <dgm:spPr/>
      <dgm:t>
        <a:bodyPr/>
        <a:lstStyle/>
        <a:p>
          <a:endParaRPr lang="el-GR"/>
        </a:p>
      </dgm:t>
    </dgm:pt>
    <dgm:pt modelId="{9C0544EA-4FEE-4D76-97A9-4768CB3E21C4}" type="sibTrans" cxnId="{3AD6B316-7B49-4170-BFA6-14FC1C80B329}">
      <dgm:prSet/>
      <dgm:spPr/>
      <dgm:t>
        <a:bodyPr/>
        <a:lstStyle/>
        <a:p>
          <a:endParaRPr lang="el-GR"/>
        </a:p>
      </dgm:t>
    </dgm:pt>
    <dgm:pt modelId="{9858CF28-1422-41F6-8670-F40FD2EA4966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>
              <a:ea typeface="Verdana" panose="020B0604030504040204" pitchFamily="34" charset="0"/>
            </a:rPr>
            <a:t>External client communication (ad-hoc requests, proactive calls/emails)</a:t>
          </a:r>
          <a:endParaRPr lang="el-GR" dirty="0"/>
        </a:p>
      </dgm:t>
    </dgm:pt>
    <dgm:pt modelId="{2C9EDEE2-F8A2-4AB8-9476-B470EFF824FC}" type="parTrans" cxnId="{68B6A61A-5DCD-443B-9333-972903D6373C}">
      <dgm:prSet/>
      <dgm:spPr/>
      <dgm:t>
        <a:bodyPr/>
        <a:lstStyle/>
        <a:p>
          <a:endParaRPr lang="el-GR"/>
        </a:p>
      </dgm:t>
    </dgm:pt>
    <dgm:pt modelId="{59EF4C13-8158-4FF1-A3EF-3CEB68A6E46B}" type="sibTrans" cxnId="{68B6A61A-5DCD-443B-9333-972903D6373C}">
      <dgm:prSet/>
      <dgm:spPr/>
      <dgm:t>
        <a:bodyPr/>
        <a:lstStyle/>
        <a:p>
          <a:endParaRPr lang="el-GR"/>
        </a:p>
      </dgm:t>
    </dgm:pt>
    <dgm:pt modelId="{2BC21D01-27C6-4B58-A298-E95073FB4E7F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>
              <a:ea typeface="Verdana" panose="020B0604030504040204" pitchFamily="34" charset="0"/>
            </a:rPr>
            <a:t>Writing</a:t>
          </a:r>
          <a:endParaRPr lang="el-GR" dirty="0"/>
        </a:p>
      </dgm:t>
    </dgm:pt>
    <dgm:pt modelId="{7C0B05B8-FBB5-42B6-B469-1FC0C06D040F}" type="parTrans" cxnId="{60819202-844C-4378-8A9A-D927BA9EFBDE}">
      <dgm:prSet/>
      <dgm:spPr/>
      <dgm:t>
        <a:bodyPr/>
        <a:lstStyle/>
        <a:p>
          <a:endParaRPr lang="el-GR"/>
        </a:p>
      </dgm:t>
    </dgm:pt>
    <dgm:pt modelId="{FB432DEA-EBC9-4B9D-8129-F55FAEBE8B85}" type="sibTrans" cxnId="{60819202-844C-4378-8A9A-D927BA9EFBDE}">
      <dgm:prSet/>
      <dgm:spPr/>
      <dgm:t>
        <a:bodyPr/>
        <a:lstStyle/>
        <a:p>
          <a:endParaRPr lang="el-GR"/>
        </a:p>
      </dgm:t>
    </dgm:pt>
    <dgm:pt modelId="{F8D5D77A-5ABD-48C4-9CEC-4AF6755B673D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>
              <a:ea typeface="Verdana" panose="020B0604030504040204" pitchFamily="34" charset="0"/>
            </a:rPr>
            <a:t>Internal client communication (e.g. sales)</a:t>
          </a:r>
          <a:endParaRPr lang="el-GR" dirty="0"/>
        </a:p>
      </dgm:t>
    </dgm:pt>
    <dgm:pt modelId="{FCA182BE-FB6A-443F-A850-E2ABB4E7FC8A}" type="parTrans" cxnId="{2DC79C16-7033-4DD7-9324-501AA1AEF04D}">
      <dgm:prSet/>
      <dgm:spPr/>
      <dgm:t>
        <a:bodyPr/>
        <a:lstStyle/>
        <a:p>
          <a:endParaRPr lang="el-GR"/>
        </a:p>
      </dgm:t>
    </dgm:pt>
    <dgm:pt modelId="{F9A1EF2F-C268-4E35-A0E0-1135D41044B8}" type="sibTrans" cxnId="{2DC79C16-7033-4DD7-9324-501AA1AEF04D}">
      <dgm:prSet/>
      <dgm:spPr/>
      <dgm:t>
        <a:bodyPr/>
        <a:lstStyle/>
        <a:p>
          <a:endParaRPr lang="el-GR"/>
        </a:p>
      </dgm:t>
    </dgm:pt>
    <dgm:pt modelId="{40118F64-21C1-40F9-AE72-1BC8A2F4595D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>
              <a:ea typeface="Verdana" panose="020B0604030504040204" pitchFamily="34" charset="0"/>
            </a:rPr>
            <a:t>Reading</a:t>
          </a:r>
          <a:endParaRPr lang="el-GR" dirty="0"/>
        </a:p>
      </dgm:t>
    </dgm:pt>
    <dgm:pt modelId="{2856E426-A790-402B-98A7-3F45FD8B7E5D}" type="parTrans" cxnId="{0CD9EBF5-58EE-486E-B861-B9B8EE275535}">
      <dgm:prSet/>
      <dgm:spPr/>
      <dgm:t>
        <a:bodyPr/>
        <a:lstStyle/>
        <a:p>
          <a:endParaRPr lang="el-GR"/>
        </a:p>
      </dgm:t>
    </dgm:pt>
    <dgm:pt modelId="{36E1ACF2-D957-42CC-A916-BD46D0AFCBFB}" type="sibTrans" cxnId="{0CD9EBF5-58EE-486E-B861-B9B8EE275535}">
      <dgm:prSet/>
      <dgm:spPr/>
      <dgm:t>
        <a:bodyPr/>
        <a:lstStyle/>
        <a:p>
          <a:endParaRPr lang="el-GR"/>
        </a:p>
      </dgm:t>
    </dgm:pt>
    <dgm:pt modelId="{267D140F-B477-49C9-B73A-00FFBF41C9F7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>
              <a:ea typeface="Verdana" panose="020B0604030504040204" pitchFamily="34" charset="0"/>
            </a:rPr>
            <a:t>Company meetings</a:t>
          </a:r>
          <a:endParaRPr lang="el-GR" dirty="0"/>
        </a:p>
      </dgm:t>
    </dgm:pt>
    <dgm:pt modelId="{B9C48AFF-2585-43B9-933C-970BEEC6F02B}" type="parTrans" cxnId="{B7B820D5-E26F-4027-BBC4-1DF4395A000F}">
      <dgm:prSet/>
      <dgm:spPr/>
      <dgm:t>
        <a:bodyPr/>
        <a:lstStyle/>
        <a:p>
          <a:endParaRPr lang="el-GR"/>
        </a:p>
      </dgm:t>
    </dgm:pt>
    <dgm:pt modelId="{68A0311C-DC29-49B1-B878-F18F3AC09575}" type="sibTrans" cxnId="{B7B820D5-E26F-4027-BBC4-1DF4395A000F}">
      <dgm:prSet/>
      <dgm:spPr/>
      <dgm:t>
        <a:bodyPr/>
        <a:lstStyle/>
        <a:p>
          <a:endParaRPr lang="el-GR"/>
        </a:p>
      </dgm:t>
    </dgm:pt>
    <dgm:pt modelId="{52A79B24-485B-4F44-8C52-EF6B99CF7D09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>
              <a:ea typeface="Verdana" panose="020B0604030504040204" pitchFamily="34" charset="0"/>
            </a:rPr>
            <a:t>Roadshows</a:t>
          </a:r>
          <a:endParaRPr lang="el-GR" dirty="0"/>
        </a:p>
      </dgm:t>
    </dgm:pt>
    <dgm:pt modelId="{DA60FA14-D634-4B4B-86E1-9915F0D32A30}" type="parTrans" cxnId="{6348D26B-0070-4C1B-B517-2B093DF57503}">
      <dgm:prSet/>
      <dgm:spPr/>
      <dgm:t>
        <a:bodyPr/>
        <a:lstStyle/>
        <a:p>
          <a:endParaRPr lang="el-GR"/>
        </a:p>
      </dgm:t>
    </dgm:pt>
    <dgm:pt modelId="{F5CA8134-AEDC-47D1-A44D-E0F3DA1C5814}" type="sibTrans" cxnId="{6348D26B-0070-4C1B-B517-2B093DF57503}">
      <dgm:prSet/>
      <dgm:spPr/>
      <dgm:t>
        <a:bodyPr/>
        <a:lstStyle/>
        <a:p>
          <a:endParaRPr lang="el-GR"/>
        </a:p>
      </dgm:t>
    </dgm:pt>
    <dgm:pt modelId="{506F78DB-D756-4A07-BBDC-9948E6AA8D88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>
              <a:ea typeface="Verdana" panose="020B0604030504040204" pitchFamily="34" charset="0"/>
            </a:rPr>
            <a:t>Dealing with news flow </a:t>
          </a:r>
          <a:endParaRPr lang="el-GR" dirty="0"/>
        </a:p>
      </dgm:t>
    </dgm:pt>
    <dgm:pt modelId="{D5A00985-9ECF-4AB1-A4BA-C33F93B7918A}" type="parTrans" cxnId="{B7DA627E-ED7F-48FF-BE9D-98EA90296FB3}">
      <dgm:prSet/>
      <dgm:spPr/>
      <dgm:t>
        <a:bodyPr/>
        <a:lstStyle/>
        <a:p>
          <a:endParaRPr lang="el-GR"/>
        </a:p>
      </dgm:t>
    </dgm:pt>
    <dgm:pt modelId="{7DB68515-1F19-4B3F-83F2-D4DFB82D1BF7}" type="sibTrans" cxnId="{B7DA627E-ED7F-48FF-BE9D-98EA90296FB3}">
      <dgm:prSet/>
      <dgm:spPr/>
      <dgm:t>
        <a:bodyPr/>
        <a:lstStyle/>
        <a:p>
          <a:endParaRPr lang="el-GR"/>
        </a:p>
      </dgm:t>
    </dgm:pt>
    <dgm:pt modelId="{66203C52-02BE-4C24-9EC3-B12E83DFD1A0}" type="pres">
      <dgm:prSet presAssocID="{5F932E9B-72B2-4B0D-BB69-F4B66838157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0F01ADB-715A-4BC2-800E-11C772323F6F}" type="pres">
      <dgm:prSet presAssocID="{E03B2169-AED6-42E5-A97C-487C1E784498}" presName="vertOne" presStyleCnt="0"/>
      <dgm:spPr/>
    </dgm:pt>
    <dgm:pt modelId="{848E18B9-4CD9-4C5E-9C32-C3D8E1B745D8}" type="pres">
      <dgm:prSet presAssocID="{E03B2169-AED6-42E5-A97C-487C1E784498}" presName="txOne" presStyleLbl="node0" presStyleIdx="0" presStyleCnt="1" custLinFactNeighborX="-1257" custLinFactNeighborY="-15505">
        <dgm:presLayoutVars>
          <dgm:chPref val="3"/>
        </dgm:presLayoutVars>
      </dgm:prSet>
      <dgm:spPr/>
    </dgm:pt>
    <dgm:pt modelId="{5D4893B0-52BD-4E80-BE4F-9B7C865417FD}" type="pres">
      <dgm:prSet presAssocID="{E03B2169-AED6-42E5-A97C-487C1E784498}" presName="parTransOne" presStyleCnt="0"/>
      <dgm:spPr/>
    </dgm:pt>
    <dgm:pt modelId="{0972173F-65FD-4859-AB4A-BEC1F6B5A33E}" type="pres">
      <dgm:prSet presAssocID="{E03B2169-AED6-42E5-A97C-487C1E784498}" presName="horzOne" presStyleCnt="0"/>
      <dgm:spPr/>
    </dgm:pt>
    <dgm:pt modelId="{F525B52F-7228-4A4A-8BF3-665E0618BD42}" type="pres">
      <dgm:prSet presAssocID="{2B88AE15-7EB7-40BF-9013-51961E51012A}" presName="vertTwo" presStyleCnt="0"/>
      <dgm:spPr/>
    </dgm:pt>
    <dgm:pt modelId="{F0A9822D-D5D7-4290-A962-A3564FB0F70A}" type="pres">
      <dgm:prSet presAssocID="{2B88AE15-7EB7-40BF-9013-51961E51012A}" presName="txTwo" presStyleLbl="node2" presStyleIdx="0" presStyleCnt="2">
        <dgm:presLayoutVars>
          <dgm:chPref val="3"/>
        </dgm:presLayoutVars>
      </dgm:prSet>
      <dgm:spPr/>
    </dgm:pt>
    <dgm:pt modelId="{B32C3C30-AF2E-4CAD-9682-48F15A4D3B92}" type="pres">
      <dgm:prSet presAssocID="{2B88AE15-7EB7-40BF-9013-51961E51012A}" presName="parTransTwo" presStyleCnt="0"/>
      <dgm:spPr/>
    </dgm:pt>
    <dgm:pt modelId="{4B5DE7E1-0CEF-4180-BBA9-4DB700D018B5}" type="pres">
      <dgm:prSet presAssocID="{2B88AE15-7EB7-40BF-9013-51961E51012A}" presName="horzTwo" presStyleCnt="0"/>
      <dgm:spPr/>
    </dgm:pt>
    <dgm:pt modelId="{5A8C72E7-BC2D-49D9-ADD9-81178FFBDC1C}" type="pres">
      <dgm:prSet presAssocID="{267D140F-B477-49C9-B73A-00FFBF41C9F7}" presName="vertThree" presStyleCnt="0"/>
      <dgm:spPr/>
    </dgm:pt>
    <dgm:pt modelId="{78865092-1E1F-47F9-88FA-EF34CE71B0A0}" type="pres">
      <dgm:prSet presAssocID="{267D140F-B477-49C9-B73A-00FFBF41C9F7}" presName="txThree" presStyleLbl="node3" presStyleIdx="0" presStyleCnt="6">
        <dgm:presLayoutVars>
          <dgm:chPref val="3"/>
        </dgm:presLayoutVars>
      </dgm:prSet>
      <dgm:spPr/>
    </dgm:pt>
    <dgm:pt modelId="{118501E6-6E33-4279-9339-4F1EC84BDE32}" type="pres">
      <dgm:prSet presAssocID="{267D140F-B477-49C9-B73A-00FFBF41C9F7}" presName="horzThree" presStyleCnt="0"/>
      <dgm:spPr/>
    </dgm:pt>
    <dgm:pt modelId="{CD0AC8B3-F3F9-47A8-96A8-D380943AEDB4}" type="pres">
      <dgm:prSet presAssocID="{68A0311C-DC29-49B1-B878-F18F3AC09575}" presName="sibSpaceThree" presStyleCnt="0"/>
      <dgm:spPr/>
    </dgm:pt>
    <dgm:pt modelId="{87D28940-76A6-4A2D-8593-B543C0C61E71}" type="pres">
      <dgm:prSet presAssocID="{506F78DB-D756-4A07-BBDC-9948E6AA8D88}" presName="vertThree" presStyleCnt="0"/>
      <dgm:spPr/>
    </dgm:pt>
    <dgm:pt modelId="{8A0D85F9-4714-4A76-8799-5A0279E38038}" type="pres">
      <dgm:prSet presAssocID="{506F78DB-D756-4A07-BBDC-9948E6AA8D88}" presName="txThree" presStyleLbl="node3" presStyleIdx="1" presStyleCnt="6">
        <dgm:presLayoutVars>
          <dgm:chPref val="3"/>
        </dgm:presLayoutVars>
      </dgm:prSet>
      <dgm:spPr/>
    </dgm:pt>
    <dgm:pt modelId="{E870A722-5DAC-4084-8CC4-AEBE7C6A28C0}" type="pres">
      <dgm:prSet presAssocID="{506F78DB-D756-4A07-BBDC-9948E6AA8D88}" presName="horzThree" presStyleCnt="0"/>
      <dgm:spPr/>
    </dgm:pt>
    <dgm:pt modelId="{A55DE196-27E3-442B-ADA3-2E24D1A221D1}" type="pres">
      <dgm:prSet presAssocID="{7DB68515-1F19-4B3F-83F2-D4DFB82D1BF7}" presName="sibSpaceThree" presStyleCnt="0"/>
      <dgm:spPr/>
    </dgm:pt>
    <dgm:pt modelId="{8B8D0AF2-9A99-4E5A-B70D-1D0A18A7E197}" type="pres">
      <dgm:prSet presAssocID="{9858CF28-1422-41F6-8670-F40FD2EA4966}" presName="vertThree" presStyleCnt="0"/>
      <dgm:spPr/>
    </dgm:pt>
    <dgm:pt modelId="{5D30A327-9481-455D-964C-5EC18770CD38}" type="pres">
      <dgm:prSet presAssocID="{9858CF28-1422-41F6-8670-F40FD2EA4966}" presName="txThree" presStyleLbl="node3" presStyleIdx="2" presStyleCnt="6">
        <dgm:presLayoutVars>
          <dgm:chPref val="3"/>
        </dgm:presLayoutVars>
      </dgm:prSet>
      <dgm:spPr/>
    </dgm:pt>
    <dgm:pt modelId="{DDED1B43-5C03-4198-AFEA-160E26E5D5C7}" type="pres">
      <dgm:prSet presAssocID="{9858CF28-1422-41F6-8670-F40FD2EA4966}" presName="horzThree" presStyleCnt="0"/>
      <dgm:spPr/>
    </dgm:pt>
    <dgm:pt modelId="{21446D17-6DE9-4420-87EB-5185DAE55BB8}" type="pres">
      <dgm:prSet presAssocID="{59EF4C13-8158-4FF1-A3EF-3CEB68A6E46B}" presName="sibSpaceThree" presStyleCnt="0"/>
      <dgm:spPr/>
    </dgm:pt>
    <dgm:pt modelId="{74007E94-F66A-4D64-8AF5-69B280A4B5E5}" type="pres">
      <dgm:prSet presAssocID="{2BC21D01-27C6-4B58-A298-E95073FB4E7F}" presName="vertThree" presStyleCnt="0"/>
      <dgm:spPr/>
    </dgm:pt>
    <dgm:pt modelId="{8EA36374-AC00-4A00-BAB1-33D0D86E8EC8}" type="pres">
      <dgm:prSet presAssocID="{2BC21D01-27C6-4B58-A298-E95073FB4E7F}" presName="txThree" presStyleLbl="node3" presStyleIdx="3" presStyleCnt="6">
        <dgm:presLayoutVars>
          <dgm:chPref val="3"/>
        </dgm:presLayoutVars>
      </dgm:prSet>
      <dgm:spPr/>
    </dgm:pt>
    <dgm:pt modelId="{23CE07E6-882A-4AC7-9528-F3E67596FDA6}" type="pres">
      <dgm:prSet presAssocID="{2BC21D01-27C6-4B58-A298-E95073FB4E7F}" presName="horzThree" presStyleCnt="0"/>
      <dgm:spPr/>
    </dgm:pt>
    <dgm:pt modelId="{9ED8270F-E37B-4B1B-AC86-48373553AEE6}" type="pres">
      <dgm:prSet presAssocID="{FB432DEA-EBC9-4B9D-8129-F55FAEBE8B85}" presName="sibSpaceThree" presStyleCnt="0"/>
      <dgm:spPr/>
    </dgm:pt>
    <dgm:pt modelId="{2620C4EE-4953-4BE6-BB6E-F61D9DBB728C}" type="pres">
      <dgm:prSet presAssocID="{52A79B24-485B-4F44-8C52-EF6B99CF7D09}" presName="vertThree" presStyleCnt="0"/>
      <dgm:spPr/>
    </dgm:pt>
    <dgm:pt modelId="{44331828-9495-4291-ADEE-348976E6EC65}" type="pres">
      <dgm:prSet presAssocID="{52A79B24-485B-4F44-8C52-EF6B99CF7D09}" presName="txThree" presStyleLbl="node3" presStyleIdx="4" presStyleCnt="6">
        <dgm:presLayoutVars>
          <dgm:chPref val="3"/>
        </dgm:presLayoutVars>
      </dgm:prSet>
      <dgm:spPr/>
    </dgm:pt>
    <dgm:pt modelId="{9BBDCCD2-F8E3-4531-A8A3-CC1AE0754A0D}" type="pres">
      <dgm:prSet presAssocID="{52A79B24-485B-4F44-8C52-EF6B99CF7D09}" presName="horzThree" presStyleCnt="0"/>
      <dgm:spPr/>
    </dgm:pt>
    <dgm:pt modelId="{4B88D9C1-63EC-44F5-81A6-FE010FF477A8}" type="pres">
      <dgm:prSet presAssocID="{9C0544EA-4FEE-4D76-97A9-4768CB3E21C4}" presName="sibSpaceTwo" presStyleCnt="0"/>
      <dgm:spPr/>
    </dgm:pt>
    <dgm:pt modelId="{21CABF18-1A4C-432C-8F81-FFD773E83A0F}" type="pres">
      <dgm:prSet presAssocID="{F8D5D77A-5ABD-48C4-9CEC-4AF6755B673D}" presName="vertTwo" presStyleCnt="0"/>
      <dgm:spPr/>
    </dgm:pt>
    <dgm:pt modelId="{D78278FE-F6EA-4E89-8F2C-CAD79A1D85B5}" type="pres">
      <dgm:prSet presAssocID="{F8D5D77A-5ABD-48C4-9CEC-4AF6755B673D}" presName="txTwo" presStyleLbl="node2" presStyleIdx="1" presStyleCnt="2">
        <dgm:presLayoutVars>
          <dgm:chPref val="3"/>
        </dgm:presLayoutVars>
      </dgm:prSet>
      <dgm:spPr/>
    </dgm:pt>
    <dgm:pt modelId="{C64574F3-8ADF-45E5-82F3-932D8564C678}" type="pres">
      <dgm:prSet presAssocID="{F8D5D77A-5ABD-48C4-9CEC-4AF6755B673D}" presName="parTransTwo" presStyleCnt="0"/>
      <dgm:spPr/>
    </dgm:pt>
    <dgm:pt modelId="{B94F24A6-1305-41CE-9D32-E31B63D6E2BE}" type="pres">
      <dgm:prSet presAssocID="{F8D5D77A-5ABD-48C4-9CEC-4AF6755B673D}" presName="horzTwo" presStyleCnt="0"/>
      <dgm:spPr/>
    </dgm:pt>
    <dgm:pt modelId="{8C69FF17-65FF-40D0-B47F-E6CA217C7F97}" type="pres">
      <dgm:prSet presAssocID="{40118F64-21C1-40F9-AE72-1BC8A2F4595D}" presName="vertThree" presStyleCnt="0"/>
      <dgm:spPr/>
    </dgm:pt>
    <dgm:pt modelId="{81FFB757-3632-4607-9116-0318409901E4}" type="pres">
      <dgm:prSet presAssocID="{40118F64-21C1-40F9-AE72-1BC8A2F4595D}" presName="txThree" presStyleLbl="node3" presStyleIdx="5" presStyleCnt="6">
        <dgm:presLayoutVars>
          <dgm:chPref val="3"/>
        </dgm:presLayoutVars>
      </dgm:prSet>
      <dgm:spPr/>
    </dgm:pt>
    <dgm:pt modelId="{F6FB2AFF-A009-4AA6-989F-E4B0D0C55F28}" type="pres">
      <dgm:prSet presAssocID="{40118F64-21C1-40F9-AE72-1BC8A2F4595D}" presName="horzThree" presStyleCnt="0"/>
      <dgm:spPr/>
    </dgm:pt>
  </dgm:ptLst>
  <dgm:cxnLst>
    <dgm:cxn modelId="{60819202-844C-4378-8A9A-D927BA9EFBDE}" srcId="{2B88AE15-7EB7-40BF-9013-51961E51012A}" destId="{2BC21D01-27C6-4B58-A298-E95073FB4E7F}" srcOrd="3" destOrd="0" parTransId="{7C0B05B8-FBB5-42B6-B469-1FC0C06D040F}" sibTransId="{FB432DEA-EBC9-4B9D-8129-F55FAEBE8B85}"/>
    <dgm:cxn modelId="{2DC79C16-7033-4DD7-9324-501AA1AEF04D}" srcId="{E03B2169-AED6-42E5-A97C-487C1E784498}" destId="{F8D5D77A-5ABD-48C4-9CEC-4AF6755B673D}" srcOrd="1" destOrd="0" parTransId="{FCA182BE-FB6A-443F-A850-E2ABB4E7FC8A}" sibTransId="{F9A1EF2F-C268-4E35-A0E0-1135D41044B8}"/>
    <dgm:cxn modelId="{3AD6B316-7B49-4170-BFA6-14FC1C80B329}" srcId="{E03B2169-AED6-42E5-A97C-487C1E784498}" destId="{2B88AE15-7EB7-40BF-9013-51961E51012A}" srcOrd="0" destOrd="0" parTransId="{0A82D557-1BEE-4569-AF73-E2A23ED2D7FF}" sibTransId="{9C0544EA-4FEE-4D76-97A9-4768CB3E21C4}"/>
    <dgm:cxn modelId="{68B6A61A-5DCD-443B-9333-972903D6373C}" srcId="{2B88AE15-7EB7-40BF-9013-51961E51012A}" destId="{9858CF28-1422-41F6-8670-F40FD2EA4966}" srcOrd="2" destOrd="0" parTransId="{2C9EDEE2-F8A2-4AB8-9476-B470EFF824FC}" sibTransId="{59EF4C13-8158-4FF1-A3EF-3CEB68A6E46B}"/>
    <dgm:cxn modelId="{1A0BE81E-97CA-4B68-B9E0-C15E8545586E}" type="presOf" srcId="{2BC21D01-27C6-4B58-A298-E95073FB4E7F}" destId="{8EA36374-AC00-4A00-BAB1-33D0D86E8EC8}" srcOrd="0" destOrd="0" presId="urn:microsoft.com/office/officeart/2005/8/layout/architecture"/>
    <dgm:cxn modelId="{58F5C731-A5E9-4219-8CF5-1A18F529C689}" srcId="{5F932E9B-72B2-4B0D-BB69-F4B668381572}" destId="{E03B2169-AED6-42E5-A97C-487C1E784498}" srcOrd="0" destOrd="0" parTransId="{B2B04880-BA1A-4D43-9EC7-DA6563686CE5}" sibTransId="{8456E2CE-5061-4FAE-B0CD-0D4DC0514129}"/>
    <dgm:cxn modelId="{7FF9663B-A594-4D42-9040-E90C8734BD69}" type="presOf" srcId="{506F78DB-D756-4A07-BBDC-9948E6AA8D88}" destId="{8A0D85F9-4714-4A76-8799-5A0279E38038}" srcOrd="0" destOrd="0" presId="urn:microsoft.com/office/officeart/2005/8/layout/architecture"/>
    <dgm:cxn modelId="{32F51C43-85B1-45E8-A02B-24AB97A8DB14}" type="presOf" srcId="{9858CF28-1422-41F6-8670-F40FD2EA4966}" destId="{5D30A327-9481-455D-964C-5EC18770CD38}" srcOrd="0" destOrd="0" presId="urn:microsoft.com/office/officeart/2005/8/layout/architecture"/>
    <dgm:cxn modelId="{4C2B254B-34F6-43A1-92FD-3CBF6D6881F2}" type="presOf" srcId="{E03B2169-AED6-42E5-A97C-487C1E784498}" destId="{848E18B9-4CD9-4C5E-9C32-C3D8E1B745D8}" srcOrd="0" destOrd="0" presId="urn:microsoft.com/office/officeart/2005/8/layout/architecture"/>
    <dgm:cxn modelId="{6348D26B-0070-4C1B-B517-2B093DF57503}" srcId="{2B88AE15-7EB7-40BF-9013-51961E51012A}" destId="{52A79B24-485B-4F44-8C52-EF6B99CF7D09}" srcOrd="4" destOrd="0" parTransId="{DA60FA14-D634-4B4B-86E1-9915F0D32A30}" sibTransId="{F5CA8134-AEDC-47D1-A44D-E0F3DA1C5814}"/>
    <dgm:cxn modelId="{70202959-BF0B-48DD-BAA2-B05B848F0904}" type="presOf" srcId="{F8D5D77A-5ABD-48C4-9CEC-4AF6755B673D}" destId="{D78278FE-F6EA-4E89-8F2C-CAD79A1D85B5}" srcOrd="0" destOrd="0" presId="urn:microsoft.com/office/officeart/2005/8/layout/architecture"/>
    <dgm:cxn modelId="{B7DA627E-ED7F-48FF-BE9D-98EA90296FB3}" srcId="{2B88AE15-7EB7-40BF-9013-51961E51012A}" destId="{506F78DB-D756-4A07-BBDC-9948E6AA8D88}" srcOrd="1" destOrd="0" parTransId="{D5A00985-9ECF-4AB1-A4BA-C33F93B7918A}" sibTransId="{7DB68515-1F19-4B3F-83F2-D4DFB82D1BF7}"/>
    <dgm:cxn modelId="{36B75E85-6EF7-4F28-95DB-2F2C8C1E2153}" type="presOf" srcId="{40118F64-21C1-40F9-AE72-1BC8A2F4595D}" destId="{81FFB757-3632-4607-9116-0318409901E4}" srcOrd="0" destOrd="0" presId="urn:microsoft.com/office/officeart/2005/8/layout/architecture"/>
    <dgm:cxn modelId="{CAC553AE-2F8D-47EA-A0BC-C4D1A1C8FE96}" type="presOf" srcId="{52A79B24-485B-4F44-8C52-EF6B99CF7D09}" destId="{44331828-9495-4291-ADEE-348976E6EC65}" srcOrd="0" destOrd="0" presId="urn:microsoft.com/office/officeart/2005/8/layout/architecture"/>
    <dgm:cxn modelId="{C651FFB3-27C6-41CA-B565-AA6866BC3BE4}" type="presOf" srcId="{2B88AE15-7EB7-40BF-9013-51961E51012A}" destId="{F0A9822D-D5D7-4290-A962-A3564FB0F70A}" srcOrd="0" destOrd="0" presId="urn:microsoft.com/office/officeart/2005/8/layout/architecture"/>
    <dgm:cxn modelId="{421FC0BD-B859-43C9-9E83-1F4F91BBD9C2}" type="presOf" srcId="{267D140F-B477-49C9-B73A-00FFBF41C9F7}" destId="{78865092-1E1F-47F9-88FA-EF34CE71B0A0}" srcOrd="0" destOrd="0" presId="urn:microsoft.com/office/officeart/2005/8/layout/architecture"/>
    <dgm:cxn modelId="{7BEABABF-D0A8-4D70-A810-CDE53A4B7F1A}" type="presOf" srcId="{5F932E9B-72B2-4B0D-BB69-F4B668381572}" destId="{66203C52-02BE-4C24-9EC3-B12E83DFD1A0}" srcOrd="0" destOrd="0" presId="urn:microsoft.com/office/officeart/2005/8/layout/architecture"/>
    <dgm:cxn modelId="{B7B820D5-E26F-4027-BBC4-1DF4395A000F}" srcId="{2B88AE15-7EB7-40BF-9013-51961E51012A}" destId="{267D140F-B477-49C9-B73A-00FFBF41C9F7}" srcOrd="0" destOrd="0" parTransId="{B9C48AFF-2585-43B9-933C-970BEEC6F02B}" sibTransId="{68A0311C-DC29-49B1-B878-F18F3AC09575}"/>
    <dgm:cxn modelId="{0CD9EBF5-58EE-486E-B861-B9B8EE275535}" srcId="{F8D5D77A-5ABD-48C4-9CEC-4AF6755B673D}" destId="{40118F64-21C1-40F9-AE72-1BC8A2F4595D}" srcOrd="0" destOrd="0" parTransId="{2856E426-A790-402B-98A7-3F45FD8B7E5D}" sibTransId="{36E1ACF2-D957-42CC-A916-BD46D0AFCBFB}"/>
    <dgm:cxn modelId="{5F031E42-FC4E-4034-AAD8-16231C876767}" type="presParOf" srcId="{66203C52-02BE-4C24-9EC3-B12E83DFD1A0}" destId="{30F01ADB-715A-4BC2-800E-11C772323F6F}" srcOrd="0" destOrd="0" presId="urn:microsoft.com/office/officeart/2005/8/layout/architecture"/>
    <dgm:cxn modelId="{CAE29DC5-CBA7-44CC-984F-3F490C69A227}" type="presParOf" srcId="{30F01ADB-715A-4BC2-800E-11C772323F6F}" destId="{848E18B9-4CD9-4C5E-9C32-C3D8E1B745D8}" srcOrd="0" destOrd="0" presId="urn:microsoft.com/office/officeart/2005/8/layout/architecture"/>
    <dgm:cxn modelId="{71D53FD9-7138-4877-8F81-EB4D14A53B83}" type="presParOf" srcId="{30F01ADB-715A-4BC2-800E-11C772323F6F}" destId="{5D4893B0-52BD-4E80-BE4F-9B7C865417FD}" srcOrd="1" destOrd="0" presId="urn:microsoft.com/office/officeart/2005/8/layout/architecture"/>
    <dgm:cxn modelId="{B0801738-FD9F-4B94-8FB2-BBE2FAF0DF40}" type="presParOf" srcId="{30F01ADB-715A-4BC2-800E-11C772323F6F}" destId="{0972173F-65FD-4859-AB4A-BEC1F6B5A33E}" srcOrd="2" destOrd="0" presId="urn:microsoft.com/office/officeart/2005/8/layout/architecture"/>
    <dgm:cxn modelId="{F749E407-A2E2-4616-9746-2672F363E37D}" type="presParOf" srcId="{0972173F-65FD-4859-AB4A-BEC1F6B5A33E}" destId="{F525B52F-7228-4A4A-8BF3-665E0618BD42}" srcOrd="0" destOrd="0" presId="urn:microsoft.com/office/officeart/2005/8/layout/architecture"/>
    <dgm:cxn modelId="{B310148D-1CDD-4834-B2A7-4555D9867FE3}" type="presParOf" srcId="{F525B52F-7228-4A4A-8BF3-665E0618BD42}" destId="{F0A9822D-D5D7-4290-A962-A3564FB0F70A}" srcOrd="0" destOrd="0" presId="urn:microsoft.com/office/officeart/2005/8/layout/architecture"/>
    <dgm:cxn modelId="{0511AEFC-26FC-4E75-9D5D-A1C31FD97839}" type="presParOf" srcId="{F525B52F-7228-4A4A-8BF3-665E0618BD42}" destId="{B32C3C30-AF2E-4CAD-9682-48F15A4D3B92}" srcOrd="1" destOrd="0" presId="urn:microsoft.com/office/officeart/2005/8/layout/architecture"/>
    <dgm:cxn modelId="{2550E382-C6D6-4344-82D8-2D226A96121E}" type="presParOf" srcId="{F525B52F-7228-4A4A-8BF3-665E0618BD42}" destId="{4B5DE7E1-0CEF-4180-BBA9-4DB700D018B5}" srcOrd="2" destOrd="0" presId="urn:microsoft.com/office/officeart/2005/8/layout/architecture"/>
    <dgm:cxn modelId="{28D85196-3E59-4342-839E-1CD1D1041FA2}" type="presParOf" srcId="{4B5DE7E1-0CEF-4180-BBA9-4DB700D018B5}" destId="{5A8C72E7-BC2D-49D9-ADD9-81178FFBDC1C}" srcOrd="0" destOrd="0" presId="urn:microsoft.com/office/officeart/2005/8/layout/architecture"/>
    <dgm:cxn modelId="{7F0E6277-E8F4-4083-8426-142B0DAF5070}" type="presParOf" srcId="{5A8C72E7-BC2D-49D9-ADD9-81178FFBDC1C}" destId="{78865092-1E1F-47F9-88FA-EF34CE71B0A0}" srcOrd="0" destOrd="0" presId="urn:microsoft.com/office/officeart/2005/8/layout/architecture"/>
    <dgm:cxn modelId="{C4FC10B0-BBCA-4D06-B2CD-21B12D8AECE2}" type="presParOf" srcId="{5A8C72E7-BC2D-49D9-ADD9-81178FFBDC1C}" destId="{118501E6-6E33-4279-9339-4F1EC84BDE32}" srcOrd="1" destOrd="0" presId="urn:microsoft.com/office/officeart/2005/8/layout/architecture"/>
    <dgm:cxn modelId="{0CFACCCF-584E-4C2B-89F2-7A06DF40054E}" type="presParOf" srcId="{4B5DE7E1-0CEF-4180-BBA9-4DB700D018B5}" destId="{CD0AC8B3-F3F9-47A8-96A8-D380943AEDB4}" srcOrd="1" destOrd="0" presId="urn:microsoft.com/office/officeart/2005/8/layout/architecture"/>
    <dgm:cxn modelId="{2F6CBCB1-32E5-4D23-B92A-0D4C168F3687}" type="presParOf" srcId="{4B5DE7E1-0CEF-4180-BBA9-4DB700D018B5}" destId="{87D28940-76A6-4A2D-8593-B543C0C61E71}" srcOrd="2" destOrd="0" presId="urn:microsoft.com/office/officeart/2005/8/layout/architecture"/>
    <dgm:cxn modelId="{7488809B-2F31-4187-B098-7558AD14316E}" type="presParOf" srcId="{87D28940-76A6-4A2D-8593-B543C0C61E71}" destId="{8A0D85F9-4714-4A76-8799-5A0279E38038}" srcOrd="0" destOrd="0" presId="urn:microsoft.com/office/officeart/2005/8/layout/architecture"/>
    <dgm:cxn modelId="{C06221B7-54C9-4E19-B703-F3537B48321B}" type="presParOf" srcId="{87D28940-76A6-4A2D-8593-B543C0C61E71}" destId="{E870A722-5DAC-4084-8CC4-AEBE7C6A28C0}" srcOrd="1" destOrd="0" presId="urn:microsoft.com/office/officeart/2005/8/layout/architecture"/>
    <dgm:cxn modelId="{935F225E-174E-489F-899C-DD084C9E7A86}" type="presParOf" srcId="{4B5DE7E1-0CEF-4180-BBA9-4DB700D018B5}" destId="{A55DE196-27E3-442B-ADA3-2E24D1A221D1}" srcOrd="3" destOrd="0" presId="urn:microsoft.com/office/officeart/2005/8/layout/architecture"/>
    <dgm:cxn modelId="{BEA7F7E7-91B5-4D90-8523-4BC7DB9B60DC}" type="presParOf" srcId="{4B5DE7E1-0CEF-4180-BBA9-4DB700D018B5}" destId="{8B8D0AF2-9A99-4E5A-B70D-1D0A18A7E197}" srcOrd="4" destOrd="0" presId="urn:microsoft.com/office/officeart/2005/8/layout/architecture"/>
    <dgm:cxn modelId="{DCC4EEE0-86ED-4C7A-90D6-46151208988D}" type="presParOf" srcId="{8B8D0AF2-9A99-4E5A-B70D-1D0A18A7E197}" destId="{5D30A327-9481-455D-964C-5EC18770CD38}" srcOrd="0" destOrd="0" presId="urn:microsoft.com/office/officeart/2005/8/layout/architecture"/>
    <dgm:cxn modelId="{4376D23F-49D3-4ED6-AE50-50BD5EFDB04D}" type="presParOf" srcId="{8B8D0AF2-9A99-4E5A-B70D-1D0A18A7E197}" destId="{DDED1B43-5C03-4198-AFEA-160E26E5D5C7}" srcOrd="1" destOrd="0" presId="urn:microsoft.com/office/officeart/2005/8/layout/architecture"/>
    <dgm:cxn modelId="{4EDAAEB5-243A-469D-86A7-4511EC61239B}" type="presParOf" srcId="{4B5DE7E1-0CEF-4180-BBA9-4DB700D018B5}" destId="{21446D17-6DE9-4420-87EB-5185DAE55BB8}" srcOrd="5" destOrd="0" presId="urn:microsoft.com/office/officeart/2005/8/layout/architecture"/>
    <dgm:cxn modelId="{2B3E2847-3808-47AB-BF16-0EBD2FB66C64}" type="presParOf" srcId="{4B5DE7E1-0CEF-4180-BBA9-4DB700D018B5}" destId="{74007E94-F66A-4D64-8AF5-69B280A4B5E5}" srcOrd="6" destOrd="0" presId="urn:microsoft.com/office/officeart/2005/8/layout/architecture"/>
    <dgm:cxn modelId="{F02F5A31-2B69-440B-BC57-5D90FCDB5005}" type="presParOf" srcId="{74007E94-F66A-4D64-8AF5-69B280A4B5E5}" destId="{8EA36374-AC00-4A00-BAB1-33D0D86E8EC8}" srcOrd="0" destOrd="0" presId="urn:microsoft.com/office/officeart/2005/8/layout/architecture"/>
    <dgm:cxn modelId="{E1488E35-04D5-4371-B919-8F3A72190533}" type="presParOf" srcId="{74007E94-F66A-4D64-8AF5-69B280A4B5E5}" destId="{23CE07E6-882A-4AC7-9528-F3E67596FDA6}" srcOrd="1" destOrd="0" presId="urn:microsoft.com/office/officeart/2005/8/layout/architecture"/>
    <dgm:cxn modelId="{BB5D19A8-B583-44A6-AC26-F2DD8BAEAB2D}" type="presParOf" srcId="{4B5DE7E1-0CEF-4180-BBA9-4DB700D018B5}" destId="{9ED8270F-E37B-4B1B-AC86-48373553AEE6}" srcOrd="7" destOrd="0" presId="urn:microsoft.com/office/officeart/2005/8/layout/architecture"/>
    <dgm:cxn modelId="{87C1F23F-C782-466D-8950-90B173D75931}" type="presParOf" srcId="{4B5DE7E1-0CEF-4180-BBA9-4DB700D018B5}" destId="{2620C4EE-4953-4BE6-BB6E-F61D9DBB728C}" srcOrd="8" destOrd="0" presId="urn:microsoft.com/office/officeart/2005/8/layout/architecture"/>
    <dgm:cxn modelId="{EEF6190E-DE3E-44E5-B547-7480AC09688B}" type="presParOf" srcId="{2620C4EE-4953-4BE6-BB6E-F61D9DBB728C}" destId="{44331828-9495-4291-ADEE-348976E6EC65}" srcOrd="0" destOrd="0" presId="urn:microsoft.com/office/officeart/2005/8/layout/architecture"/>
    <dgm:cxn modelId="{635A3E3B-99F7-480F-BAEC-1DB46BCFF611}" type="presParOf" srcId="{2620C4EE-4953-4BE6-BB6E-F61D9DBB728C}" destId="{9BBDCCD2-F8E3-4531-A8A3-CC1AE0754A0D}" srcOrd="1" destOrd="0" presId="urn:microsoft.com/office/officeart/2005/8/layout/architecture"/>
    <dgm:cxn modelId="{682A6EBB-566F-4679-BA8B-B429D2986D1A}" type="presParOf" srcId="{0972173F-65FD-4859-AB4A-BEC1F6B5A33E}" destId="{4B88D9C1-63EC-44F5-81A6-FE010FF477A8}" srcOrd="1" destOrd="0" presId="urn:microsoft.com/office/officeart/2005/8/layout/architecture"/>
    <dgm:cxn modelId="{064017A4-FBF4-47B6-AE5D-021BF8869EED}" type="presParOf" srcId="{0972173F-65FD-4859-AB4A-BEC1F6B5A33E}" destId="{21CABF18-1A4C-432C-8F81-FFD773E83A0F}" srcOrd="2" destOrd="0" presId="urn:microsoft.com/office/officeart/2005/8/layout/architecture"/>
    <dgm:cxn modelId="{30DC05D9-D0EF-4B52-967A-DA3EBA6B21C4}" type="presParOf" srcId="{21CABF18-1A4C-432C-8F81-FFD773E83A0F}" destId="{D78278FE-F6EA-4E89-8F2C-CAD79A1D85B5}" srcOrd="0" destOrd="0" presId="urn:microsoft.com/office/officeart/2005/8/layout/architecture"/>
    <dgm:cxn modelId="{1E94A7BA-ACC2-4DDD-9E06-2FA313BB28CD}" type="presParOf" srcId="{21CABF18-1A4C-432C-8F81-FFD773E83A0F}" destId="{C64574F3-8ADF-45E5-82F3-932D8564C678}" srcOrd="1" destOrd="0" presId="urn:microsoft.com/office/officeart/2005/8/layout/architecture"/>
    <dgm:cxn modelId="{07B17B62-7942-40E8-B145-987AC391C316}" type="presParOf" srcId="{21CABF18-1A4C-432C-8F81-FFD773E83A0F}" destId="{B94F24A6-1305-41CE-9D32-E31B63D6E2BE}" srcOrd="2" destOrd="0" presId="urn:microsoft.com/office/officeart/2005/8/layout/architecture"/>
    <dgm:cxn modelId="{CCEB489E-0145-478B-ABE8-D4A6828F368C}" type="presParOf" srcId="{B94F24A6-1305-41CE-9D32-E31B63D6E2BE}" destId="{8C69FF17-65FF-40D0-B47F-E6CA217C7F97}" srcOrd="0" destOrd="0" presId="urn:microsoft.com/office/officeart/2005/8/layout/architecture"/>
    <dgm:cxn modelId="{A927F7A5-0342-4496-8FF4-6143881C68AF}" type="presParOf" srcId="{8C69FF17-65FF-40D0-B47F-E6CA217C7F97}" destId="{81FFB757-3632-4607-9116-0318409901E4}" srcOrd="0" destOrd="0" presId="urn:microsoft.com/office/officeart/2005/8/layout/architecture"/>
    <dgm:cxn modelId="{6C6CE97C-079B-450B-8EB0-6A8286A17065}" type="presParOf" srcId="{8C69FF17-65FF-40D0-B47F-E6CA217C7F97}" destId="{F6FB2AFF-A009-4AA6-989F-E4B0D0C55F28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CC19CF-C293-434D-979E-06D1A0FEC626}">
      <dsp:nvSpPr>
        <dsp:cNvPr id="0" name=""/>
        <dsp:cNvSpPr/>
      </dsp:nvSpPr>
      <dsp:spPr>
        <a:xfrm>
          <a:off x="381034" y="2507"/>
          <a:ext cx="2483530" cy="1490118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Provide information and sector/market insight</a:t>
          </a:r>
          <a:endParaRPr lang="el-GR" sz="2300" kern="1200" dirty="0"/>
        </a:p>
      </dsp:txBody>
      <dsp:txXfrm>
        <a:off x="381034" y="2507"/>
        <a:ext cx="2483530" cy="1490118"/>
      </dsp:txXfrm>
    </dsp:sp>
    <dsp:sp modelId="{8F3BCEC3-10E5-435E-8E24-BB638E44E3A2}">
      <dsp:nvSpPr>
        <dsp:cNvPr id="0" name=""/>
        <dsp:cNvSpPr/>
      </dsp:nvSpPr>
      <dsp:spPr>
        <a:xfrm>
          <a:off x="3112918" y="2507"/>
          <a:ext cx="2483530" cy="1490118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Stimulate ideas</a:t>
          </a:r>
          <a:endParaRPr lang="el-GR" sz="2300" kern="1200" dirty="0"/>
        </a:p>
      </dsp:txBody>
      <dsp:txXfrm>
        <a:off x="3112918" y="2507"/>
        <a:ext cx="2483530" cy="1490118"/>
      </dsp:txXfrm>
    </dsp:sp>
    <dsp:sp modelId="{F872E1E6-657F-4884-A74F-34E0B393E72A}">
      <dsp:nvSpPr>
        <dsp:cNvPr id="0" name=""/>
        <dsp:cNvSpPr/>
      </dsp:nvSpPr>
      <dsp:spPr>
        <a:xfrm>
          <a:off x="5844802" y="2507"/>
          <a:ext cx="2483530" cy="1490118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Stock picking and safeguarding alpha for buy side investors</a:t>
          </a:r>
          <a:endParaRPr lang="el-GR" sz="2300" kern="1200" dirty="0"/>
        </a:p>
      </dsp:txBody>
      <dsp:txXfrm>
        <a:off x="5844802" y="2507"/>
        <a:ext cx="2483530" cy="1490118"/>
      </dsp:txXfrm>
    </dsp:sp>
    <dsp:sp modelId="{049EDA3E-98BC-42A9-959A-AE445271025C}">
      <dsp:nvSpPr>
        <dsp:cNvPr id="0" name=""/>
        <dsp:cNvSpPr/>
      </dsp:nvSpPr>
      <dsp:spPr>
        <a:xfrm>
          <a:off x="1746976" y="1740978"/>
          <a:ext cx="2483530" cy="1490118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Communication with clients</a:t>
          </a:r>
          <a:endParaRPr lang="el-GR" sz="2300" kern="1200" dirty="0"/>
        </a:p>
      </dsp:txBody>
      <dsp:txXfrm>
        <a:off x="1746976" y="1740978"/>
        <a:ext cx="2483530" cy="1490118"/>
      </dsp:txXfrm>
    </dsp:sp>
    <dsp:sp modelId="{70B373D2-0408-4DD4-8A05-1C6360AE9283}">
      <dsp:nvSpPr>
        <dsp:cNvPr id="0" name=""/>
        <dsp:cNvSpPr/>
      </dsp:nvSpPr>
      <dsp:spPr>
        <a:xfrm>
          <a:off x="4478860" y="1740978"/>
          <a:ext cx="2483530" cy="1490118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Marketing of ideas</a:t>
          </a:r>
          <a:endParaRPr lang="el-GR" sz="2300" kern="1200" dirty="0"/>
        </a:p>
      </dsp:txBody>
      <dsp:txXfrm>
        <a:off x="4478860" y="1740978"/>
        <a:ext cx="2483530" cy="14901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E18B9-4CD9-4C5E-9C32-C3D8E1B745D8}">
      <dsp:nvSpPr>
        <dsp:cNvPr id="0" name=""/>
        <dsp:cNvSpPr/>
      </dsp:nvSpPr>
      <dsp:spPr>
        <a:xfrm>
          <a:off x="0" y="2656999"/>
          <a:ext cx="9091113" cy="118380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solidFill>
            <a:srgbClr val="002060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>
              <a:ea typeface="Verdana" panose="020B0604030504040204" pitchFamily="34" charset="0"/>
            </a:rPr>
            <a:t>Research</a:t>
          </a:r>
          <a:endParaRPr lang="el-GR" sz="5100" kern="1200" dirty="0"/>
        </a:p>
      </dsp:txBody>
      <dsp:txXfrm>
        <a:off x="34673" y="2691672"/>
        <a:ext cx="9021767" cy="1114463"/>
      </dsp:txXfrm>
    </dsp:sp>
    <dsp:sp modelId="{F0A9822D-D5D7-4290-A962-A3564FB0F70A}">
      <dsp:nvSpPr>
        <dsp:cNvPr id="0" name=""/>
        <dsp:cNvSpPr/>
      </dsp:nvSpPr>
      <dsp:spPr>
        <a:xfrm>
          <a:off x="1043" y="1341462"/>
          <a:ext cx="7514854" cy="118380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solidFill>
            <a:srgbClr val="002060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ea typeface="Verdana" panose="020B0604030504040204" pitchFamily="34" charset="0"/>
            </a:rPr>
            <a:t>Modelling, numerical exercises</a:t>
          </a:r>
          <a:endParaRPr lang="el-GR" sz="1500" kern="1200" dirty="0"/>
        </a:p>
      </dsp:txBody>
      <dsp:txXfrm>
        <a:off x="35716" y="1376135"/>
        <a:ext cx="7445508" cy="1114463"/>
      </dsp:txXfrm>
    </dsp:sp>
    <dsp:sp modelId="{78865092-1E1F-47F9-88FA-EF34CE71B0A0}">
      <dsp:nvSpPr>
        <dsp:cNvPr id="0" name=""/>
        <dsp:cNvSpPr/>
      </dsp:nvSpPr>
      <dsp:spPr>
        <a:xfrm>
          <a:off x="1043" y="1753"/>
          <a:ext cx="1454112" cy="118380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solidFill>
            <a:srgbClr val="002060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a typeface="Verdana" panose="020B0604030504040204" pitchFamily="34" charset="0"/>
            </a:rPr>
            <a:t>Company meetings</a:t>
          </a:r>
          <a:endParaRPr lang="el-GR" sz="1400" kern="1200" dirty="0"/>
        </a:p>
      </dsp:txBody>
      <dsp:txXfrm>
        <a:off x="35716" y="36426"/>
        <a:ext cx="1384766" cy="1114463"/>
      </dsp:txXfrm>
    </dsp:sp>
    <dsp:sp modelId="{8A0D85F9-4714-4A76-8799-5A0279E38038}">
      <dsp:nvSpPr>
        <dsp:cNvPr id="0" name=""/>
        <dsp:cNvSpPr/>
      </dsp:nvSpPr>
      <dsp:spPr>
        <a:xfrm>
          <a:off x="1516228" y="1753"/>
          <a:ext cx="1454112" cy="118380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solidFill>
            <a:srgbClr val="002060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a typeface="Verdana" panose="020B0604030504040204" pitchFamily="34" charset="0"/>
            </a:rPr>
            <a:t>Dealing with news flow </a:t>
          </a:r>
          <a:endParaRPr lang="el-GR" sz="1400" kern="1200" dirty="0"/>
        </a:p>
      </dsp:txBody>
      <dsp:txXfrm>
        <a:off x="1550901" y="36426"/>
        <a:ext cx="1384766" cy="1114463"/>
      </dsp:txXfrm>
    </dsp:sp>
    <dsp:sp modelId="{5D30A327-9481-455D-964C-5EC18770CD38}">
      <dsp:nvSpPr>
        <dsp:cNvPr id="0" name=""/>
        <dsp:cNvSpPr/>
      </dsp:nvSpPr>
      <dsp:spPr>
        <a:xfrm>
          <a:off x="3031414" y="1753"/>
          <a:ext cx="1454112" cy="118380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solidFill>
            <a:srgbClr val="002060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a typeface="Verdana" panose="020B0604030504040204" pitchFamily="34" charset="0"/>
            </a:rPr>
            <a:t>External client communication (ad-hoc requests, proactive calls/emails)</a:t>
          </a:r>
          <a:endParaRPr lang="el-GR" sz="1400" kern="1200" dirty="0"/>
        </a:p>
      </dsp:txBody>
      <dsp:txXfrm>
        <a:off x="3066087" y="36426"/>
        <a:ext cx="1384766" cy="1114463"/>
      </dsp:txXfrm>
    </dsp:sp>
    <dsp:sp modelId="{8EA36374-AC00-4A00-BAB1-33D0D86E8EC8}">
      <dsp:nvSpPr>
        <dsp:cNvPr id="0" name=""/>
        <dsp:cNvSpPr/>
      </dsp:nvSpPr>
      <dsp:spPr>
        <a:xfrm>
          <a:off x="4546599" y="1753"/>
          <a:ext cx="1454112" cy="118380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solidFill>
            <a:srgbClr val="002060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a typeface="Verdana" panose="020B0604030504040204" pitchFamily="34" charset="0"/>
            </a:rPr>
            <a:t>Writing</a:t>
          </a:r>
          <a:endParaRPr lang="el-GR" sz="1400" kern="1200" dirty="0"/>
        </a:p>
      </dsp:txBody>
      <dsp:txXfrm>
        <a:off x="4581272" y="36426"/>
        <a:ext cx="1384766" cy="1114463"/>
      </dsp:txXfrm>
    </dsp:sp>
    <dsp:sp modelId="{44331828-9495-4291-ADEE-348976E6EC65}">
      <dsp:nvSpPr>
        <dsp:cNvPr id="0" name=""/>
        <dsp:cNvSpPr/>
      </dsp:nvSpPr>
      <dsp:spPr>
        <a:xfrm>
          <a:off x="6061785" y="1753"/>
          <a:ext cx="1454112" cy="118380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solidFill>
            <a:srgbClr val="002060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a typeface="Verdana" panose="020B0604030504040204" pitchFamily="34" charset="0"/>
            </a:rPr>
            <a:t>Roadshows</a:t>
          </a:r>
          <a:endParaRPr lang="el-GR" sz="1400" kern="1200" dirty="0"/>
        </a:p>
      </dsp:txBody>
      <dsp:txXfrm>
        <a:off x="6096458" y="36426"/>
        <a:ext cx="1384766" cy="1114463"/>
      </dsp:txXfrm>
    </dsp:sp>
    <dsp:sp modelId="{D78278FE-F6EA-4E89-8F2C-CAD79A1D85B5}">
      <dsp:nvSpPr>
        <dsp:cNvPr id="0" name=""/>
        <dsp:cNvSpPr/>
      </dsp:nvSpPr>
      <dsp:spPr>
        <a:xfrm>
          <a:off x="7638043" y="1341462"/>
          <a:ext cx="1454112" cy="118380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solidFill>
            <a:srgbClr val="002060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ea typeface="Verdana" panose="020B0604030504040204" pitchFamily="34" charset="0"/>
            </a:rPr>
            <a:t>Internal client communication (e.g. sales)</a:t>
          </a:r>
          <a:endParaRPr lang="el-GR" sz="1500" kern="1200" dirty="0"/>
        </a:p>
      </dsp:txBody>
      <dsp:txXfrm>
        <a:off x="7672716" y="1376135"/>
        <a:ext cx="1384766" cy="1114463"/>
      </dsp:txXfrm>
    </dsp:sp>
    <dsp:sp modelId="{81FFB757-3632-4607-9116-0318409901E4}">
      <dsp:nvSpPr>
        <dsp:cNvPr id="0" name=""/>
        <dsp:cNvSpPr/>
      </dsp:nvSpPr>
      <dsp:spPr>
        <a:xfrm>
          <a:off x="7638043" y="1753"/>
          <a:ext cx="1454112" cy="118380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solidFill>
            <a:srgbClr val="002060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a typeface="Verdana" panose="020B0604030504040204" pitchFamily="34" charset="0"/>
            </a:rPr>
            <a:t>Reading</a:t>
          </a:r>
          <a:endParaRPr lang="el-GR" sz="1400" kern="1200" dirty="0"/>
        </a:p>
      </dsp:txBody>
      <dsp:txXfrm>
        <a:off x="7672716" y="36426"/>
        <a:ext cx="1384766" cy="1114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F395D-69DD-446D-B992-885766D79BA9}" type="datetimeFigureOut">
              <a:rPr lang="el-GR" smtClean="0"/>
              <a:t>1/4/2026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43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7863" y="4776788"/>
            <a:ext cx="54260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1750" y="942975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895EA-8E2C-4AB9-8CBD-F7AD9BB04D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2858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AD14-9371-4FC5-A05E-E358682DE4A3}" type="slidenum">
              <a:rPr lang="el-GR" smtClean="0"/>
              <a:t>3</a:t>
            </a:fld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DC6C801-1249-4C31-9965-D2346CD8F145}" type="datetime1">
              <a:rPr lang="el-GR" smtClean="0"/>
              <a:t>1/4/2026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1893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AD14-9371-4FC5-A05E-E358682DE4A3}" type="slidenum">
              <a:rPr lang="el-GR" smtClean="0"/>
              <a:t>4</a:t>
            </a:fld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DC6C801-1249-4C31-9965-D2346CD8F145}" type="datetime1">
              <a:rPr lang="el-GR" smtClean="0"/>
              <a:t>1/4/2026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4635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AD14-9371-4FC5-A05E-E358682DE4A3}" type="slidenum">
              <a:rPr lang="el-GR" smtClean="0"/>
              <a:t>5</a:t>
            </a:fld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DC6C801-1249-4C31-9965-D2346CD8F145}" type="datetime1">
              <a:rPr lang="el-GR" smtClean="0"/>
              <a:t>1/4/2026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7358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AD14-9371-4FC5-A05E-E358682DE4A3}" type="slidenum">
              <a:rPr lang="el-GR" smtClean="0"/>
              <a:t>6</a:t>
            </a:fld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DC6C801-1249-4C31-9965-D2346CD8F145}" type="datetime1">
              <a:rPr lang="el-GR" smtClean="0"/>
              <a:t>1/4/2026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5224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AD14-9371-4FC5-A05E-E358682DE4A3}" type="slidenum">
              <a:rPr lang="el-GR" smtClean="0"/>
              <a:t>7</a:t>
            </a:fld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DC6C801-1249-4C31-9965-D2346CD8F145}" type="datetime1">
              <a:rPr lang="el-GR" smtClean="0"/>
              <a:t>1/4/2026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7831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AD14-9371-4FC5-A05E-E358682DE4A3}" type="slidenum">
              <a:rPr lang="el-GR" smtClean="0"/>
              <a:t>8</a:t>
            </a:fld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DC6C801-1249-4C31-9965-D2346CD8F145}" type="datetime1">
              <a:rPr lang="el-GR" smtClean="0"/>
              <a:t>1/4/2026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9800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AD14-9371-4FC5-A05E-E358682DE4A3}" type="slidenum">
              <a:rPr lang="el-GR" smtClean="0"/>
              <a:t>9</a:t>
            </a:fld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798EB02-9812-43F7-8510-4A4E4AF1D27A}" type="datetime1">
              <a:rPr lang="el-GR" smtClean="0"/>
              <a:t>1/4/2026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4635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AD14-9371-4FC5-A05E-E358682DE4A3}" type="slidenum">
              <a:rPr lang="el-GR" smtClean="0"/>
              <a:t>10</a:t>
            </a:fld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DC6C801-1249-4C31-9965-D2346CD8F145}" type="datetime1">
              <a:rPr lang="el-GR" smtClean="0"/>
              <a:t>1/4/2026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4470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AD14-9371-4FC5-A05E-E358682DE4A3}" type="slidenum">
              <a:rPr lang="el-GR" smtClean="0"/>
              <a:t>11</a:t>
            </a:fld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DC6C801-1249-4C31-9965-D2346CD8F145}" type="datetime1">
              <a:rPr lang="el-GR" smtClean="0"/>
              <a:t>1/4/2026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69346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1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1122363"/>
            <a:ext cx="8229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602038"/>
            <a:ext cx="8229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38400" y="6356350"/>
            <a:ext cx="1981200" cy="365125"/>
          </a:xfrm>
        </p:spPr>
        <p:txBody>
          <a:bodyPr/>
          <a:lstStyle/>
          <a:p>
            <a:pPr>
              <a:defRPr/>
            </a:pPr>
            <a:endParaRPr lang="en-US" alt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244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en-US" alt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56350"/>
            <a:ext cx="2209800" cy="365125"/>
          </a:xfrm>
        </p:spPr>
        <p:txBody>
          <a:bodyPr/>
          <a:lstStyle/>
          <a:p>
            <a:pPr>
              <a:defRPr/>
            </a:pPr>
            <a:fld id="{34DA4C63-F5E0-4412-9BAB-286AE81335A6}" type="slidenum">
              <a:rPr lang="en-US" altLang="el-GR" smtClean="0"/>
              <a:pPr>
                <a:defRPr/>
              </a:pPr>
              <a:t>‹#›</a:t>
            </a:fld>
            <a:endParaRPr lang="en-US" altLang="el-GR"/>
          </a:p>
        </p:txBody>
      </p:sp>
      <p:sp>
        <p:nvSpPr>
          <p:cNvPr id="9" name="Line 5"/>
          <p:cNvSpPr>
            <a:spLocks noChangeShapeType="1"/>
          </p:cNvSpPr>
          <p:nvPr userDrawn="1"/>
        </p:nvSpPr>
        <p:spPr bwMode="auto">
          <a:xfrm flipV="1">
            <a:off x="1930400" y="106364"/>
            <a:ext cx="0" cy="6675437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0BDEB21-5820-A547-E988-388BE2DE5E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70" y="2237893"/>
            <a:ext cx="1041561" cy="1272070"/>
          </a:xfrm>
          <a:prstGeom prst="rect">
            <a:avLst/>
          </a:prstGeom>
        </p:spPr>
      </p:pic>
      <p:pic>
        <p:nvPicPr>
          <p:cNvPr id="15" name="Picture 2" descr="University of Piraeus - Wikipedia">
            <a:extLst>
              <a:ext uri="{FF2B5EF4-FFF2-40B4-BE49-F238E27FC236}">
                <a16:creationId xmlns:a16="http://schemas.microsoft.com/office/drawing/2014/main" id="{18BC6302-76B4-05CE-0BFB-465E94D03B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1" y="280988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937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65125"/>
            <a:ext cx="89154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825625"/>
            <a:ext cx="89154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Line 5"/>
          <p:cNvSpPr>
            <a:spLocks noChangeShapeType="1"/>
          </p:cNvSpPr>
          <p:nvPr userDrawn="1"/>
        </p:nvSpPr>
        <p:spPr bwMode="auto">
          <a:xfrm flipV="1">
            <a:off x="1930400" y="304800"/>
            <a:ext cx="0" cy="1447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2438400" y="6356350"/>
            <a:ext cx="1981200" cy="365125"/>
          </a:xfrm>
        </p:spPr>
        <p:txBody>
          <a:bodyPr/>
          <a:lstStyle/>
          <a:p>
            <a:pPr>
              <a:defRPr/>
            </a:pPr>
            <a:endParaRPr lang="en-US" altLang="el-GR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244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en-US" altLang="el-GR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56350"/>
            <a:ext cx="2209800" cy="365125"/>
          </a:xfrm>
        </p:spPr>
        <p:txBody>
          <a:bodyPr/>
          <a:lstStyle/>
          <a:p>
            <a:pPr>
              <a:defRPr/>
            </a:pPr>
            <a:fld id="{34DA4C63-F5E0-4412-9BAB-286AE81335A6}" type="slidenum">
              <a:rPr lang="en-US" altLang="el-GR" smtClean="0"/>
              <a:pPr>
                <a:defRPr/>
              </a:pPr>
              <a:t>‹#›</a:t>
            </a:fld>
            <a:endParaRPr lang="en-US" altLang="el-G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3E0A55-0A98-EA68-3A3E-96D40D1C9D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09" y="418618"/>
            <a:ext cx="1041561" cy="127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05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1709738"/>
            <a:ext cx="8909050" cy="2852737"/>
          </a:xfrm>
        </p:spPr>
        <p:txBody>
          <a:bodyPr anchor="b">
            <a:normAutofit/>
          </a:bodyPr>
          <a:lstStyle>
            <a:lvl1pPr>
              <a:defRPr sz="4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4589463"/>
            <a:ext cx="890905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Line 5"/>
          <p:cNvSpPr>
            <a:spLocks noChangeShapeType="1"/>
          </p:cNvSpPr>
          <p:nvPr userDrawn="1"/>
        </p:nvSpPr>
        <p:spPr bwMode="auto">
          <a:xfrm flipV="1">
            <a:off x="1930400" y="106364"/>
            <a:ext cx="0" cy="6675437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2438400" y="6356350"/>
            <a:ext cx="1981200" cy="365125"/>
          </a:xfrm>
        </p:spPr>
        <p:txBody>
          <a:bodyPr/>
          <a:lstStyle/>
          <a:p>
            <a:pPr>
              <a:defRPr/>
            </a:pPr>
            <a:endParaRPr lang="en-US" altLang="el-GR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244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en-US" altLang="el-GR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56350"/>
            <a:ext cx="2209800" cy="365125"/>
          </a:xfrm>
        </p:spPr>
        <p:txBody>
          <a:bodyPr/>
          <a:lstStyle/>
          <a:p>
            <a:pPr>
              <a:defRPr/>
            </a:pPr>
            <a:fld id="{34DA4C63-F5E0-4412-9BAB-286AE81335A6}" type="slidenum">
              <a:rPr lang="en-US" altLang="el-GR" smtClean="0"/>
              <a:pPr>
                <a:defRPr/>
              </a:pPr>
              <a:t>‹#›</a:t>
            </a:fld>
            <a:endParaRPr lang="en-US" altLang="el-G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974AC5-BE87-8A3A-93B6-8BC303EE23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37668"/>
            <a:ext cx="1041561" cy="127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92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65125"/>
            <a:ext cx="89154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30400" y="2514599"/>
            <a:ext cx="4089400" cy="36623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Line 5"/>
          <p:cNvSpPr>
            <a:spLocks noChangeShapeType="1"/>
          </p:cNvSpPr>
          <p:nvPr userDrawn="1"/>
        </p:nvSpPr>
        <p:spPr bwMode="auto">
          <a:xfrm flipV="1">
            <a:off x="1930400" y="304800"/>
            <a:ext cx="0" cy="1447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2438400" y="6356350"/>
            <a:ext cx="1981200" cy="365125"/>
          </a:xfrm>
        </p:spPr>
        <p:txBody>
          <a:bodyPr/>
          <a:lstStyle/>
          <a:p>
            <a:pPr>
              <a:defRPr/>
            </a:pPr>
            <a:endParaRPr lang="en-US" altLang="el-GR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244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en-US" altLang="el-GR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56350"/>
            <a:ext cx="2209800" cy="365125"/>
          </a:xfrm>
        </p:spPr>
        <p:txBody>
          <a:bodyPr/>
          <a:lstStyle/>
          <a:p>
            <a:pPr>
              <a:defRPr/>
            </a:pPr>
            <a:fld id="{34DA4C63-F5E0-4412-9BAB-286AE81335A6}" type="slidenum">
              <a:rPr lang="en-US" altLang="el-GR" smtClean="0"/>
              <a:pPr>
                <a:defRPr/>
              </a:pPr>
              <a:t>‹#›</a:t>
            </a:fld>
            <a:endParaRPr lang="en-US" altLang="el-G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AF2308-1F2B-9296-B0B6-622152C822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6550"/>
            <a:ext cx="1041561" cy="127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489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8BAC16-6C3A-414D-8814-F824F5AFE213}" type="slidenum">
              <a:rPr lang="en-US" altLang="el-GR" smtClean="0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2134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65125"/>
            <a:ext cx="8915400" cy="1325563"/>
          </a:xfrm>
        </p:spPr>
        <p:txBody>
          <a:bodyPr>
            <a:normAutofit/>
          </a:bodyPr>
          <a:lstStyle>
            <a:lvl1pPr>
              <a:defRPr sz="40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Line 5"/>
          <p:cNvSpPr>
            <a:spLocks noChangeShapeType="1"/>
          </p:cNvSpPr>
          <p:nvPr userDrawn="1"/>
        </p:nvSpPr>
        <p:spPr bwMode="auto">
          <a:xfrm flipV="1">
            <a:off x="1930400" y="304800"/>
            <a:ext cx="0" cy="1447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2438400" y="6356350"/>
            <a:ext cx="1981200" cy="365125"/>
          </a:xfrm>
        </p:spPr>
        <p:txBody>
          <a:bodyPr/>
          <a:lstStyle/>
          <a:p>
            <a:pPr>
              <a:defRPr/>
            </a:pPr>
            <a:endParaRPr lang="en-US" altLang="el-GR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244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en-US" altLang="el-GR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56350"/>
            <a:ext cx="2209800" cy="365125"/>
          </a:xfrm>
        </p:spPr>
        <p:txBody>
          <a:bodyPr/>
          <a:lstStyle/>
          <a:p>
            <a:pPr>
              <a:defRPr/>
            </a:pPr>
            <a:fld id="{34DA4C63-F5E0-4412-9BAB-286AE81335A6}" type="slidenum">
              <a:rPr lang="en-US" altLang="el-GR" smtClean="0"/>
              <a:pPr>
                <a:defRPr/>
              </a:pPr>
              <a:t>‹#›</a:t>
            </a:fld>
            <a:endParaRPr lang="en-US" altLang="el-G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0EFF0F-6451-E968-A4D3-20871874A8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91871"/>
            <a:ext cx="1041561" cy="127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10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5"/>
          <p:cNvSpPr>
            <a:spLocks noChangeShapeType="1"/>
          </p:cNvSpPr>
          <p:nvPr userDrawn="1"/>
        </p:nvSpPr>
        <p:spPr bwMode="auto">
          <a:xfrm flipV="1">
            <a:off x="1930400" y="304800"/>
            <a:ext cx="0" cy="1447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2438400" y="6356350"/>
            <a:ext cx="1981200" cy="365125"/>
          </a:xfrm>
        </p:spPr>
        <p:txBody>
          <a:bodyPr/>
          <a:lstStyle/>
          <a:p>
            <a:pPr>
              <a:defRPr/>
            </a:pPr>
            <a:endParaRPr lang="en-US" alt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24400" y="6356350"/>
            <a:ext cx="4114800" cy="365125"/>
          </a:xfrm>
        </p:spPr>
        <p:txBody>
          <a:bodyPr/>
          <a:lstStyle/>
          <a:p>
            <a:pPr>
              <a:defRPr/>
            </a:pPr>
            <a:endParaRPr lang="en-US" altLang="el-GR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56350"/>
            <a:ext cx="2209800" cy="365125"/>
          </a:xfrm>
        </p:spPr>
        <p:txBody>
          <a:bodyPr/>
          <a:lstStyle/>
          <a:p>
            <a:pPr>
              <a:defRPr/>
            </a:pPr>
            <a:fld id="{34DA4C63-F5E0-4412-9BAB-286AE81335A6}" type="slidenum">
              <a:rPr lang="en-US" altLang="el-GR" smtClean="0"/>
              <a:pPr>
                <a:defRPr/>
              </a:pPr>
              <a:t>‹#›</a:t>
            </a:fld>
            <a:endParaRPr lang="en-US" altLang="el-G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4F88AA-D79B-EA8D-2174-02F865F32C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92665"/>
            <a:ext cx="1041561" cy="127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25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D8BAC16-6C3A-414D-8814-F824F5AFE213}" type="slidenum">
              <a:rPr lang="en-US" altLang="el-GR" smtClean="0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7522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Relationship Id="rId9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>
          <a:xfrm>
            <a:off x="2438400" y="1122363"/>
            <a:ext cx="8229600" cy="782637"/>
          </a:xfrm>
        </p:spPr>
        <p:txBody>
          <a:bodyPr>
            <a:normAutofit/>
          </a:bodyPr>
          <a:lstStyle/>
          <a:p>
            <a:r>
              <a:rPr lang="en-US" sz="4000" b="1" u="sng" dirty="0">
                <a:latin typeface="Verdana" panose="020B0604030504040204" pitchFamily="34" charset="0"/>
                <a:ea typeface="Verdana" panose="020B0604030504040204" pitchFamily="34" charset="0"/>
              </a:rPr>
              <a:t>Equity valuation:</a:t>
            </a:r>
            <a:endParaRPr lang="en-US" altLang="en-US" sz="4000" b="1" u="sng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8966B05-3F7D-4894-934B-02D4F1E7B3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Topic 7: Equity Research – A practical perspective</a:t>
            </a:r>
            <a:endParaRPr lang="el-GR" sz="3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05401C-9378-4EE0-AD8C-A9B8D405D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0" y="914401"/>
            <a:ext cx="8229600" cy="198120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800" b="1" dirty="0">
                <a:latin typeface="Verdana" panose="020B0604030504040204" pitchFamily="34" charset="0"/>
                <a:ea typeface="Verdana" panose="020B0604030504040204" pitchFamily="34" charset="0"/>
              </a:rPr>
              <a:t>Equity valuation</a:t>
            </a:r>
            <a:br>
              <a:rPr lang="en-US" sz="4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4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Equity research: more art than science…?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22ADA-4013-4D23-8182-4691900D6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2D6FC89-E951-46F3-8BB5-86B613F30177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83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/>
              <a:t>Fundamentals matter…</a:t>
            </a:r>
            <a:endParaRPr lang="el-GR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E994C-5518-483F-83F0-2EFE2C3AF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600" b="1" dirty="0"/>
              <a:t>ASE index member returns (in %) since 2010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845528"/>
              </p:ext>
            </p:extLst>
          </p:nvPr>
        </p:nvGraphicFramePr>
        <p:xfrm>
          <a:off x="2057400" y="2514600"/>
          <a:ext cx="4455795" cy="4124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661426"/>
              </p:ext>
            </p:extLst>
          </p:nvPr>
        </p:nvGraphicFramePr>
        <p:xfrm>
          <a:off x="7086600" y="2406051"/>
          <a:ext cx="4460610" cy="4123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928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76200"/>
            <a:ext cx="8915400" cy="1009651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Why is equity research useful...?</a:t>
            </a:r>
            <a:endParaRPr lang="el-GR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E994C-5518-483F-83F0-2EFE2C3AF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065" y="2112707"/>
            <a:ext cx="8937223" cy="7066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/>
              <a:t>Much more than producing a report and coming up with a valuation…! </a:t>
            </a:r>
          </a:p>
          <a:p>
            <a:pPr marL="0" indent="0">
              <a:buNone/>
            </a:pPr>
            <a:r>
              <a:rPr lang="en-US" sz="1200" dirty="0"/>
              <a:t>Vital role in capital markets: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AAB145-9187-407A-87C8-186A6BF8C081}"/>
              </a:ext>
            </a:extLst>
          </p:cNvPr>
          <p:cNvSpPr txBox="1">
            <a:spLocks/>
          </p:cNvSpPr>
          <p:nvPr/>
        </p:nvSpPr>
        <p:spPr>
          <a:xfrm>
            <a:off x="726065" y="4189903"/>
            <a:ext cx="7949920" cy="435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Tx/>
              <a:buNone/>
              <a:defRPr sz="11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914400" indent="-457200" algn="just" defTabSz="914400" rtl="0" eaLnBrk="1" latinLnBrk="0" hangingPunct="1">
              <a:spcBef>
                <a:spcPct val="200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1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FF0000"/>
                </a:solidFill>
              </a:rPr>
              <a:t>Events and announcements would be a surprise otherwise, increasing equity volatility!!!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F7FDBF-56BD-430F-8AF2-F06020A33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85722">
            <a:off x="8325091" y="985180"/>
            <a:ext cx="1930015" cy="27316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4B1878-7575-4388-9AA5-BC65BBB569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9578" y="1073515"/>
            <a:ext cx="2039422" cy="28821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F31994-2F0A-4059-8040-0D9352A8FD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17461">
            <a:off x="9714234" y="1275786"/>
            <a:ext cx="1897239" cy="26960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63AE08E-71DE-4D78-B1F0-9295AFD717F7}"/>
              </a:ext>
            </a:extLst>
          </p:cNvPr>
          <p:cNvSpPr/>
          <p:nvPr/>
        </p:nvSpPr>
        <p:spPr>
          <a:xfrm>
            <a:off x="609600" y="4636467"/>
            <a:ext cx="102489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 startAt="2"/>
            </a:pP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New issuance and access to capital</a:t>
            </a:r>
          </a:p>
          <a:p>
            <a:pPr marL="540000" indent="-228600">
              <a:buFont typeface="Wingdings" panose="05000000000000000000" pitchFamily="2" charset="2"/>
              <a:buChar char="§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Open and “researched” markets usually have higher levels of valuation (and liquidity) 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lower cost of capital, easier access of firms to capital</a:t>
            </a:r>
          </a:p>
          <a:p>
            <a:pPr marL="1454400" lvl="1" indent="-228600">
              <a:buFont typeface="Wingdings" panose="05000000000000000000" pitchFamily="2" charset="2"/>
              <a:buChar char="§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E.g. think of firms in emerging markets wishing to list in London instead of their home market</a:t>
            </a:r>
          </a:p>
          <a:p>
            <a:pPr marL="540000" indent="-228600">
              <a:buFont typeface="Wingdings" panose="05000000000000000000" pitchFamily="2" charset="2"/>
              <a:buChar char="§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Equity research provides </a:t>
            </a:r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</a:rPr>
              <a:t>insight into 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the long-term potential of companies which may be currently loss-making 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balance risk vs. reward</a:t>
            </a:r>
          </a:p>
          <a:p>
            <a:pPr marL="540000" indent="-228600">
              <a:buFont typeface="Wingdings" panose="05000000000000000000" pitchFamily="2" charset="2"/>
              <a:buChar char="§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Promotes growth of the economy by reducing dependence on bank financing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8A76AD-94A9-4DC0-B2D8-094A8DB7B1FA}"/>
              </a:ext>
            </a:extLst>
          </p:cNvPr>
          <p:cNvSpPr/>
          <p:nvPr/>
        </p:nvSpPr>
        <p:spPr>
          <a:xfrm>
            <a:off x="637359" y="2940042"/>
            <a:ext cx="76864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arenR"/>
            </a:pP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Price formation</a:t>
            </a:r>
          </a:p>
          <a:p>
            <a:pPr marL="482850" indent="-171450">
              <a:buFont typeface="Wingdings" panose="05000000000000000000" pitchFamily="2" charset="2"/>
              <a:buChar char="ü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Establish market context, e.g. consensus for earnings</a:t>
            </a:r>
          </a:p>
          <a:p>
            <a:pPr marL="482850" indent="-171450">
              <a:buFont typeface="Wingdings" panose="05000000000000000000" pitchFamily="2" charset="2"/>
              <a:buChar char="ü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Establish valuation context, both absolute and relative</a:t>
            </a:r>
          </a:p>
          <a:p>
            <a:pPr marL="482850" indent="-171450">
              <a:buFont typeface="Wingdings" panose="05000000000000000000" pitchFamily="2" charset="2"/>
              <a:buChar char="ü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Contribute to the market efficiency by disseminating information and managing investor expectations </a:t>
            </a:r>
          </a:p>
        </p:txBody>
      </p:sp>
    </p:spTree>
    <p:extLst>
      <p:ext uri="{BB962C8B-B14F-4D97-AF65-F5344CB8AC3E}">
        <p14:creationId xmlns:p14="http://schemas.microsoft.com/office/powerpoint/2010/main" val="303930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/>
              <a:t>The role of the analyst</a:t>
            </a:r>
            <a:endParaRPr lang="el-GR" b="1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AAB145-9187-407A-87C8-186A6BF8C081}"/>
              </a:ext>
            </a:extLst>
          </p:cNvPr>
          <p:cNvSpPr txBox="1">
            <a:spLocks/>
          </p:cNvSpPr>
          <p:nvPr/>
        </p:nvSpPr>
        <p:spPr>
          <a:xfrm>
            <a:off x="2053861" y="6221113"/>
            <a:ext cx="7547339" cy="292533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Tx/>
              <a:buNone/>
              <a:defRPr sz="11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914400" indent="-457200" algn="just" defTabSz="914400" rtl="0" eaLnBrk="1" latinLnBrk="0" hangingPunct="1">
              <a:spcBef>
                <a:spcPct val="200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1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FF0000"/>
                </a:solidFill>
                <a:ea typeface="Verdana" panose="020B0604030504040204" pitchFamily="34" charset="0"/>
              </a:rPr>
              <a:t>Fund managers often deny paying attention to buy and sell recommendations…</a:t>
            </a:r>
          </a:p>
          <a:p>
            <a:endParaRPr lang="en-US" sz="1400" dirty="0">
              <a:solidFill>
                <a:srgbClr val="FF0000"/>
              </a:solidFill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ED7D20-678A-40F0-966A-F29014ADD5FB}"/>
              </a:ext>
            </a:extLst>
          </p:cNvPr>
          <p:cNvSpPr/>
          <p:nvPr/>
        </p:nvSpPr>
        <p:spPr>
          <a:xfrm>
            <a:off x="2057400" y="5161044"/>
            <a:ext cx="75473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ea typeface="Verdana" panose="020B0604030504040204" pitchFamily="34" charset="0"/>
              </a:rPr>
              <a:t>“We are not buying recommendations, i.e. buy/sell Vodafone, and then measuring whether it was a good or bad decision. It’s the process behind that.” </a:t>
            </a:r>
          </a:p>
          <a:p>
            <a:endParaRPr lang="en-US" sz="1400" i="1" dirty="0">
              <a:ea typeface="Verdana" panose="020B0604030504040204" pitchFamily="34" charset="0"/>
            </a:endParaRPr>
          </a:p>
          <a:p>
            <a:r>
              <a:rPr lang="en-US" sz="1400" i="1" dirty="0">
                <a:ea typeface="Verdana" panose="020B0604030504040204" pitchFamily="34" charset="0"/>
              </a:rPr>
              <a:t>“Some want a clear investment conclusion, whereas others say ‘that’s my job’.”</a:t>
            </a:r>
            <a:endParaRPr lang="el-GR" sz="1400" i="1" dirty="0">
              <a:ea typeface="Verdana" panose="020B060403050404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98BE3EC-5C29-4BB1-815D-7F271FCD46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4064320"/>
              </p:ext>
            </p:extLst>
          </p:nvPr>
        </p:nvGraphicFramePr>
        <p:xfrm>
          <a:off x="1981200" y="1643196"/>
          <a:ext cx="8709368" cy="3233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8447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CC19CF-C293-434D-979E-06D1A0FEC6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B9CC19CF-C293-434D-979E-06D1A0FEC6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B9CC19CF-C293-434D-979E-06D1A0FEC6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B9CC19CF-C293-434D-979E-06D1A0FEC6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3BCEC3-10E5-435E-8E24-BB638E44E3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8F3BCEC3-10E5-435E-8E24-BB638E44E3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8F3BCEC3-10E5-435E-8E24-BB638E44E3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8F3BCEC3-10E5-435E-8E24-BB638E44E3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872E1E6-657F-4884-A74F-34E0B393E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F872E1E6-657F-4884-A74F-34E0B393E7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F872E1E6-657F-4884-A74F-34E0B393E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F872E1E6-657F-4884-A74F-34E0B393E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9EDA3E-98BC-42A9-959A-AE44527102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049EDA3E-98BC-42A9-959A-AE44527102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049EDA3E-98BC-42A9-959A-AE44527102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049EDA3E-98BC-42A9-959A-AE44527102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B373D2-0408-4DD4-8A05-1C6360AE92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70B373D2-0408-4DD4-8A05-1C6360AE92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70B373D2-0408-4DD4-8A05-1C6360AE92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70B373D2-0408-4DD4-8A05-1C6360AE92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/>
              <a:t>The day-to-day</a:t>
            </a:r>
            <a:endParaRPr lang="el-GR" b="1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6D41768-4511-4E95-80CC-AE155B030082}"/>
              </a:ext>
            </a:extLst>
          </p:cNvPr>
          <p:cNvSpPr txBox="1">
            <a:spLocks/>
          </p:cNvSpPr>
          <p:nvPr/>
        </p:nvSpPr>
        <p:spPr>
          <a:xfrm>
            <a:off x="1988517" y="6013544"/>
            <a:ext cx="5230968" cy="615856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Tx/>
              <a:buNone/>
              <a:defRPr sz="11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914400" indent="-457200" algn="just" defTabSz="914400" rtl="0" eaLnBrk="1" latinLnBrk="0" hangingPunct="1">
              <a:spcBef>
                <a:spcPct val="200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1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ea typeface="Verdana" panose="020B0604030504040204" pitchFamily="34" charset="0"/>
              </a:rPr>
              <a:t>No day is the same as the others…</a:t>
            </a:r>
          </a:p>
          <a:p>
            <a:endParaRPr lang="en-US" sz="1600" dirty="0">
              <a:solidFill>
                <a:srgbClr val="FF0000"/>
              </a:solidFill>
              <a:ea typeface="Verdana" panose="020B060403050404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F570ECA-E4D8-4C7F-A636-A882BED989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6649656"/>
              </p:ext>
            </p:extLst>
          </p:nvPr>
        </p:nvGraphicFramePr>
        <p:xfrm>
          <a:off x="1828800" y="1467264"/>
          <a:ext cx="9093200" cy="3866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BE23FB-9CAC-456E-8A48-548567F0467B}"/>
              </a:ext>
            </a:extLst>
          </p:cNvPr>
          <p:cNvSpPr txBox="1">
            <a:spLocks/>
          </p:cNvSpPr>
          <p:nvPr/>
        </p:nvSpPr>
        <p:spPr>
          <a:xfrm>
            <a:off x="1988517" y="5480144"/>
            <a:ext cx="5230968" cy="615856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Tx/>
              <a:buNone/>
              <a:defRPr sz="11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914400" indent="-457200" algn="just" defTabSz="914400" rtl="0" eaLnBrk="1" latinLnBrk="0" hangingPunct="1">
              <a:spcBef>
                <a:spcPct val="200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1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n-US" sz="1800" dirty="0">
                <a:solidFill>
                  <a:srgbClr val="FF0000"/>
                </a:solidFill>
                <a:ea typeface="Verdana" panose="020B0604030504040204" pitchFamily="34" charset="0"/>
              </a:rPr>
              <a:t>news flow is not research! </a:t>
            </a:r>
          </a:p>
          <a:p>
            <a:endParaRPr lang="en-US" sz="1600" dirty="0">
              <a:solidFill>
                <a:srgbClr val="FF0000"/>
              </a:solidFill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57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8E18B9-4CD9-4C5E-9C32-C3D8E1B74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848E18B9-4CD9-4C5E-9C32-C3D8E1B745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848E18B9-4CD9-4C5E-9C32-C3D8E1B74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848E18B9-4CD9-4C5E-9C32-C3D8E1B74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A9822D-D5D7-4290-A962-A3564FB0F7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F0A9822D-D5D7-4290-A962-A3564FB0F7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F0A9822D-D5D7-4290-A962-A3564FB0F7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F0A9822D-D5D7-4290-A962-A3564FB0F7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865092-1E1F-47F9-88FA-EF34CE71B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78865092-1E1F-47F9-88FA-EF34CE71B0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78865092-1E1F-47F9-88FA-EF34CE71B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78865092-1E1F-47F9-88FA-EF34CE71B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0D85F9-4714-4A76-8799-5A0279E380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8A0D85F9-4714-4A76-8799-5A0279E380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8A0D85F9-4714-4A76-8799-5A0279E380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8A0D85F9-4714-4A76-8799-5A0279E380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30A327-9481-455D-964C-5EC18770C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5D30A327-9481-455D-964C-5EC18770CD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5D30A327-9481-455D-964C-5EC18770C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5D30A327-9481-455D-964C-5EC18770C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A36374-AC00-4A00-BAB1-33D0D86E8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graphicEl>
                                              <a:dgm id="{8EA36374-AC00-4A00-BAB1-33D0D86E8E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8EA36374-AC00-4A00-BAB1-33D0D86E8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8EA36374-AC00-4A00-BAB1-33D0D86E8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331828-9495-4291-ADEE-348976E6E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graphicEl>
                                              <a:dgm id="{44331828-9495-4291-ADEE-348976E6EC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44331828-9495-4291-ADEE-348976E6E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graphicEl>
                                              <a:dgm id="{44331828-9495-4291-ADEE-348976E6E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8278FE-F6EA-4E89-8F2C-CAD79A1D8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graphicEl>
                                              <a:dgm id="{D78278FE-F6EA-4E89-8F2C-CAD79A1D85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D78278FE-F6EA-4E89-8F2C-CAD79A1D8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graphicEl>
                                              <a:dgm id="{D78278FE-F6EA-4E89-8F2C-CAD79A1D8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1FFB757-3632-4607-9116-0318409901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graphicEl>
                                              <a:dgm id="{81FFB757-3632-4607-9116-0318409901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graphicEl>
                                              <a:dgm id="{81FFB757-3632-4607-9116-0318409901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graphicEl>
                                              <a:dgm id="{81FFB757-3632-4607-9116-0318409901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4" grpId="0">
        <p:bldSub>
          <a:bldDgm bld="one"/>
        </p:bldSub>
      </p:bldGraphic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83887"/>
            <a:ext cx="8915400" cy="465219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The attributes</a:t>
            </a:r>
            <a:endParaRPr lang="el-GR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C4B59E2-F23C-4193-8B87-280FF5D2BD54}"/>
              </a:ext>
            </a:extLst>
          </p:cNvPr>
          <p:cNvSpPr txBox="1">
            <a:spLocks/>
          </p:cNvSpPr>
          <p:nvPr/>
        </p:nvSpPr>
        <p:spPr>
          <a:xfrm>
            <a:off x="2126779" y="1437315"/>
            <a:ext cx="7547339" cy="1287143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Tx/>
              <a:buNone/>
              <a:defRPr sz="11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914400" indent="-457200" algn="just" defTabSz="914400" rtl="0" eaLnBrk="1" latinLnBrk="0" hangingPunct="1">
              <a:spcBef>
                <a:spcPct val="200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1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>
                <a:solidFill>
                  <a:schemeClr val="tx1"/>
                </a:solidFill>
                <a:ea typeface="Verdana" panose="020B0604030504040204" pitchFamily="34" charset="0"/>
              </a:rPr>
              <a:t>Key attributes for success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ea typeface="Verdana" panose="020B0604030504040204" pitchFamily="34" charset="0"/>
              </a:rPr>
              <a:t>Self-motivation: </a:t>
            </a:r>
            <a:r>
              <a:rPr lang="en-US" sz="1500" b="0" dirty="0">
                <a:solidFill>
                  <a:schemeClr val="tx1"/>
                </a:solidFill>
                <a:ea typeface="Verdana" panose="020B0604030504040204" pitchFamily="34" charset="0"/>
              </a:rPr>
              <a:t>take initiatives, come up with new ideas, think out-of-the-box and, ultimately, help clients generate alpha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ea typeface="Verdana" panose="020B0604030504040204" pitchFamily="34" charset="0"/>
              </a:rPr>
              <a:t>Focus: </a:t>
            </a:r>
            <a:r>
              <a:rPr lang="en-US" sz="1500" b="0" dirty="0">
                <a:solidFill>
                  <a:schemeClr val="tx1"/>
                </a:solidFill>
                <a:ea typeface="Verdana" panose="020B0604030504040204" pitchFamily="34" charset="0"/>
              </a:rPr>
              <a:t>given the multiple distractions and flow of data that an analyst is faced with every day, staying organized and focused on the information that matters is a key trait for success</a:t>
            </a:r>
            <a:endParaRPr lang="en-US" sz="1500" dirty="0">
              <a:solidFill>
                <a:schemeClr val="tx1"/>
              </a:solidFill>
              <a:ea typeface="Verdana" panose="020B060403050404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50129C-FEFB-4843-A1F9-8084B0D6525E}"/>
              </a:ext>
            </a:extLst>
          </p:cNvPr>
          <p:cNvSpPr txBox="1">
            <a:spLocks/>
          </p:cNvSpPr>
          <p:nvPr/>
        </p:nvSpPr>
        <p:spPr>
          <a:xfrm>
            <a:off x="2126778" y="3140065"/>
            <a:ext cx="7547339" cy="1422700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Tx/>
              <a:buNone/>
              <a:defRPr sz="11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914400" indent="-457200" algn="just" defTabSz="914400" rtl="0" eaLnBrk="1" latinLnBrk="0" hangingPunct="1">
              <a:spcBef>
                <a:spcPct val="200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1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>
                <a:solidFill>
                  <a:schemeClr val="tx1"/>
                </a:solidFill>
                <a:ea typeface="Verdana" panose="020B0604030504040204" pitchFamily="34" charset="0"/>
              </a:rPr>
              <a:t>Other important skills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1"/>
                </a:solidFill>
                <a:ea typeface="Verdana" panose="020B0604030504040204" pitchFamily="34" charset="0"/>
              </a:rPr>
              <a:t>Skepticism: </a:t>
            </a:r>
            <a:r>
              <a:rPr lang="en-US" sz="1500" b="0">
                <a:solidFill>
                  <a:schemeClr val="tx1"/>
                </a:solidFill>
                <a:ea typeface="Verdana" panose="020B0604030504040204" pitchFamily="34" charset="0"/>
              </a:rPr>
              <a:t>Good analysts rarely accept anything at face value. Never fully trust management teams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1"/>
                </a:solidFill>
                <a:ea typeface="Verdana" panose="020B0604030504040204" pitchFamily="34" charset="0"/>
              </a:rPr>
              <a:t>Keeping it simple: </a:t>
            </a:r>
            <a:r>
              <a:rPr lang="en-US" sz="1500" b="0">
                <a:solidFill>
                  <a:schemeClr val="tx1"/>
                </a:solidFill>
                <a:ea typeface="Verdana" panose="020B0604030504040204" pitchFamily="34" charset="0"/>
              </a:rPr>
              <a:t>Simple models, well-presented thesis and easy-to-understand messages in research reports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endParaRPr lang="en-US" sz="1500" b="0">
              <a:solidFill>
                <a:schemeClr val="tx1"/>
              </a:solidFill>
              <a:ea typeface="Verdana" panose="020B0604030504040204" pitchFamily="34" charset="0"/>
            </a:endParaRPr>
          </a:p>
          <a:p>
            <a:pPr marL="232172" indent="-232172"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1"/>
              </a:solidFill>
              <a:ea typeface="Verdana" panose="020B060403050404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1BDFA5B-E2C0-4901-8514-ED3FE1B57524}"/>
              </a:ext>
            </a:extLst>
          </p:cNvPr>
          <p:cNvSpPr txBox="1">
            <a:spLocks/>
          </p:cNvSpPr>
          <p:nvPr/>
        </p:nvSpPr>
        <p:spPr>
          <a:xfrm>
            <a:off x="2126779" y="4707259"/>
            <a:ext cx="7547339" cy="1422700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Tx/>
              <a:buNone/>
              <a:defRPr sz="11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914400" indent="-457200" algn="just" defTabSz="914400" rtl="0" eaLnBrk="1" latinLnBrk="0" hangingPunct="1">
              <a:spcBef>
                <a:spcPct val="200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1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>
                <a:solidFill>
                  <a:schemeClr val="tx1"/>
                </a:solidFill>
                <a:ea typeface="Verdana" panose="020B0604030504040204" pitchFamily="34" charset="0"/>
              </a:rPr>
              <a:t>Soft skills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1"/>
                </a:solidFill>
                <a:ea typeface="Verdana" panose="020B0604030504040204" pitchFamily="34" charset="0"/>
              </a:rPr>
              <a:t>Communication: </a:t>
            </a:r>
            <a:r>
              <a:rPr lang="en-US" sz="1500" b="0">
                <a:solidFill>
                  <a:schemeClr val="tx1"/>
                </a:solidFill>
                <a:ea typeface="Verdana" panose="020B0604030504040204" pitchFamily="34" charset="0"/>
              </a:rPr>
              <a:t>distill information into a clear and understandable message, convey complex messages during client roadshows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1"/>
                </a:solidFill>
                <a:ea typeface="Verdana" panose="020B0604030504040204" pitchFamily="34" charset="0"/>
              </a:rPr>
              <a:t>Confidence: </a:t>
            </a:r>
            <a:r>
              <a:rPr lang="en-US" sz="1500" b="0">
                <a:solidFill>
                  <a:schemeClr val="tx1"/>
                </a:solidFill>
                <a:ea typeface="Verdana" panose="020B0604030504040204" pitchFamily="34" charset="0"/>
              </a:rPr>
              <a:t>but don’t overdo it…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1"/>
                </a:solidFill>
                <a:ea typeface="Verdana" panose="020B0604030504040204" pitchFamily="34" charset="0"/>
              </a:rPr>
              <a:t>Empathy: </a:t>
            </a:r>
            <a:r>
              <a:rPr lang="en-US" sz="1500" b="0">
                <a:solidFill>
                  <a:schemeClr val="tx1"/>
                </a:solidFill>
                <a:ea typeface="Verdana" panose="020B0604030504040204" pitchFamily="34" charset="0"/>
              </a:rPr>
              <a:t>be aware of the clients’ perspective so that you can better cater to their needs and get the most out of the business relationship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1"/>
              </a:solidFill>
              <a:ea typeface="Verdana" panose="020B0604030504040204" pitchFamily="34" charset="0"/>
            </a:endParaRPr>
          </a:p>
        </p:txBody>
      </p:sp>
      <p:pic>
        <p:nvPicPr>
          <p:cNvPr id="7" name="Γραφικό 10" descr="Σφιγμένη γροθιά περίγραμμα">
            <a:extLst>
              <a:ext uri="{FF2B5EF4-FFF2-40B4-BE49-F238E27FC236}">
                <a16:creationId xmlns:a16="http://schemas.microsoft.com/office/drawing/2014/main" id="{2A3DD051-9B87-4EBC-9CD7-0EFD15D618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49960" y="1528497"/>
            <a:ext cx="617163" cy="617163"/>
          </a:xfrm>
          <a:prstGeom prst="rect">
            <a:avLst/>
          </a:prstGeom>
        </p:spPr>
      </p:pic>
      <p:pic>
        <p:nvPicPr>
          <p:cNvPr id="10" name="Γραφικό 9" descr="Κέντρο περίγραμμα">
            <a:extLst>
              <a:ext uri="{FF2B5EF4-FFF2-40B4-BE49-F238E27FC236}">
                <a16:creationId xmlns:a16="http://schemas.microsoft.com/office/drawing/2014/main" id="{E0A11729-3DD7-431D-926D-6252D1825F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55122" y="2210892"/>
            <a:ext cx="612000" cy="612000"/>
          </a:xfrm>
          <a:prstGeom prst="rect">
            <a:avLst/>
          </a:prstGeom>
        </p:spPr>
      </p:pic>
      <p:pic>
        <p:nvPicPr>
          <p:cNvPr id="11" name="Γραφικό 21" descr="Ιδέα περίγραμμα">
            <a:extLst>
              <a:ext uri="{FF2B5EF4-FFF2-40B4-BE49-F238E27FC236}">
                <a16:creationId xmlns:a16="http://schemas.microsoft.com/office/drawing/2014/main" id="{B27157C7-0007-4920-8C18-1DCE24F472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83066" y="3239415"/>
            <a:ext cx="612000" cy="612000"/>
          </a:xfrm>
          <a:prstGeom prst="rect">
            <a:avLst/>
          </a:prstGeom>
        </p:spPr>
      </p:pic>
      <p:pic>
        <p:nvPicPr>
          <p:cNvPr id="12" name="Γραφικό 35" descr="Αποκοπή περίγραμμα">
            <a:extLst>
              <a:ext uri="{FF2B5EF4-FFF2-40B4-BE49-F238E27FC236}">
                <a16:creationId xmlns:a16="http://schemas.microsoft.com/office/drawing/2014/main" id="{6746265C-5F3D-422C-8AEF-5A57E48E62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49959" y="3851415"/>
            <a:ext cx="612000" cy="612000"/>
          </a:xfrm>
          <a:prstGeom prst="rect">
            <a:avLst/>
          </a:prstGeom>
        </p:spPr>
      </p:pic>
      <p:pic>
        <p:nvPicPr>
          <p:cNvPr id="13" name="Γραφικό 6" descr="Αίθουσα συνεδριάσεων περίγραμμα">
            <a:extLst>
              <a:ext uri="{FF2B5EF4-FFF2-40B4-BE49-F238E27FC236}">
                <a16:creationId xmlns:a16="http://schemas.microsoft.com/office/drawing/2014/main" id="{4A79A471-842C-4D9C-91CA-FE6A5CADD8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83066" y="4709140"/>
            <a:ext cx="612000" cy="612000"/>
          </a:xfrm>
          <a:prstGeom prst="rect">
            <a:avLst/>
          </a:prstGeom>
        </p:spPr>
      </p:pic>
      <p:pic>
        <p:nvPicPr>
          <p:cNvPr id="15" name="Γραφικό 14" descr="Μπερδεμένο άτομο περίγραμμα">
            <a:extLst>
              <a:ext uri="{FF2B5EF4-FFF2-40B4-BE49-F238E27FC236}">
                <a16:creationId xmlns:a16="http://schemas.microsoft.com/office/drawing/2014/main" id="{7AE85DF8-C003-4DD2-99F8-9A566787B5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83066" y="5933567"/>
            <a:ext cx="612000" cy="612000"/>
          </a:xfrm>
          <a:prstGeom prst="rect">
            <a:avLst/>
          </a:prstGeom>
        </p:spPr>
      </p:pic>
      <p:pic>
        <p:nvPicPr>
          <p:cNvPr id="16" name="Γραφικό 8" descr="Κομήτης περίγραμμα">
            <a:extLst>
              <a:ext uri="{FF2B5EF4-FFF2-40B4-BE49-F238E27FC236}">
                <a16:creationId xmlns:a16="http://schemas.microsoft.com/office/drawing/2014/main" id="{BF125BB2-F719-4952-9EED-D0A116F5CD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83066" y="5251171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7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5" grpId="0" uiExpand="1" build="p"/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/>
              <a:t>So what about the most obvious traits? </a:t>
            </a:r>
            <a:endParaRPr lang="el-GR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85142-52A9-4F8B-A87E-6040EF73A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0" y="1728997"/>
            <a:ext cx="8305800" cy="4667250"/>
          </a:xfrm>
        </p:spPr>
        <p:txBody>
          <a:bodyPr>
            <a:normAutofit fontScale="62500" lnSpcReduction="20000"/>
          </a:bodyPr>
          <a:lstStyle/>
          <a:p>
            <a:pPr marL="232172" indent="-232172"/>
            <a:r>
              <a:rPr lang="en-US" b="1" dirty="0">
                <a:ea typeface="Verdana" panose="020B0604030504040204" pitchFamily="34" charset="0"/>
              </a:rPr>
              <a:t>Excel and modelling: </a:t>
            </a:r>
            <a:r>
              <a:rPr lang="en-US" dirty="0">
                <a:ea typeface="Verdana" panose="020B0604030504040204" pitchFamily="34" charset="0"/>
              </a:rPr>
              <a:t>Obviously important, but you don’t need to be an expert. Just understand basic concepts and avoid mistakes</a:t>
            </a:r>
          </a:p>
          <a:p>
            <a:pPr marL="975122" lvl="1" indent="-232172"/>
            <a:r>
              <a:rPr lang="en-US" sz="2000" dirty="0">
                <a:ea typeface="Verdana" panose="020B0604030504040204" pitchFamily="34" charset="0"/>
              </a:rPr>
              <a:t>Assumptions vs. outputs</a:t>
            </a:r>
          </a:p>
          <a:p>
            <a:pPr marL="975122" lvl="1" indent="-232172"/>
            <a:r>
              <a:rPr lang="en-US" sz="2000" dirty="0">
                <a:ea typeface="Verdana" panose="020B0604030504040204" pitchFamily="34" charset="0"/>
              </a:rPr>
              <a:t>Formulas vs. inputs</a:t>
            </a:r>
          </a:p>
          <a:p>
            <a:pPr marL="975122" lvl="1" indent="-232172"/>
            <a:r>
              <a:rPr lang="en-US" sz="2000" dirty="0">
                <a:ea typeface="Verdana" panose="020B0604030504040204" pitchFamily="34" charset="0"/>
              </a:rPr>
              <a:t>Cross checking</a:t>
            </a:r>
          </a:p>
          <a:p>
            <a:pPr marL="232172" indent="-232172"/>
            <a:endParaRPr lang="en-US" b="1" dirty="0">
              <a:ea typeface="Verdana" panose="020B0604030504040204" pitchFamily="34" charset="0"/>
            </a:endParaRPr>
          </a:p>
          <a:p>
            <a:pPr marL="232172" indent="-232172"/>
            <a:r>
              <a:rPr lang="en-US" b="1" dirty="0">
                <a:ea typeface="Verdana" panose="020B0604030504040204" pitchFamily="34" charset="0"/>
              </a:rPr>
              <a:t>Valuation skills: </a:t>
            </a:r>
            <a:r>
              <a:rPr lang="en-US" dirty="0">
                <a:ea typeface="Verdana" panose="020B0604030504040204" pitchFamily="34" charset="0"/>
              </a:rPr>
              <a:t>Again</a:t>
            </a:r>
            <a:r>
              <a:rPr lang="en-US" dirty="0"/>
              <a:t>,</a:t>
            </a:r>
            <a:r>
              <a:rPr lang="en-US" dirty="0">
                <a:ea typeface="Verdana" panose="020B0604030504040204" pitchFamily="34" charset="0"/>
              </a:rPr>
              <a:t> basic concepts are required. Key is to identify the right valuation methodology and come up with assumptions that make sense!!!</a:t>
            </a:r>
          </a:p>
          <a:p>
            <a:pPr marL="232172" indent="-232172"/>
            <a:endParaRPr lang="en-US" b="1" dirty="0">
              <a:ea typeface="Verdana" panose="020B0604030504040204" pitchFamily="34" charset="0"/>
            </a:endParaRPr>
          </a:p>
          <a:p>
            <a:pPr marL="232172" indent="-232172"/>
            <a:r>
              <a:rPr lang="en-US" b="1" dirty="0">
                <a:ea typeface="Verdana" panose="020B0604030504040204" pitchFamily="34" charset="0"/>
              </a:rPr>
              <a:t>Accounting skills: </a:t>
            </a:r>
            <a:r>
              <a:rPr lang="en-US" dirty="0">
                <a:ea typeface="Verdana" panose="020B0604030504040204" pitchFamily="34" charset="0"/>
              </a:rPr>
              <a:t>Financial statement analysis concepts are necessary, as are relevant concepts (cash conversion cycles, return on capital etc.). </a:t>
            </a:r>
          </a:p>
          <a:p>
            <a:pPr marL="975122" lvl="1" indent="-232172"/>
            <a:r>
              <a:rPr lang="en-US" sz="2000" dirty="0">
                <a:ea typeface="Verdana" panose="020B0604030504040204" pitchFamily="34" charset="0"/>
              </a:rPr>
              <a:t>Most important is to be able to identify (or suspect) accounting shenanigans. </a:t>
            </a:r>
          </a:p>
          <a:p>
            <a:pPr marL="232172" indent="-232172"/>
            <a:endParaRPr lang="en-US" b="1" dirty="0">
              <a:ea typeface="Verdana" panose="020B0604030504040204" pitchFamily="34" charset="0"/>
            </a:endParaRPr>
          </a:p>
          <a:p>
            <a:pPr marL="232172" indent="-232172"/>
            <a:r>
              <a:rPr lang="en-US" b="1" dirty="0">
                <a:ea typeface="Verdana" panose="020B0604030504040204" pitchFamily="34" charset="0"/>
              </a:rPr>
              <a:t>Writing skills: </a:t>
            </a:r>
            <a:r>
              <a:rPr lang="en-US" dirty="0">
                <a:ea typeface="Verdana" panose="020B0604030504040204" pitchFamily="34" charset="0"/>
              </a:rPr>
              <a:t>Research reports are not PhD theses…</a:t>
            </a:r>
          </a:p>
          <a:p>
            <a:pPr marL="975122" lvl="1" indent="-232172"/>
            <a:r>
              <a:rPr lang="en-US" sz="2000" dirty="0">
                <a:ea typeface="Verdana" panose="020B0604030504040204" pitchFamily="34" charset="0"/>
              </a:rPr>
              <a:t>Need to be punchy</a:t>
            </a:r>
          </a:p>
          <a:p>
            <a:pPr marL="975122" lvl="1" indent="-232172"/>
            <a:r>
              <a:rPr lang="en-US" sz="2000" dirty="0">
                <a:ea typeface="Verdana" panose="020B0604030504040204" pitchFamily="34" charset="0"/>
              </a:rPr>
              <a:t>Have specific message </a:t>
            </a:r>
            <a:r>
              <a:rPr lang="en-US" sz="2000" dirty="0">
                <a:ea typeface="Verdana" panose="020B0604030504040204" pitchFamily="34" charset="0"/>
                <a:sym typeface="Wingdings" panose="05000000000000000000" pitchFamily="2" charset="2"/>
              </a:rPr>
              <a:t> aimed to help the investor make an informed decision and take action on a stock</a:t>
            </a:r>
            <a:endParaRPr lang="en-US" sz="2000" dirty="0">
              <a:ea typeface="Verdana" panose="020B060403050404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42B1D1F-8739-4EA5-8E7C-E30647AF0D60}"/>
              </a:ext>
            </a:extLst>
          </p:cNvPr>
          <p:cNvGrpSpPr/>
          <p:nvPr/>
        </p:nvGrpSpPr>
        <p:grpSpPr>
          <a:xfrm>
            <a:off x="10896600" y="1690688"/>
            <a:ext cx="914400" cy="4557712"/>
            <a:chOff x="9919252" y="1145970"/>
            <a:chExt cx="914400" cy="4467765"/>
          </a:xfrm>
        </p:grpSpPr>
        <p:pic>
          <p:nvPicPr>
            <p:cNvPr id="4" name="Γραφικό 31" descr="Φορητός υπολογιστής περίγραμμα">
              <a:extLst>
                <a:ext uri="{FF2B5EF4-FFF2-40B4-BE49-F238E27FC236}">
                  <a16:creationId xmlns:a16="http://schemas.microsoft.com/office/drawing/2014/main" id="{E6E201D7-A680-401E-9F90-5B791215E6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919252" y="1145970"/>
              <a:ext cx="914400" cy="914400"/>
            </a:xfrm>
            <a:prstGeom prst="rect">
              <a:avLst/>
            </a:prstGeom>
          </p:spPr>
        </p:pic>
        <p:pic>
          <p:nvPicPr>
            <p:cNvPr id="5" name="Γραφικό 31" descr="Βιβλία στο ράφι περίγραμμα">
              <a:extLst>
                <a:ext uri="{FF2B5EF4-FFF2-40B4-BE49-F238E27FC236}">
                  <a16:creationId xmlns:a16="http://schemas.microsoft.com/office/drawing/2014/main" id="{8DF02D93-E1DA-4106-BFB2-E921A39C282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919252" y="3439265"/>
              <a:ext cx="914400" cy="914400"/>
            </a:xfrm>
            <a:prstGeom prst="rect">
              <a:avLst/>
            </a:prstGeom>
          </p:spPr>
        </p:pic>
        <p:pic>
          <p:nvPicPr>
            <p:cNvPr id="6" name="Γραφικό 61" descr="Περιοδικό γράφημα περίγραμμα">
              <a:extLst>
                <a:ext uri="{FF2B5EF4-FFF2-40B4-BE49-F238E27FC236}">
                  <a16:creationId xmlns:a16="http://schemas.microsoft.com/office/drawing/2014/main" id="{DA5DDADE-46A4-4C55-9E03-8E265C3247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919252" y="2305317"/>
              <a:ext cx="914400" cy="914400"/>
            </a:xfrm>
            <a:prstGeom prst="rect">
              <a:avLst/>
            </a:prstGeom>
          </p:spPr>
        </p:pic>
        <p:pic>
          <p:nvPicPr>
            <p:cNvPr id="7" name="Γραφικό 3" descr="Ντοσιέ περίγραμμα">
              <a:extLst>
                <a:ext uri="{FF2B5EF4-FFF2-40B4-BE49-F238E27FC236}">
                  <a16:creationId xmlns:a16="http://schemas.microsoft.com/office/drawing/2014/main" id="{672E65E5-BF46-4612-881D-FD4BAEF84A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919252" y="4699335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745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FBD0A22-4FA1-41A1-AC55-53C3A949C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Red flags?</a:t>
            </a:r>
            <a:endParaRPr lang="el-GR" b="1" dirty="0"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C7D09A-5E23-4455-9439-B9654FA44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FC89-E951-46F3-8BB5-86B613F30177}" type="slidenum">
              <a:rPr lang="el-GR" smtClean="0"/>
              <a:pPr/>
              <a:t>9</a:t>
            </a:fld>
            <a:endParaRPr lang="el-GR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B9CFBB6A-AD84-465B-A56B-9866039313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6508591"/>
              </p:ext>
            </p:extLst>
          </p:nvPr>
        </p:nvGraphicFramePr>
        <p:xfrm>
          <a:off x="762000" y="22683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522E23D-F061-4E45-9955-024406C54BED}"/>
              </a:ext>
            </a:extLst>
          </p:cNvPr>
          <p:cNvSpPr txBox="1">
            <a:spLocks/>
          </p:cNvSpPr>
          <p:nvPr/>
        </p:nvSpPr>
        <p:spPr>
          <a:xfrm>
            <a:off x="1388487" y="5589240"/>
            <a:ext cx="4446006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Tx/>
              <a:buNone/>
              <a:defRPr sz="11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914400" indent="-457200" algn="just" defTabSz="914400" rtl="0" eaLnBrk="1" latinLnBrk="0" hangingPunct="1">
              <a:spcBef>
                <a:spcPct val="200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1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It’s all about the cashflow! </a:t>
            </a:r>
          </a:p>
          <a:p>
            <a:endParaRPr lang="en-US" sz="14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AA6C3DE-9975-4F07-96A7-4B1748A997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5267061"/>
              </p:ext>
            </p:extLst>
          </p:nvPr>
        </p:nvGraphicFramePr>
        <p:xfrm>
          <a:off x="6400800" y="2272670"/>
          <a:ext cx="4600239" cy="282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058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17" grpId="0"/>
      <p:bldGraphic spid="7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0"/>
            <a:ext cx="8915400" cy="1325563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/>
              <a:t>A few more words about valuation…</a:t>
            </a:r>
            <a:endParaRPr lang="el-GR" sz="3200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C4B59E2-F23C-4193-8B87-280FF5D2BD54}"/>
              </a:ext>
            </a:extLst>
          </p:cNvPr>
          <p:cNvSpPr txBox="1">
            <a:spLocks/>
          </p:cNvSpPr>
          <p:nvPr/>
        </p:nvSpPr>
        <p:spPr>
          <a:xfrm>
            <a:off x="1345305" y="3717032"/>
            <a:ext cx="9289032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Tx/>
              <a:buNone/>
              <a:defRPr sz="11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914400" indent="-457200" algn="just" defTabSz="914400" rtl="0" eaLnBrk="1" latinLnBrk="0" hangingPunct="1">
              <a:spcBef>
                <a:spcPct val="200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1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00" b="0" dirty="0"/>
          </a:p>
          <a:p>
            <a:pPr marL="1200150" lvl="1" indent="-285750"/>
            <a:endParaRPr lang="en-US" sz="1600" b="0" dirty="0"/>
          </a:p>
          <a:p>
            <a:pPr marL="1200150" lvl="1" indent="-285750"/>
            <a:endParaRPr lang="en-US" sz="1600" b="0" dirty="0"/>
          </a:p>
          <a:p>
            <a:pPr marL="1200150" lvl="1" indent="-285750"/>
            <a:endParaRPr lang="en-US" sz="1700" b="0" dirty="0"/>
          </a:p>
          <a:p>
            <a:pPr marL="1200150" lvl="1" indent="-285750"/>
            <a:endParaRPr lang="en-US" sz="1700" b="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16BBD32-8159-4914-9147-37F14D5A1C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947798"/>
              </p:ext>
            </p:extLst>
          </p:nvPr>
        </p:nvGraphicFramePr>
        <p:xfrm>
          <a:off x="1505674" y="2087887"/>
          <a:ext cx="5067640" cy="2914650"/>
        </p:xfrm>
        <a:graphic>
          <a:graphicData uri="http://schemas.openxmlformats.org/drawingml/2006/table">
            <a:tbl>
              <a:tblPr/>
              <a:tblGrid>
                <a:gridCol w="1466424">
                  <a:extLst>
                    <a:ext uri="{9D8B030D-6E8A-4147-A177-3AD203B41FA5}">
                      <a16:colId xmlns:a16="http://schemas.microsoft.com/office/drawing/2014/main" val="3832934851"/>
                    </a:ext>
                  </a:extLst>
                </a:gridCol>
                <a:gridCol w="458881">
                  <a:extLst>
                    <a:ext uri="{9D8B030D-6E8A-4147-A177-3AD203B41FA5}">
                      <a16:colId xmlns:a16="http://schemas.microsoft.com/office/drawing/2014/main" val="4005785619"/>
                    </a:ext>
                  </a:extLst>
                </a:gridCol>
                <a:gridCol w="448905">
                  <a:extLst>
                    <a:ext uri="{9D8B030D-6E8A-4147-A177-3AD203B41FA5}">
                      <a16:colId xmlns:a16="http://schemas.microsoft.com/office/drawing/2014/main" val="1394766817"/>
                    </a:ext>
                  </a:extLst>
                </a:gridCol>
                <a:gridCol w="448905">
                  <a:extLst>
                    <a:ext uri="{9D8B030D-6E8A-4147-A177-3AD203B41FA5}">
                      <a16:colId xmlns:a16="http://schemas.microsoft.com/office/drawing/2014/main" val="3523960299"/>
                    </a:ext>
                  </a:extLst>
                </a:gridCol>
                <a:gridCol w="448905">
                  <a:extLst>
                    <a:ext uri="{9D8B030D-6E8A-4147-A177-3AD203B41FA5}">
                      <a16:colId xmlns:a16="http://schemas.microsoft.com/office/drawing/2014/main" val="3707153024"/>
                    </a:ext>
                  </a:extLst>
                </a:gridCol>
                <a:gridCol w="448905">
                  <a:extLst>
                    <a:ext uri="{9D8B030D-6E8A-4147-A177-3AD203B41FA5}">
                      <a16:colId xmlns:a16="http://schemas.microsoft.com/office/drawing/2014/main" val="3936104134"/>
                    </a:ext>
                  </a:extLst>
                </a:gridCol>
                <a:gridCol w="448905">
                  <a:extLst>
                    <a:ext uri="{9D8B030D-6E8A-4147-A177-3AD203B41FA5}">
                      <a16:colId xmlns:a16="http://schemas.microsoft.com/office/drawing/2014/main" val="2839430426"/>
                    </a:ext>
                  </a:extLst>
                </a:gridCol>
                <a:gridCol w="448905">
                  <a:extLst>
                    <a:ext uri="{9D8B030D-6E8A-4147-A177-3AD203B41FA5}">
                      <a16:colId xmlns:a16="http://schemas.microsoft.com/office/drawing/2014/main" val="1464159272"/>
                    </a:ext>
                  </a:extLst>
                </a:gridCol>
                <a:gridCol w="448905">
                  <a:extLst>
                    <a:ext uri="{9D8B030D-6E8A-4147-A177-3AD203B41FA5}">
                      <a16:colId xmlns:a16="http://schemas.microsoft.com/office/drawing/2014/main" val="3778502064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just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 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37756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just" fontAlgn="b"/>
                      <a:r>
                        <a:rPr lang="el-GR" sz="9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l-GR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l-GR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l-GR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l-GR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l-GR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  <a:endParaRPr lang="el-GR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l-GR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Term</a:t>
                      </a:r>
                      <a:endParaRPr lang="el-GR" sz="9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0162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Sales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415.2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446.7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472.7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493.5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513.2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614.1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8447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ROIC (post tax)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5.1%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6.6%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8.7%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10.2%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10.3%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12.3%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80799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NOPAT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14.5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19.0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24.8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29.3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39.0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effectLst/>
                          <a:latin typeface="Calibri" panose="020F0502020204030204" pitchFamily="34" charset="0"/>
                        </a:rPr>
                        <a:t>32.7</a:t>
                      </a:r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69908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Depreciation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13.6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14.0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14.3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14.6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15.2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18.2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5907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Working Capital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(6.1)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(1.1)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(1.1)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(2.5)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(8.0)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(9.6)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6524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Capex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(18.1)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(11.1)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(10.3)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(10.3)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(11.5)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(17.6)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68234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Free Cash Flow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 dirty="0"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effectLst/>
                          <a:latin typeface="Calibri" panose="020F0502020204030204" pitchFamily="34" charset="0"/>
                        </a:rPr>
                        <a:t>20.8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effectLst/>
                          <a:latin typeface="Calibri" panose="020F0502020204030204" pitchFamily="34" charset="0"/>
                        </a:rPr>
                        <a:t>30.5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effectLst/>
                          <a:latin typeface="Calibri" panose="020F0502020204030204" pitchFamily="34" charset="0"/>
                        </a:rPr>
                        <a:t>24.9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effectLst/>
                          <a:latin typeface="Calibri" panose="020F0502020204030204" pitchFamily="34" charset="0"/>
                        </a:rPr>
                        <a:t>…</a:t>
                      </a:r>
                      <a:endParaRPr lang="el-GR" sz="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 dirty="0">
                          <a:effectLst/>
                          <a:latin typeface="Calibri" panose="020F0502020204030204" pitchFamily="34" charset="0"/>
                        </a:rPr>
                        <a:t>30.0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  <a:endParaRPr lang="el-GR" sz="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40062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PV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163.5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63949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PV of terminal value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146.7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6098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Enterprise Value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 dirty="0">
                          <a:effectLst/>
                          <a:latin typeface="Calibri" panose="020F0502020204030204" pitchFamily="34" charset="0"/>
                        </a:rPr>
                        <a:t>310.1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43496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Net debt/other adj.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(80.1)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022234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Equity value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 dirty="0">
                          <a:effectLst/>
                          <a:latin typeface="Calibri" panose="020F0502020204030204" pitchFamily="34" charset="0"/>
                        </a:rPr>
                        <a:t>230.0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07260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# shares (mn)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51.3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693487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Value per share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14074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Implied 12-month value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 dirty="0">
                          <a:effectLst/>
                          <a:latin typeface="Calibri" panose="020F0502020204030204" pitchFamily="34" charset="0"/>
                        </a:rPr>
                        <a:t>5.0 €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9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8385892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effectLst/>
                          <a:latin typeface="Calibri" panose="020F0502020204030204" pitchFamily="34" charset="0"/>
                        </a:rPr>
                        <a:t>Source: Eurobank Equities Research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482478"/>
                  </a:ext>
                </a:extLst>
              </a:tr>
            </a:tbl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9DB001-E33A-4E43-AC54-D1469EC72574}"/>
              </a:ext>
            </a:extLst>
          </p:cNvPr>
          <p:cNvSpPr txBox="1">
            <a:spLocks/>
          </p:cNvSpPr>
          <p:nvPr/>
        </p:nvSpPr>
        <p:spPr>
          <a:xfrm>
            <a:off x="2073733" y="1201839"/>
            <a:ext cx="9289032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Tx/>
              <a:buNone/>
              <a:defRPr sz="11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914400" indent="-457200" algn="just" defTabSz="914400" rtl="0" eaLnBrk="1" latinLnBrk="0" hangingPunct="1">
              <a:spcBef>
                <a:spcPct val="200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1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Where is the analyst value? </a:t>
            </a:r>
            <a:endParaRPr lang="en-US" sz="14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200150" lvl="1" indent="-285750"/>
            <a:endParaRPr lang="en-US" sz="14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200150" lvl="1" indent="-285750"/>
            <a:endParaRPr lang="en-US" sz="16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200150" lvl="1" indent="-285750"/>
            <a:endParaRPr lang="en-US" sz="16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504501-4793-49D6-AAA0-C7D95DE51F55}"/>
              </a:ext>
            </a:extLst>
          </p:cNvPr>
          <p:cNvSpPr txBox="1">
            <a:spLocks/>
          </p:cNvSpPr>
          <p:nvPr/>
        </p:nvSpPr>
        <p:spPr>
          <a:xfrm>
            <a:off x="1531368" y="1710744"/>
            <a:ext cx="9289032" cy="307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Tx/>
              <a:buNone/>
              <a:defRPr sz="11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914400" indent="-457200" algn="just" defTabSz="914400" rtl="0" eaLnBrk="1" latinLnBrk="0" hangingPunct="1">
              <a:spcBef>
                <a:spcPct val="200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1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e.g. Valuation of the following retail company</a:t>
            </a:r>
            <a:endParaRPr lang="en-US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200150" lvl="1" indent="-285750"/>
            <a:endParaRPr lang="en-US" sz="14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200150" lvl="1" indent="-285750"/>
            <a:endParaRPr lang="en-US" sz="16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200150" lvl="1" indent="-285750"/>
            <a:endParaRPr lang="en-US" sz="16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810840-DF04-42B8-8BED-AD776F301899}"/>
              </a:ext>
            </a:extLst>
          </p:cNvPr>
          <p:cNvSpPr txBox="1">
            <a:spLocks/>
          </p:cNvSpPr>
          <p:nvPr/>
        </p:nvSpPr>
        <p:spPr>
          <a:xfrm>
            <a:off x="7189319" y="1723393"/>
            <a:ext cx="2363762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Tx/>
              <a:buNone/>
              <a:defRPr sz="11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914400" indent="-457200" algn="just" defTabSz="914400" rtl="0" eaLnBrk="1" latinLnBrk="0" hangingPunct="1">
              <a:spcBef>
                <a:spcPct val="20000"/>
              </a:spcBef>
              <a:buClr>
                <a:srgbClr val="002060"/>
              </a:buClr>
              <a:buFont typeface="Arial" panose="020B0604020202020204" pitchFamily="34" charset="0"/>
              <a:buChar char="•"/>
              <a:defRPr sz="1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tx1"/>
                </a:solidFill>
              </a:rPr>
              <a:t>Main assumptions presented</a:t>
            </a:r>
            <a:endParaRPr lang="en-US" sz="1400" b="0" dirty="0">
              <a:solidFill>
                <a:schemeClr val="tx1"/>
              </a:solidFill>
            </a:endParaRPr>
          </a:p>
          <a:p>
            <a:pPr marL="1200150" lvl="1" indent="-285750"/>
            <a:endParaRPr lang="en-US" sz="1600" b="0" dirty="0">
              <a:solidFill>
                <a:schemeClr val="tx1"/>
              </a:solidFill>
            </a:endParaRPr>
          </a:p>
          <a:p>
            <a:pPr marL="1200150" lvl="1" indent="-285750"/>
            <a:endParaRPr lang="en-US" sz="1600" b="0" dirty="0">
              <a:solidFill>
                <a:schemeClr val="tx1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0A22C1D-2D5F-4FDC-AB9A-A3BF867A32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080168"/>
              </p:ext>
            </p:extLst>
          </p:nvPr>
        </p:nvGraphicFramePr>
        <p:xfrm>
          <a:off x="7248128" y="2133600"/>
          <a:ext cx="3327400" cy="2590800"/>
        </p:xfrm>
        <a:graphic>
          <a:graphicData uri="http://schemas.openxmlformats.org/drawingml/2006/table">
            <a:tbl>
              <a:tblPr/>
              <a:tblGrid>
                <a:gridCol w="1498600">
                  <a:extLst>
                    <a:ext uri="{9D8B030D-6E8A-4147-A177-3AD203B41FA5}">
                      <a16:colId xmlns:a16="http://schemas.microsoft.com/office/drawing/2014/main" val="348276443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140815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419882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30192067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WACC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0278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effectLst/>
                          <a:latin typeface="Calibri" panose="020F0502020204030204" pitchFamily="34" charset="0"/>
                        </a:rPr>
                        <a:t>Equity Risk Premium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61517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Risk Free Rate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17902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Unlevered Beta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96793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effectLst/>
                          <a:latin typeface="Calibri" panose="020F0502020204030204" pitchFamily="34" charset="0"/>
                        </a:rPr>
                        <a:t>Levered Beta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727877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Cost of Equity (adj.)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14.56%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187468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Adjustment to COE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2.50%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9238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Cost of Debt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01418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Debt Premium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472536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Tax Rate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99953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Adjusted Cost of Debt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4.18%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30886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Debt/(Equity + Net Debt)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047332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effectLst/>
                          <a:latin typeface="Calibri" panose="020F0502020204030204" pitchFamily="34" charset="0"/>
                        </a:rPr>
                        <a:t>Equity/(Equity + Net Debt)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44607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Weighted Cost of Equity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7.28%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9036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Weighted Cost of Debt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2.09%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4592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WACC (%)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9.37%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461842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2D12E58-76C9-41AD-999A-8EF6E04A4D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989215"/>
              </p:ext>
            </p:extLst>
          </p:nvPr>
        </p:nvGraphicFramePr>
        <p:xfrm>
          <a:off x="7248129" y="4792980"/>
          <a:ext cx="3317231" cy="1303020"/>
        </p:xfrm>
        <a:graphic>
          <a:graphicData uri="http://schemas.openxmlformats.org/drawingml/2006/table">
            <a:tbl>
              <a:tblPr/>
              <a:tblGrid>
                <a:gridCol w="1829127">
                  <a:extLst>
                    <a:ext uri="{9D8B030D-6E8A-4147-A177-3AD203B41FA5}">
                      <a16:colId xmlns:a16="http://schemas.microsoft.com/office/drawing/2014/main" val="385806434"/>
                    </a:ext>
                  </a:extLst>
                </a:gridCol>
                <a:gridCol w="744052">
                  <a:extLst>
                    <a:ext uri="{9D8B030D-6E8A-4147-A177-3AD203B41FA5}">
                      <a16:colId xmlns:a16="http://schemas.microsoft.com/office/drawing/2014/main" val="159673098"/>
                    </a:ext>
                  </a:extLst>
                </a:gridCol>
                <a:gridCol w="744052">
                  <a:extLst>
                    <a:ext uri="{9D8B030D-6E8A-4147-A177-3AD203B41FA5}">
                      <a16:colId xmlns:a16="http://schemas.microsoft.com/office/drawing/2014/main" val="3194651597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Calculating the terminal value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6583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Assumed terminal growth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373923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NOPAT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  <a:r>
                        <a:rPr lang="el-GR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087284"/>
                  </a:ext>
                </a:extLst>
              </a:tr>
              <a:tr h="1428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Assumed reinvestment rate in perpetuity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51175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Implied FCF in terminal year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491603"/>
                  </a:ext>
                </a:extLst>
              </a:tr>
              <a:tr h="1428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Implied additional investment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(3.6)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7331233"/>
                  </a:ext>
                </a:extLst>
              </a:tr>
              <a:tr h="1428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Return on capital in perpetuity 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017304"/>
                  </a:ext>
                </a:extLst>
              </a:tr>
              <a:tr h="1428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If return on capital = cost of capital, reinvestment rate would be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70415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D013203-D228-45E5-9E01-D8CEC7B06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624849"/>
              </p:ext>
            </p:extLst>
          </p:nvPr>
        </p:nvGraphicFramePr>
        <p:xfrm>
          <a:off x="1523603" y="5105400"/>
          <a:ext cx="5044960" cy="1571625"/>
        </p:xfrm>
        <a:graphic>
          <a:graphicData uri="http://schemas.openxmlformats.org/drawingml/2006/table">
            <a:tbl>
              <a:tblPr/>
              <a:tblGrid>
                <a:gridCol w="630620">
                  <a:extLst>
                    <a:ext uri="{9D8B030D-6E8A-4147-A177-3AD203B41FA5}">
                      <a16:colId xmlns:a16="http://schemas.microsoft.com/office/drawing/2014/main" val="901851852"/>
                    </a:ext>
                  </a:extLst>
                </a:gridCol>
                <a:gridCol w="630620">
                  <a:extLst>
                    <a:ext uri="{9D8B030D-6E8A-4147-A177-3AD203B41FA5}">
                      <a16:colId xmlns:a16="http://schemas.microsoft.com/office/drawing/2014/main" val="3495877218"/>
                    </a:ext>
                  </a:extLst>
                </a:gridCol>
                <a:gridCol w="630620">
                  <a:extLst>
                    <a:ext uri="{9D8B030D-6E8A-4147-A177-3AD203B41FA5}">
                      <a16:colId xmlns:a16="http://schemas.microsoft.com/office/drawing/2014/main" val="1541370945"/>
                    </a:ext>
                  </a:extLst>
                </a:gridCol>
                <a:gridCol w="630620">
                  <a:extLst>
                    <a:ext uri="{9D8B030D-6E8A-4147-A177-3AD203B41FA5}">
                      <a16:colId xmlns:a16="http://schemas.microsoft.com/office/drawing/2014/main" val="1516334988"/>
                    </a:ext>
                  </a:extLst>
                </a:gridCol>
                <a:gridCol w="630620">
                  <a:extLst>
                    <a:ext uri="{9D8B030D-6E8A-4147-A177-3AD203B41FA5}">
                      <a16:colId xmlns:a16="http://schemas.microsoft.com/office/drawing/2014/main" val="2497538030"/>
                    </a:ext>
                  </a:extLst>
                </a:gridCol>
                <a:gridCol w="630620">
                  <a:extLst>
                    <a:ext uri="{9D8B030D-6E8A-4147-A177-3AD203B41FA5}">
                      <a16:colId xmlns:a16="http://schemas.microsoft.com/office/drawing/2014/main" val="1714125520"/>
                    </a:ext>
                  </a:extLst>
                </a:gridCol>
                <a:gridCol w="630620">
                  <a:extLst>
                    <a:ext uri="{9D8B030D-6E8A-4147-A177-3AD203B41FA5}">
                      <a16:colId xmlns:a16="http://schemas.microsoft.com/office/drawing/2014/main" val="1521317237"/>
                    </a:ext>
                  </a:extLst>
                </a:gridCol>
                <a:gridCol w="630620">
                  <a:extLst>
                    <a:ext uri="{9D8B030D-6E8A-4147-A177-3AD203B41FA5}">
                      <a16:colId xmlns:a16="http://schemas.microsoft.com/office/drawing/2014/main" val="3804216419"/>
                    </a:ext>
                  </a:extLst>
                </a:gridCol>
              </a:tblGrid>
              <a:tr h="1428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Terminal Value sensitivity analysis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854875"/>
                  </a:ext>
                </a:extLst>
              </a:tr>
              <a:tr h="142875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Perpetuity growth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341681"/>
                  </a:ext>
                </a:extLst>
              </a:tr>
              <a:tr h="142875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WACC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€ 5.0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-1.5%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-0.5%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921595"/>
                  </a:ext>
                </a:extLst>
              </a:tr>
              <a:tr h="14287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6.7 €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7.4 €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8.2 €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9.5 €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11.3 €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14.5 €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3751689"/>
                  </a:ext>
                </a:extLst>
              </a:tr>
              <a:tr h="14287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5.8 €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6.2 €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6.8 €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7.6 €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8.8 €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10.5 €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6291171"/>
                  </a:ext>
                </a:extLst>
              </a:tr>
              <a:tr h="14287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5.0 €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5.3 €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5.8 €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6.3 €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7.1 €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8.1 €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300797"/>
                  </a:ext>
                </a:extLst>
              </a:tr>
              <a:tr h="14287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4.4 €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4.6 €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5.0 €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5.4 €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5.9 €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6.6 €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898240"/>
                  </a:ext>
                </a:extLst>
              </a:tr>
              <a:tr h="14287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3.9 €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4.1 €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4.3 €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4.6 €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5.0 €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5.5 €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5234452"/>
                  </a:ext>
                </a:extLst>
              </a:tr>
              <a:tr h="14287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3.4 €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3.6 €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3.8 €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4.0 €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4.3 €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4.6 €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3348397"/>
                  </a:ext>
                </a:extLst>
              </a:tr>
              <a:tr h="14287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3.0 €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3.2 €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3.3 €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3.5 €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3.7 €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4.0 €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7810455"/>
                  </a:ext>
                </a:extLst>
              </a:tr>
              <a:tr h="14287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Source: Eurobank Equities Research.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925418"/>
                  </a:ext>
                </a:extLst>
              </a:tr>
            </a:tbl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A2A28C14-A6BD-47B5-8867-FE4A0DCBE721}"/>
              </a:ext>
            </a:extLst>
          </p:cNvPr>
          <p:cNvSpPr/>
          <p:nvPr/>
        </p:nvSpPr>
        <p:spPr>
          <a:xfrm>
            <a:off x="2596231" y="1939417"/>
            <a:ext cx="4515532" cy="191632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9424B0-7EBF-4AE6-814C-291CB238C546}"/>
              </a:ext>
            </a:extLst>
          </p:cNvPr>
          <p:cNvSpPr txBox="1"/>
          <p:nvPr/>
        </p:nvSpPr>
        <p:spPr>
          <a:xfrm>
            <a:off x="7583560" y="1090747"/>
            <a:ext cx="3770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</a:rPr>
              <a:t>This is where you add value as an analyst, not the WACC calculation..!!!</a:t>
            </a:r>
            <a:endParaRPr lang="el-GR" sz="1200" b="1" dirty="0">
              <a:solidFill>
                <a:srgbClr val="C00000"/>
              </a:solidFill>
            </a:endParaRP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85548F78-9308-4464-9850-25D061057562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5566418" y="1321580"/>
            <a:ext cx="2017142" cy="60651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39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 uiExpand="1" build="p"/>
      <p:bldP spid="11" grpId="0"/>
      <p:bldP spid="17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/>
              <a:t>The challenges</a:t>
            </a:r>
            <a:endParaRPr lang="el-GR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019F3-CA5F-4C9D-874F-6BA517DF8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0" y="1825624"/>
            <a:ext cx="9220200" cy="4956176"/>
          </a:xfrm>
        </p:spPr>
        <p:txBody>
          <a:bodyPr>
            <a:noAutofit/>
          </a:bodyPr>
          <a:lstStyle/>
          <a:p>
            <a:pPr marL="232172" indent="-232172">
              <a:lnSpc>
                <a:spcPct val="100000"/>
              </a:lnSpc>
              <a:spcBef>
                <a:spcPts val="600"/>
              </a:spcBef>
            </a:pPr>
            <a:r>
              <a:rPr lang="en-US" sz="1600" b="1" dirty="0">
                <a:solidFill>
                  <a:prstClr val="black"/>
                </a:solidFill>
                <a:ea typeface="Verdana" panose="020B0604030504040204" pitchFamily="34" charset="0"/>
              </a:rPr>
              <a:t>Generate ideas</a:t>
            </a:r>
          </a:p>
          <a:p>
            <a:pPr marL="1085850" lvl="1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prstClr val="black"/>
                </a:solidFill>
                <a:ea typeface="Verdana" panose="020B0604030504040204" pitchFamily="34" charset="0"/>
              </a:rPr>
              <a:t>Effectively help clients generate alpha</a:t>
            </a:r>
          </a:p>
          <a:p>
            <a:pPr marL="232172" indent="-232172">
              <a:lnSpc>
                <a:spcPct val="100000"/>
              </a:lnSpc>
              <a:spcBef>
                <a:spcPts val="600"/>
              </a:spcBef>
            </a:pPr>
            <a:r>
              <a:rPr lang="en-US" sz="1600" b="1" dirty="0">
                <a:solidFill>
                  <a:prstClr val="black"/>
                </a:solidFill>
                <a:ea typeface="Verdana" panose="020B0604030504040204" pitchFamily="34" charset="0"/>
              </a:rPr>
              <a:t>Differentiate and stand-out</a:t>
            </a:r>
          </a:p>
          <a:p>
            <a:pPr marL="1085850" lvl="1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prstClr val="black"/>
                </a:solidFill>
                <a:ea typeface="Verdana" panose="020B0604030504040204" pitchFamily="34" charset="0"/>
              </a:rPr>
              <a:t>E.g. anti-consensus calls</a:t>
            </a:r>
          </a:p>
          <a:p>
            <a:pPr marL="1085850" lvl="1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prstClr val="black"/>
                </a:solidFill>
                <a:ea typeface="Verdana" panose="020B0604030504040204" pitchFamily="34" charset="0"/>
              </a:rPr>
              <a:t>Transformation of products (e.g. many published research reports opining on same stocks and market developments)</a:t>
            </a:r>
          </a:p>
          <a:p>
            <a:pPr marL="1085850" lvl="1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prstClr val="black"/>
                </a:solidFill>
                <a:ea typeface="Verdana" panose="020B0604030504040204" pitchFamily="34" charset="0"/>
              </a:rPr>
              <a:t>Provision of  scarce, time-sensitive, and customized services</a:t>
            </a:r>
          </a:p>
          <a:p>
            <a:pPr marL="232172" indent="-232172">
              <a:lnSpc>
                <a:spcPct val="100000"/>
              </a:lnSpc>
              <a:spcBef>
                <a:spcPts val="600"/>
              </a:spcBef>
            </a:pPr>
            <a:r>
              <a:rPr lang="en-US" sz="1600" b="1" dirty="0">
                <a:solidFill>
                  <a:prstClr val="black"/>
                </a:solidFill>
                <a:ea typeface="Verdana" panose="020B0604030504040204" pitchFamily="34" charset="0"/>
              </a:rPr>
              <a:t>Unbundling of fees (MIFID II) and other regulatory disruptions</a:t>
            </a:r>
          </a:p>
          <a:p>
            <a:pPr marL="1085850" lvl="1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prstClr val="black"/>
                </a:solidFill>
                <a:ea typeface="Verdana" panose="020B0604030504040204" pitchFamily="34" charset="0"/>
              </a:rPr>
              <a:t>Spending on research declining</a:t>
            </a:r>
          </a:p>
          <a:p>
            <a:pPr marL="1085850" lvl="1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prstClr val="black"/>
                </a:solidFill>
                <a:ea typeface="Verdana" panose="020B0604030504040204" pitchFamily="34" charset="0"/>
              </a:rPr>
              <a:t>Limitation on the number of research providers used by asset managers</a:t>
            </a:r>
          </a:p>
          <a:p>
            <a:pPr marL="1085850" lvl="1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prstClr val="black"/>
                </a:solidFill>
                <a:ea typeface="Verdana" panose="020B0604030504040204" pitchFamily="34" charset="0"/>
              </a:rPr>
              <a:t>Need reinvention of equity research as a profit-making center (e.g. issuer sponsored research?)</a:t>
            </a:r>
          </a:p>
          <a:p>
            <a:pPr marL="278606" indent="-278606">
              <a:lnSpc>
                <a:spcPct val="100000"/>
              </a:lnSpc>
              <a:spcBef>
                <a:spcPts val="600"/>
              </a:spcBef>
            </a:pPr>
            <a:r>
              <a:rPr lang="en-US" sz="1600" b="1" dirty="0">
                <a:solidFill>
                  <a:prstClr val="black"/>
                </a:solidFill>
                <a:ea typeface="Verdana" panose="020B0604030504040204" pitchFamily="34" charset="0"/>
              </a:rPr>
              <a:t>Adopting new technologies to generate novel investment ideas and lower costs </a:t>
            </a:r>
          </a:p>
          <a:p>
            <a:pPr marL="1085850" lvl="1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prstClr val="black"/>
                </a:solidFill>
                <a:ea typeface="Verdana" panose="020B0604030504040204" pitchFamily="34" charset="0"/>
              </a:rPr>
              <a:t>E.g. Leverage AI to interpret high-frequency market data in real time, patterns in supply and demand chains, data in social media.</a:t>
            </a:r>
          </a:p>
          <a:p>
            <a:pPr marL="278606" indent="-278606">
              <a:lnSpc>
                <a:spcPct val="100000"/>
              </a:lnSpc>
              <a:spcBef>
                <a:spcPts val="600"/>
              </a:spcBef>
            </a:pPr>
            <a:r>
              <a:rPr lang="en-US" sz="1600" b="1" dirty="0">
                <a:solidFill>
                  <a:prstClr val="black"/>
                </a:solidFill>
                <a:ea typeface="Verdana" panose="020B0604030504040204" pitchFamily="34" charset="0"/>
              </a:rPr>
              <a:t>Shift from active management to quantitative and passive strategies</a:t>
            </a:r>
          </a:p>
          <a:p>
            <a:pPr marL="1085850" lvl="1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prstClr val="black"/>
                </a:solidFill>
                <a:ea typeface="Verdana" panose="020B0604030504040204" pitchFamily="34" charset="0"/>
              </a:rPr>
              <a:t>Role of analysts less relevant</a:t>
            </a:r>
          </a:p>
          <a:p>
            <a:endParaRPr lang="el-GR" sz="2400" dirty="0"/>
          </a:p>
        </p:txBody>
      </p:sp>
      <p:pic>
        <p:nvPicPr>
          <p:cNvPr id="4" name="Γραφικό 23" descr="Αναμμένα φώτα με συμπαγές γέμισμα">
            <a:extLst>
              <a:ext uri="{FF2B5EF4-FFF2-40B4-BE49-F238E27FC236}">
                <a16:creationId xmlns:a16="http://schemas.microsoft.com/office/drawing/2014/main" id="{F88DC8C6-9904-4B2E-92FB-1DC448ACBF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9505" y="1754400"/>
            <a:ext cx="684000" cy="684000"/>
          </a:xfrm>
          <a:prstGeom prst="rect">
            <a:avLst/>
          </a:prstGeom>
        </p:spPr>
      </p:pic>
      <p:pic>
        <p:nvPicPr>
          <p:cNvPr id="5" name="Γραφικό 67" descr="Βάθρο περίγραμμα">
            <a:extLst>
              <a:ext uri="{FF2B5EF4-FFF2-40B4-BE49-F238E27FC236}">
                <a16:creationId xmlns:a16="http://schemas.microsoft.com/office/drawing/2014/main" id="{49C2D513-A11D-4244-A67B-530A7D1427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9505" y="2592600"/>
            <a:ext cx="684000" cy="684000"/>
          </a:xfrm>
          <a:prstGeom prst="rect">
            <a:avLst/>
          </a:prstGeom>
        </p:spPr>
      </p:pic>
      <p:pic>
        <p:nvPicPr>
          <p:cNvPr id="6" name="Γραφικό 45" descr="Χρήματα περίγραμμα">
            <a:extLst>
              <a:ext uri="{FF2B5EF4-FFF2-40B4-BE49-F238E27FC236}">
                <a16:creationId xmlns:a16="http://schemas.microsoft.com/office/drawing/2014/main" id="{7EEDA6B8-43A9-4C38-AD6A-9E2C7A9475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9505" y="3657600"/>
            <a:ext cx="684000" cy="684000"/>
          </a:xfrm>
          <a:prstGeom prst="rect">
            <a:avLst/>
          </a:prstGeom>
        </p:spPr>
      </p:pic>
      <p:pic>
        <p:nvPicPr>
          <p:cNvPr id="7" name="Γραφικό 7" descr="Ρομπότ περίγραμμα">
            <a:extLst>
              <a:ext uri="{FF2B5EF4-FFF2-40B4-BE49-F238E27FC236}">
                <a16:creationId xmlns:a16="http://schemas.microsoft.com/office/drawing/2014/main" id="{3EE1E4F6-A733-42C8-9F73-F660003BDC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7577" y="4800600"/>
            <a:ext cx="684000" cy="684000"/>
          </a:xfrm>
          <a:prstGeom prst="rect">
            <a:avLst/>
          </a:prstGeom>
        </p:spPr>
      </p:pic>
      <p:pic>
        <p:nvPicPr>
          <p:cNvPr id="9" name="Γραφικό 6" descr="Απεικόνιση περίγραμμα">
            <a:extLst>
              <a:ext uri="{FF2B5EF4-FFF2-40B4-BE49-F238E27FC236}">
                <a16:creationId xmlns:a16="http://schemas.microsoft.com/office/drawing/2014/main" id="{64D171C1-2437-49B3-A557-0C5073AE60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89505" y="5793000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4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54278-6392-9713-2BD0-9202D5AF3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AI and research</a:t>
            </a:r>
            <a:endParaRPr lang="el-GR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0655D-54C5-6FB7-0FF2-6134280B2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will </a:t>
            </a:r>
            <a:r>
              <a:rPr lang="en-US" dirty="0" err="1"/>
              <a:t>commoditise</a:t>
            </a:r>
            <a:r>
              <a:rPr lang="en-US" dirty="0"/>
              <a:t> the tools — not the judgement</a:t>
            </a:r>
          </a:p>
          <a:p>
            <a:pPr lvl="1"/>
            <a:r>
              <a:rPr lang="en-US" dirty="0"/>
              <a:t>AI will excel at:</a:t>
            </a:r>
          </a:p>
          <a:p>
            <a:pPr lvl="1"/>
            <a:r>
              <a:rPr lang="en-US" dirty="0"/>
              <a:t>Aggregating information and </a:t>
            </a:r>
            <a:r>
              <a:rPr lang="en-US" dirty="0" err="1"/>
              <a:t>summarising</a:t>
            </a:r>
            <a:r>
              <a:rPr lang="en-US" dirty="0"/>
              <a:t> disclosures </a:t>
            </a:r>
          </a:p>
          <a:p>
            <a:pPr lvl="1"/>
            <a:r>
              <a:rPr lang="en-US" dirty="0"/>
              <a:t>Building and updating models in real time </a:t>
            </a:r>
          </a:p>
          <a:p>
            <a:pPr lvl="1"/>
            <a:r>
              <a:rPr lang="en-US" dirty="0"/>
              <a:t>Running scenarios and sensitivities at scale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As a result, </a:t>
            </a:r>
            <a:r>
              <a:rPr lang="en-US" b="1" dirty="0">
                <a:solidFill>
                  <a:srgbClr val="FF0000"/>
                </a:solidFill>
              </a:rPr>
              <a:t>technical execution will no longer be the bottleneck</a:t>
            </a:r>
            <a:r>
              <a:rPr lang="en-US" dirty="0">
                <a:solidFill>
                  <a:srgbClr val="FF0000"/>
                </a:solidFill>
              </a:rPr>
              <a:t>. The bottleneck shifts to interpretation.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8557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97525-E40E-766C-E719-8E28E7D37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Where analysts can still differentiate</a:t>
            </a:r>
            <a:endParaRPr lang="el-GR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C6B18-4BF3-19C2-B513-C3A4EBE7A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0" y="1825625"/>
            <a:ext cx="8915400" cy="2898775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Edge will come from:</a:t>
            </a:r>
          </a:p>
          <a:p>
            <a:r>
              <a:rPr lang="en-US" b="1" dirty="0"/>
              <a:t>Seeing what others miss</a:t>
            </a:r>
            <a:r>
              <a:rPr lang="en-US" dirty="0"/>
              <a:t>: identifying non-obvious drivers (pricing power, regulatory shifts, capital allocation inflections) </a:t>
            </a:r>
          </a:p>
          <a:p>
            <a:r>
              <a:rPr lang="en-US" b="1" dirty="0"/>
              <a:t>Interpreting what others misread</a:t>
            </a:r>
            <a:r>
              <a:rPr lang="en-US" dirty="0"/>
              <a:t>: challenging consensus narratives and understanding second-order effects </a:t>
            </a:r>
          </a:p>
          <a:p>
            <a:r>
              <a:rPr lang="en-US" b="1" dirty="0"/>
              <a:t>Questioning assumptions</a:t>
            </a:r>
            <a:r>
              <a:rPr lang="en-US" dirty="0"/>
              <a:t>: not “what happens if true”, but “where does this break” </a:t>
            </a:r>
          </a:p>
          <a:p>
            <a:r>
              <a:rPr lang="en-US" b="1" dirty="0"/>
              <a:t>Framing the right debate</a:t>
            </a:r>
            <a:r>
              <a:rPr lang="en-US" dirty="0"/>
              <a:t>: defining what actually matters for valuation, not just what is easy to model </a:t>
            </a:r>
          </a:p>
          <a:p>
            <a:r>
              <a:rPr lang="en-US" b="1" dirty="0"/>
              <a:t>Having conviction</a:t>
            </a:r>
            <a:r>
              <a:rPr lang="en-US" dirty="0"/>
              <a:t>: being willing to diverge from consensus when evidence supports it</a:t>
            </a:r>
          </a:p>
          <a:p>
            <a:endParaRPr lang="en-US" dirty="0"/>
          </a:p>
          <a:p>
            <a:endParaRPr lang="en-US" dirty="0"/>
          </a:p>
          <a:p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A3F565-2382-5053-3211-0424B828868E}"/>
              </a:ext>
            </a:extLst>
          </p:cNvPr>
          <p:cNvSpPr txBox="1"/>
          <p:nvPr/>
        </p:nvSpPr>
        <p:spPr>
          <a:xfrm>
            <a:off x="2667000" y="5029200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AI will </a:t>
            </a:r>
            <a:r>
              <a:rPr lang="en-US" sz="2400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commoditise</a:t>
            </a:r>
            <a:r>
              <a:rPr lang="en-US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Excel.</a:t>
            </a:r>
            <a:br>
              <a:rPr lang="en-US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It will not </a:t>
            </a:r>
            <a:r>
              <a:rPr lang="en-US" sz="2400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commoditise</a:t>
            </a:r>
            <a:r>
              <a:rPr lang="en-US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judgement, </a:t>
            </a:r>
            <a:r>
              <a:rPr lang="en-US" sz="24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scepticism</a:t>
            </a:r>
            <a:r>
              <a:rPr lang="en-US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and variant perception</a:t>
            </a:r>
            <a:r>
              <a:rPr lang="en-US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l-GR" sz="24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77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489FDB-4044-4AB9-9C98-AACD6FE0315A}"/>
              </a:ext>
            </a:extLst>
          </p:cNvPr>
          <p:cNvSpPr txBox="1">
            <a:spLocks/>
          </p:cNvSpPr>
          <p:nvPr/>
        </p:nvSpPr>
        <p:spPr>
          <a:xfrm>
            <a:off x="1096433" y="285752"/>
            <a:ext cx="10058400" cy="145203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38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4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AB099C-4C31-45A6-927E-78DC9A1DF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0" y="1122363"/>
            <a:ext cx="8229600" cy="2387600"/>
          </a:xfrm>
        </p:spPr>
        <p:txBody>
          <a:bodyPr/>
          <a:lstStyle/>
          <a:p>
            <a:r>
              <a:rPr lang="en-US" b="1" dirty="0"/>
              <a:t>Thank you!</a:t>
            </a:r>
            <a:endParaRPr lang="el-GR" b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48BAC2D-E680-4B2B-B35C-F99A7EC40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8400" y="3602038"/>
            <a:ext cx="8229600" cy="1655762"/>
          </a:xfrm>
        </p:spPr>
        <p:txBody>
          <a:bodyPr/>
          <a:lstStyle/>
          <a:p>
            <a:r>
              <a:rPr lang="en-US" dirty="0"/>
              <a:t>s.draziotis@gmail.com</a:t>
            </a:r>
            <a:endParaRPr lang="el-G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38BAF5-327C-4765-99AC-691FA8D9C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3444876"/>
            <a:ext cx="771633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9012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2021</TotalTime>
  <Words>1452</Words>
  <Application>Microsoft Office PowerPoint</Application>
  <PresentationFormat>Widescreen</PresentationFormat>
  <Paragraphs>349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Verdana</vt:lpstr>
      <vt:lpstr>Wingdings</vt:lpstr>
      <vt:lpstr>Default Design</vt:lpstr>
      <vt:lpstr>Equity valuation:</vt:lpstr>
      <vt:lpstr>Equity valuation  Equity research: more art than science…?</vt:lpstr>
      <vt:lpstr>Fundamentals matter…</vt:lpstr>
      <vt:lpstr>Why is equity research useful...?</vt:lpstr>
      <vt:lpstr>The role of the analyst</vt:lpstr>
      <vt:lpstr>The day-to-day</vt:lpstr>
      <vt:lpstr>The attributes</vt:lpstr>
      <vt:lpstr>So what about the most obvious traits? </vt:lpstr>
      <vt:lpstr>Red flags?</vt:lpstr>
      <vt:lpstr>A few more words about valuation…</vt:lpstr>
      <vt:lpstr>The challenges</vt:lpstr>
      <vt:lpstr>AI and research</vt:lpstr>
      <vt:lpstr>Where analysts can still differentiate</vt:lpstr>
      <vt:lpstr>Thank you!</vt:lpstr>
    </vt:vector>
  </TitlesOfParts>
  <Company>The American College of Greece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ZaphiropoulouV</dc:creator>
  <cp:lastModifiedBy>Draziotis Stamatios</cp:lastModifiedBy>
  <cp:revision>210</cp:revision>
  <dcterms:created xsi:type="dcterms:W3CDTF">2009-09-18T10:33:12Z</dcterms:created>
  <dcterms:modified xsi:type="dcterms:W3CDTF">2026-04-01T09:19:35Z</dcterms:modified>
</cp:coreProperties>
</file>